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Average"/>
      <p:regular r:id="rId22"/>
    </p:embeddedFont>
    <p:embeddedFont>
      <p:font typeface="Oswald"/>
      <p:regular r:id="rId23"/>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Average-regular.fntdata"/><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schemas.openxmlformats.org/officeDocument/2006/relationships/font" Target="fonts/Oswald-bold.fntdata"/><Relationship Id="rId12" Type="http://schemas.openxmlformats.org/officeDocument/2006/relationships/slide" Target="slides/slide7.xml"/><Relationship Id="rId23" Type="http://schemas.openxmlformats.org/officeDocument/2006/relationships/font" Target="fonts/Oswald-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54691e31bc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54691e31bc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54691e31b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54691e31b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51fc8001d0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51fc8001d0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51fc8001d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51fc8001d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51fc8001d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51fc8001d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545a4149f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545a4149f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545a4149f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545a4149f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51fc8001d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51fc8001d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51fc8001d0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51fc8001d0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51fc8001d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51fc8001d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51fc8001d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51fc8001d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54ed720f0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54ed720f0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54ed720f09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54ed720f09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54ed720f09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54ed720f09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54691e31b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54691e31b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K3LR@K3LR.COM" TargetMode="External"/><Relationship Id="rId4" Type="http://schemas.openxmlformats.org/officeDocument/2006/relationships/hyperlink" Target="mailto:NN1C@ARRL.NE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8.png"/><Relationship Id="rId7"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3"/>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Team Exuberance</a:t>
            </a:r>
            <a:endParaRPr/>
          </a:p>
          <a:p>
            <a:pPr indent="0" lvl="0" marL="0" rtl="0" algn="ctr">
              <a:spcBef>
                <a:spcPts val="0"/>
              </a:spcBef>
              <a:spcAft>
                <a:spcPts val="0"/>
              </a:spcAft>
              <a:buNone/>
            </a:pPr>
            <a:r>
              <a:rPr lang="en"/>
              <a:t>CQ WPX SSB 2019 @ K3LR</a:t>
            </a:r>
            <a:endParaRPr/>
          </a:p>
        </p:txBody>
      </p:sp>
      <p:sp>
        <p:nvSpPr>
          <p:cNvPr id="60" name="Google Shape;60;p13"/>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Tim Duffy, K3LR and Marty Sullaway, NN1C</a:t>
            </a:r>
            <a:endParaRPr/>
          </a:p>
          <a:p>
            <a:pPr indent="0" lvl="0" marL="0" rtl="0" algn="ctr">
              <a:spcBef>
                <a:spcPts val="0"/>
              </a:spcBef>
              <a:spcAft>
                <a:spcPts val="0"/>
              </a:spcAft>
              <a:buNone/>
            </a:pPr>
            <a:r>
              <a:rPr lang="en" u="sng">
                <a:solidFill>
                  <a:schemeClr val="hlink"/>
                </a:solidFill>
                <a:hlinkClick r:id="rId3"/>
              </a:rPr>
              <a:t>K3LR@K3LR.COM</a:t>
            </a:r>
            <a:r>
              <a:rPr lang="en"/>
              <a:t>, </a:t>
            </a:r>
            <a:r>
              <a:rPr lang="en" u="sng">
                <a:solidFill>
                  <a:schemeClr val="hlink"/>
                </a:solidFill>
                <a:hlinkClick r:id="rId4"/>
              </a:rPr>
              <a:t>NN1C@ARRL.NET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Violetta</a:t>
            </a:r>
            <a:r>
              <a:rPr lang="en"/>
              <a:t>, KM4ATT</a:t>
            </a:r>
            <a:endParaRPr/>
          </a:p>
        </p:txBody>
      </p:sp>
      <p:sp>
        <p:nvSpPr>
          <p:cNvPr id="125" name="Google Shape;125;p22"/>
          <p:cNvSpPr txBox="1"/>
          <p:nvPr>
            <p:ph idx="1" type="body"/>
          </p:nvPr>
        </p:nvSpPr>
        <p:spPr>
          <a:xfrm>
            <a:off x="311700" y="1152475"/>
            <a:ext cx="43200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1600"/>
              </a:spcAft>
              <a:buNone/>
            </a:pPr>
            <a:r>
              <a:rPr lang="en" sz="1600"/>
              <a:t>Violetta was introduced introduced to the hobby at age 9 by her dad, Shannon , KA8JRQ and within a year, Violetta had earned her Extra class license. Violetta’s radio related passions include </a:t>
            </a:r>
            <a:r>
              <a:rPr lang="en" sz="1600"/>
              <a:t>DXing</a:t>
            </a:r>
            <a:r>
              <a:rPr lang="en" sz="1600"/>
              <a:t>, contesting, and hands-on science. Violetta has been </a:t>
            </a:r>
            <a:r>
              <a:rPr lang="en" sz="1600"/>
              <a:t>privileged</a:t>
            </a:r>
            <a:r>
              <a:rPr lang="en" sz="1600"/>
              <a:t> to operate with the W3LPL M/M team, and is engrossed in HF contesting!</a:t>
            </a:r>
            <a:endParaRPr sz="1600"/>
          </a:p>
        </p:txBody>
      </p:sp>
      <p:pic>
        <p:nvPicPr>
          <p:cNvPr id="126" name="Google Shape;126;p22"/>
          <p:cNvPicPr preferRelativeResize="0"/>
          <p:nvPr/>
        </p:nvPicPr>
        <p:blipFill rotWithShape="1">
          <a:blip r:embed="rId3">
            <a:alphaModFix/>
          </a:blip>
          <a:srcRect b="0" l="-330" r="25328" t="14697"/>
          <a:stretch/>
        </p:blipFill>
        <p:spPr>
          <a:xfrm>
            <a:off x="4769325" y="792900"/>
            <a:ext cx="4095976" cy="3493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Marty, NN1C</a:t>
            </a:r>
            <a:endParaRPr/>
          </a:p>
        </p:txBody>
      </p:sp>
      <p:sp>
        <p:nvSpPr>
          <p:cNvPr id="132" name="Google Shape;132;p23"/>
          <p:cNvSpPr txBox="1"/>
          <p:nvPr>
            <p:ph idx="1" type="body"/>
          </p:nvPr>
        </p:nvSpPr>
        <p:spPr>
          <a:xfrm>
            <a:off x="311700" y="1152475"/>
            <a:ext cx="43200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300"/>
              <a:t>Marty Sullaway, NN1C (</a:t>
            </a:r>
            <a:r>
              <a:rPr lang="en" sz="1300"/>
              <a:t>formerly</a:t>
            </a:r>
            <a:r>
              <a:rPr lang="en" sz="1300"/>
              <a:t> KC1CWF) is a 17-year-old Extra Class radiosport aficionado living in Eastern Massachusetts. He is active in most major US and domestic radiosport events. While he has a modest station at home consisting of various wire antennas, he has had the opportunity to pilot many larger contests stations. Marty enjoys SO2R as well as multi-op contest entries. In recent years, Marty has found himself operating at stations such as K1LZ, K1VR, K1IR, 4X6TT, HH2AA, K6ND, and K1TTT in some of the major DX contests.</a:t>
            </a:r>
            <a:endParaRPr sz="1300"/>
          </a:p>
          <a:p>
            <a:pPr indent="0" lvl="0" marL="0" rtl="0" algn="l">
              <a:lnSpc>
                <a:spcPct val="100000"/>
              </a:lnSpc>
              <a:spcBef>
                <a:spcPts val="1600"/>
              </a:spcBef>
              <a:spcAft>
                <a:spcPts val="1600"/>
              </a:spcAft>
              <a:buNone/>
            </a:pPr>
            <a:r>
              <a:rPr lang="en" sz="1300"/>
              <a:t>Marty has been fortunate to be a member of winning teams, having won both modes of CQ WW and ARRL DX contests in M/S and M/2 </a:t>
            </a:r>
            <a:r>
              <a:rPr lang="en" sz="1300"/>
              <a:t>categories</a:t>
            </a:r>
            <a:r>
              <a:rPr lang="en" sz="1300"/>
              <a:t>, and was deeply honored to be selected as the 2017 </a:t>
            </a:r>
            <a:r>
              <a:rPr lang="en" sz="1300"/>
              <a:t>Bill Pasternak, WA6ITF memorial Amateur Radio Newsline Youth Ham of the Year award. </a:t>
            </a:r>
            <a:endParaRPr sz="1300"/>
          </a:p>
        </p:txBody>
      </p:sp>
      <p:pic>
        <p:nvPicPr>
          <p:cNvPr id="133" name="Google Shape;133;p23"/>
          <p:cNvPicPr preferRelativeResize="0"/>
          <p:nvPr/>
        </p:nvPicPr>
        <p:blipFill rotWithShape="1">
          <a:blip r:embed="rId3">
            <a:alphaModFix/>
          </a:blip>
          <a:srcRect b="21868" l="41714" r="0" t="0"/>
          <a:stretch/>
        </p:blipFill>
        <p:spPr>
          <a:xfrm>
            <a:off x="4850500" y="667188"/>
            <a:ext cx="3992100" cy="356591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K3LR 2019 WPX SSB Team</a:t>
            </a:r>
            <a:endParaRPr/>
          </a:p>
        </p:txBody>
      </p:sp>
      <p:sp>
        <p:nvSpPr>
          <p:cNvPr id="139" name="Google Shape;13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Operators: NN1C, HA9T, VE7DZO, K6JO, KG5HVO, KM4ATT</a:t>
            </a:r>
            <a:endParaRPr/>
          </a:p>
          <a:p>
            <a:pPr indent="-342900" lvl="0" marL="457200" rtl="0" algn="l">
              <a:spcBef>
                <a:spcPts val="0"/>
              </a:spcBef>
              <a:spcAft>
                <a:spcPts val="0"/>
              </a:spcAft>
              <a:buSzPts val="1800"/>
              <a:buChar char="●"/>
            </a:pPr>
            <a:r>
              <a:rPr lang="en"/>
              <a:t>A combined 10+ contest wins. </a:t>
            </a:r>
            <a:endParaRPr/>
          </a:p>
          <a:p>
            <a:pPr indent="-342900" lvl="0" marL="457200" rtl="0" algn="l">
              <a:spcBef>
                <a:spcPts val="0"/>
              </a:spcBef>
              <a:spcAft>
                <a:spcPts val="0"/>
              </a:spcAft>
              <a:buSzPts val="1800"/>
              <a:buChar char="●"/>
            </a:pPr>
            <a:r>
              <a:rPr lang="en"/>
              <a:t>Two WRTC 2018 competitors</a:t>
            </a:r>
            <a:endParaRPr/>
          </a:p>
          <a:p>
            <a:pPr indent="-342900" lvl="0" marL="457200" rtl="0" algn="l">
              <a:spcBef>
                <a:spcPts val="0"/>
              </a:spcBef>
              <a:spcAft>
                <a:spcPts val="0"/>
              </a:spcAft>
              <a:buSzPts val="1800"/>
              <a:buChar char="●"/>
            </a:pPr>
            <a:r>
              <a:rPr lang="en"/>
              <a:t>Operators from prominent stations around the world: ZF1A, W3LPL, K1LZ, WW4LL, VE7SV, HG8DX, LX7I, NX6T, K6AM, 4X6TT, 9A1A</a:t>
            </a:r>
            <a:endParaRPr/>
          </a:p>
          <a:p>
            <a:pPr indent="-342900" lvl="0" marL="457200" rtl="0" algn="l">
              <a:spcBef>
                <a:spcPts val="0"/>
              </a:spcBef>
              <a:spcAft>
                <a:spcPts val="0"/>
              </a:spcAft>
              <a:buSzPts val="1800"/>
              <a:buChar char="●"/>
            </a:pPr>
            <a:r>
              <a:rPr lang="en"/>
              <a:t>Average age ~ 16. </a:t>
            </a:r>
            <a:endParaRPr/>
          </a:p>
          <a:p>
            <a:pPr indent="0" lvl="0" marL="0" rtl="0" algn="l">
              <a:spcBef>
                <a:spcPts val="160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K3LR Superstation 	</a:t>
            </a:r>
            <a:endParaRPr/>
          </a:p>
        </p:txBody>
      </p:sp>
      <p:sp>
        <p:nvSpPr>
          <p:cNvPr id="145" name="Google Shape;14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11 Operating positions</a:t>
            </a:r>
            <a:endParaRPr/>
          </a:p>
          <a:p>
            <a:pPr indent="-342900" lvl="0" marL="457200" rtl="0" algn="l">
              <a:spcBef>
                <a:spcPts val="0"/>
              </a:spcBef>
              <a:spcAft>
                <a:spcPts val="0"/>
              </a:spcAft>
              <a:buSzPts val="1800"/>
              <a:buChar char="●"/>
            </a:pPr>
            <a:r>
              <a:rPr lang="en"/>
              <a:t>26 Booms </a:t>
            </a:r>
            <a:endParaRPr/>
          </a:p>
          <a:p>
            <a:pPr indent="-342900" lvl="0" marL="457200" rtl="0" algn="l">
              <a:spcBef>
                <a:spcPts val="0"/>
              </a:spcBef>
              <a:spcAft>
                <a:spcPts val="0"/>
              </a:spcAft>
              <a:buSzPts val="1800"/>
              <a:buChar char="●"/>
            </a:pPr>
            <a:r>
              <a:rPr lang="en"/>
              <a:t>164 Transmitting elements</a:t>
            </a:r>
            <a:endParaRPr/>
          </a:p>
          <a:p>
            <a:pPr indent="-342900" lvl="0" marL="457200" rtl="0" algn="l">
              <a:spcBef>
                <a:spcPts val="0"/>
              </a:spcBef>
              <a:spcAft>
                <a:spcPts val="0"/>
              </a:spcAft>
              <a:buSzPts val="1800"/>
              <a:buChar char="●"/>
            </a:pPr>
            <a:r>
              <a:rPr lang="en"/>
              <a:t>Miles of coax</a:t>
            </a:r>
            <a:endParaRPr/>
          </a:p>
          <a:p>
            <a:pPr indent="-342900" lvl="0" marL="457200" rtl="0" algn="l">
              <a:spcBef>
                <a:spcPts val="0"/>
              </a:spcBef>
              <a:spcAft>
                <a:spcPts val="0"/>
              </a:spcAft>
              <a:buSzPts val="1800"/>
              <a:buChar char="●"/>
            </a:pPr>
            <a:r>
              <a:rPr lang="en"/>
              <a:t>11 Homebrew 8877 1500w amps.</a:t>
            </a:r>
            <a:endParaRPr/>
          </a:p>
          <a:p>
            <a:pPr indent="-342900" lvl="0" marL="457200" rtl="0" algn="l">
              <a:spcBef>
                <a:spcPts val="0"/>
              </a:spcBef>
              <a:spcAft>
                <a:spcPts val="0"/>
              </a:spcAft>
              <a:buSzPts val="1800"/>
              <a:buChar char="●"/>
            </a:pPr>
            <a:r>
              <a:rPr lang="en"/>
              <a:t>13 IC7851/IC7850 radios. </a:t>
            </a:r>
            <a:endParaRPr/>
          </a:p>
          <a:p>
            <a:pPr indent="-342900" lvl="0" marL="457200" rtl="0" algn="l">
              <a:spcBef>
                <a:spcPts val="0"/>
              </a:spcBef>
              <a:spcAft>
                <a:spcPts val="0"/>
              </a:spcAft>
              <a:buSzPts val="1800"/>
              <a:buChar char="●"/>
            </a:pPr>
            <a:r>
              <a:rPr lang="en"/>
              <a:t>Lots of coffee!</a:t>
            </a:r>
            <a:endParaRPr/>
          </a:p>
        </p:txBody>
      </p:sp>
      <p:pic>
        <p:nvPicPr>
          <p:cNvPr id="146" name="Google Shape;146;p25"/>
          <p:cNvPicPr preferRelativeResize="0"/>
          <p:nvPr/>
        </p:nvPicPr>
        <p:blipFill>
          <a:blip r:embed="rId3">
            <a:alphaModFix/>
          </a:blip>
          <a:stretch>
            <a:fillRect/>
          </a:stretch>
        </p:blipFill>
        <p:spPr>
          <a:xfrm>
            <a:off x="4444225" y="1447300"/>
            <a:ext cx="3915026" cy="2613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Planning!</a:t>
            </a:r>
            <a:endParaRPr/>
          </a:p>
        </p:txBody>
      </p:sp>
      <p:sp>
        <p:nvSpPr>
          <p:cNvPr id="152" name="Google Shape;152;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No competitive contest effort is complete without planning and organization.</a:t>
            </a:r>
            <a:endParaRPr/>
          </a:p>
          <a:p>
            <a:pPr indent="-342900" lvl="0" marL="457200" rtl="0" algn="l">
              <a:spcBef>
                <a:spcPts val="0"/>
              </a:spcBef>
              <a:spcAft>
                <a:spcPts val="0"/>
              </a:spcAft>
              <a:buSzPts val="1800"/>
              <a:buChar char="●"/>
            </a:pPr>
            <a:r>
              <a:rPr lang="en"/>
              <a:t>Many spreadsheets! </a:t>
            </a:r>
            <a:endParaRPr/>
          </a:p>
          <a:p>
            <a:pPr indent="-342900" lvl="0" marL="457200" rtl="0" algn="l">
              <a:spcBef>
                <a:spcPts val="0"/>
              </a:spcBef>
              <a:spcAft>
                <a:spcPts val="0"/>
              </a:spcAft>
              <a:buSzPts val="1800"/>
              <a:buChar char="●"/>
            </a:pPr>
            <a:r>
              <a:rPr lang="en"/>
              <a:t>Operator schedules, rate goal sheets, travel </a:t>
            </a:r>
            <a:r>
              <a:rPr lang="en"/>
              <a:t>logistics</a:t>
            </a:r>
            <a:r>
              <a:rPr lang="en"/>
              <a:t>, sleep schedules, team handbooks, </a:t>
            </a:r>
            <a:r>
              <a:rPr lang="en"/>
              <a:t>propagation</a:t>
            </a:r>
            <a:r>
              <a:rPr lang="en"/>
              <a:t> </a:t>
            </a:r>
            <a:r>
              <a:rPr lang="en"/>
              <a:t>analysis</a:t>
            </a:r>
            <a:r>
              <a:rPr lang="en"/>
              <a:t>, must be generated. </a:t>
            </a:r>
            <a:endParaRPr/>
          </a:p>
          <a:p>
            <a:pPr indent="-342900" lvl="0" marL="457200" rtl="0" algn="l">
              <a:spcBef>
                <a:spcPts val="0"/>
              </a:spcBef>
              <a:spcAft>
                <a:spcPts val="0"/>
              </a:spcAft>
              <a:buSzPts val="1800"/>
              <a:buChar char="●"/>
            </a:pPr>
            <a:r>
              <a:rPr lang="en"/>
              <a:t>Lots of mentor consultation</a:t>
            </a:r>
            <a:endParaRPr/>
          </a:p>
        </p:txBody>
      </p:sp>
      <p:pic>
        <p:nvPicPr>
          <p:cNvPr id="153" name="Google Shape;153;p26"/>
          <p:cNvPicPr preferRelativeResize="0"/>
          <p:nvPr/>
        </p:nvPicPr>
        <p:blipFill>
          <a:blip r:embed="rId3">
            <a:alphaModFix/>
          </a:blip>
          <a:stretch>
            <a:fillRect/>
          </a:stretch>
        </p:blipFill>
        <p:spPr>
          <a:xfrm>
            <a:off x="2936537" y="2825725"/>
            <a:ext cx="3270924" cy="2022525"/>
          </a:xfrm>
          <a:prstGeom prst="rect">
            <a:avLst/>
          </a:prstGeom>
          <a:noFill/>
          <a:ln>
            <a:noFill/>
          </a:ln>
        </p:spPr>
      </p:pic>
      <p:sp>
        <p:nvSpPr>
          <p:cNvPr id="154" name="Google Shape;154;p26"/>
          <p:cNvSpPr txBox="1"/>
          <p:nvPr/>
        </p:nvSpPr>
        <p:spPr>
          <a:xfrm>
            <a:off x="3020900" y="4787600"/>
            <a:ext cx="3814800" cy="20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FFFF"/>
                </a:solidFill>
                <a:latin typeface="Average"/>
                <a:ea typeface="Average"/>
                <a:cs typeface="Average"/>
                <a:sym typeface="Average"/>
              </a:rPr>
              <a:t>Hourly QSO Goals: Analytics are important for </a:t>
            </a:r>
            <a:r>
              <a:rPr lang="en" sz="1000">
                <a:solidFill>
                  <a:srgbClr val="FFFFFF"/>
                </a:solidFill>
                <a:latin typeface="Average"/>
                <a:ea typeface="Average"/>
                <a:cs typeface="Average"/>
                <a:sym typeface="Average"/>
              </a:rPr>
              <a:t>success</a:t>
            </a:r>
            <a:r>
              <a:rPr lang="en" sz="1000">
                <a:solidFill>
                  <a:srgbClr val="FFFFFF"/>
                </a:solidFill>
                <a:latin typeface="Average"/>
                <a:ea typeface="Average"/>
                <a:cs typeface="Average"/>
                <a:sym typeface="Average"/>
              </a:rPr>
              <a:t>!</a:t>
            </a:r>
            <a:endParaRPr sz="1000">
              <a:solidFill>
                <a:srgbClr val="FFFFFF"/>
              </a:solidFill>
              <a:latin typeface="Average"/>
              <a:ea typeface="Average"/>
              <a:cs typeface="Average"/>
              <a:sym typeface="Averag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Only The Start!</a:t>
            </a:r>
            <a:endParaRPr/>
          </a:p>
        </p:txBody>
      </p:sp>
      <p:sp>
        <p:nvSpPr>
          <p:cNvPr id="160" name="Google Shape;160;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accent3"/>
              </a:buClr>
              <a:buSzPts val="1800"/>
              <a:buFont typeface="Average"/>
              <a:buChar char="●"/>
            </a:pPr>
            <a:r>
              <a:rPr lang="en"/>
              <a:t>We believe we are the first all youth serious contest operation in North America. </a:t>
            </a:r>
            <a:endParaRPr/>
          </a:p>
          <a:p>
            <a:pPr indent="-342900" lvl="0" marL="457200" marR="0" rtl="0" algn="l">
              <a:lnSpc>
                <a:spcPct val="115000"/>
              </a:lnSpc>
              <a:spcBef>
                <a:spcPts val="0"/>
              </a:spcBef>
              <a:spcAft>
                <a:spcPts val="0"/>
              </a:spcAft>
              <a:buSzPts val="1800"/>
              <a:buChar char="●"/>
            </a:pPr>
            <a:r>
              <a:rPr lang="en"/>
              <a:t>Hope to be the first, not last!</a:t>
            </a:r>
            <a:endParaRPr/>
          </a:p>
          <a:p>
            <a:pPr indent="-342900" lvl="0" marL="457200" marR="0" rtl="0" algn="l">
              <a:lnSpc>
                <a:spcPct val="115000"/>
              </a:lnSpc>
              <a:spcBef>
                <a:spcPts val="0"/>
              </a:spcBef>
              <a:spcAft>
                <a:spcPts val="0"/>
              </a:spcAft>
              <a:buSzPts val="1800"/>
              <a:buChar char="●"/>
            </a:pPr>
            <a:r>
              <a:rPr lang="en"/>
              <a:t>YARC YCP program (yarc.org) to continue the trend.</a:t>
            </a:r>
            <a:endParaRPr/>
          </a:p>
          <a:p>
            <a:pPr indent="-342900" lvl="0" marL="457200" marR="0" rtl="0" algn="l">
              <a:lnSpc>
                <a:spcPct val="115000"/>
              </a:lnSpc>
              <a:spcBef>
                <a:spcPts val="0"/>
              </a:spcBef>
              <a:spcAft>
                <a:spcPts val="0"/>
              </a:spcAft>
              <a:buSzPts val="1800"/>
              <a:buChar char="●"/>
            </a:pPr>
            <a:r>
              <a:rPr lang="en"/>
              <a:t>Youth are the future.</a:t>
            </a:r>
            <a:endParaRPr/>
          </a:p>
          <a:p>
            <a:pPr indent="0" lvl="0" marL="0" marR="0" rtl="0" algn="l">
              <a:lnSpc>
                <a:spcPct val="115000"/>
              </a:lnSpc>
              <a:spcBef>
                <a:spcPts val="1600"/>
              </a:spcBef>
              <a:spcAft>
                <a:spcPts val="0"/>
              </a:spcAft>
              <a:buNone/>
            </a:pPr>
            <a:r>
              <a:t/>
            </a:r>
            <a:endParaRPr/>
          </a:p>
          <a:p>
            <a:pPr indent="0" lvl="0" marL="457200" marR="0" rtl="0" algn="l">
              <a:lnSpc>
                <a:spcPct val="115000"/>
              </a:lnSpc>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Thanks To Some Amazing People!</a:t>
            </a:r>
            <a:endParaRPr/>
          </a:p>
        </p:txBody>
      </p:sp>
      <p:sp>
        <p:nvSpPr>
          <p:cNvPr id="166" name="Google Shape;166;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Tim, K3LR, Tim, W3YQ, Dan, N6MJ, and Teri, K8MNJ, along with the rest of the DX </a:t>
            </a:r>
            <a:r>
              <a:rPr lang="en"/>
              <a:t>Engineering</a:t>
            </a:r>
            <a:r>
              <a:rPr lang="en"/>
              <a:t> team. </a:t>
            </a:r>
            <a:endParaRPr/>
          </a:p>
          <a:p>
            <a:pPr indent="-342900" lvl="0" marL="457200" rtl="0" algn="l">
              <a:spcBef>
                <a:spcPts val="0"/>
              </a:spcBef>
              <a:spcAft>
                <a:spcPts val="0"/>
              </a:spcAft>
              <a:buSzPts val="1800"/>
              <a:buChar char="●"/>
            </a:pPr>
            <a:r>
              <a:rPr lang="en"/>
              <a:t>Operators: K6JO, VE7DZO, KM4ATT, HA9T, KG5HVO</a:t>
            </a:r>
            <a:endParaRPr/>
          </a:p>
          <a:p>
            <a:pPr indent="-342900" lvl="0" marL="457200" rtl="0" algn="l">
              <a:spcBef>
                <a:spcPts val="0"/>
              </a:spcBef>
              <a:spcAft>
                <a:spcPts val="0"/>
              </a:spcAft>
              <a:buSzPts val="1800"/>
              <a:buChar char="●"/>
            </a:pPr>
            <a:r>
              <a:rPr lang="en"/>
              <a:t>All of the elmers and mentors that have made this </a:t>
            </a:r>
            <a:r>
              <a:rPr lang="en"/>
              <a:t>possible</a:t>
            </a:r>
            <a:r>
              <a:rPr lang="en"/>
              <a:t>.</a:t>
            </a:r>
            <a:endParaRPr/>
          </a:p>
          <a:p>
            <a:pPr indent="0" lvl="0" marL="0" rtl="0" algn="l">
              <a:spcBef>
                <a:spcPts val="16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Goal: Operate CQ WPX SSB M/2 </a:t>
            </a:r>
            <a:r>
              <a:rPr lang="en"/>
              <a:t>Category - Do Well!</a:t>
            </a:r>
            <a:endParaRPr/>
          </a:p>
          <a:p>
            <a:pPr indent="0" lvl="0" marL="0" rtl="0" algn="l">
              <a:spcBef>
                <a:spcPts val="0"/>
              </a:spcBef>
              <a:spcAft>
                <a:spcPts val="0"/>
              </a:spcAft>
              <a:buNone/>
            </a:pPr>
            <a:r>
              <a:rPr lang="en"/>
              <a:t> </a:t>
            </a:r>
            <a:endParaRPr/>
          </a:p>
        </p:txBody>
      </p:sp>
      <p:sp>
        <p:nvSpPr>
          <p:cNvPr id="66" name="Google Shape;66;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"Old age and treachery will always win over youth and exuberance." But is that true? Team Exuberance is out to prove that statement wrong!</a:t>
            </a:r>
            <a:endParaRPr/>
          </a:p>
          <a:p>
            <a:pPr indent="-342900" lvl="0" marL="457200" rtl="0" algn="l">
              <a:spcBef>
                <a:spcPts val="0"/>
              </a:spcBef>
              <a:spcAft>
                <a:spcPts val="0"/>
              </a:spcAft>
              <a:buSzPts val="1800"/>
              <a:buChar char="●"/>
            </a:pPr>
            <a:r>
              <a:rPr lang="en"/>
              <a:t>Can kids really do well in radiosport contesting? </a:t>
            </a:r>
            <a:endParaRPr/>
          </a:p>
        </p:txBody>
      </p:sp>
      <p:pic>
        <p:nvPicPr>
          <p:cNvPr id="67" name="Google Shape;67;p14"/>
          <p:cNvPicPr preferRelativeResize="0"/>
          <p:nvPr/>
        </p:nvPicPr>
        <p:blipFill>
          <a:blip r:embed="rId3">
            <a:alphaModFix/>
          </a:blip>
          <a:stretch>
            <a:fillRect/>
          </a:stretch>
        </p:blipFill>
        <p:spPr>
          <a:xfrm>
            <a:off x="2619375" y="2697963"/>
            <a:ext cx="3905250" cy="2009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did this happen?</a:t>
            </a:r>
            <a:endParaRPr/>
          </a:p>
        </p:txBody>
      </p:sp>
      <p:sp>
        <p:nvSpPr>
          <p:cNvPr id="73" name="Google Shape;73;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KM4ATT asks K3LR, “I have an idea!”</a:t>
            </a:r>
            <a:endParaRPr/>
          </a:p>
          <a:p>
            <a:pPr indent="-342900" lvl="0" marL="457200" rtl="0" algn="l">
              <a:spcBef>
                <a:spcPts val="0"/>
              </a:spcBef>
              <a:spcAft>
                <a:spcPts val="0"/>
              </a:spcAft>
              <a:buSzPts val="1800"/>
              <a:buChar char="●"/>
            </a:pPr>
            <a:r>
              <a:rPr lang="en"/>
              <a:t>Team sets out to create an all-youth contest.</a:t>
            </a:r>
            <a:endParaRPr/>
          </a:p>
          <a:p>
            <a:pPr indent="-317500" lvl="1" marL="914400" rtl="0" algn="l">
              <a:spcBef>
                <a:spcPts val="0"/>
              </a:spcBef>
              <a:spcAft>
                <a:spcPts val="0"/>
              </a:spcAft>
              <a:buSzPts val="1400"/>
              <a:buChar char="○"/>
            </a:pPr>
            <a:r>
              <a:rPr lang="en"/>
              <a:t>M/2 in CQ WPX SSB 2019</a:t>
            </a:r>
            <a:endParaRPr/>
          </a:p>
          <a:p>
            <a:pPr indent="-342900" lvl="0" marL="457200" rtl="0" algn="l">
              <a:spcBef>
                <a:spcPts val="0"/>
              </a:spcBef>
              <a:spcAft>
                <a:spcPts val="0"/>
              </a:spcAft>
              <a:buSzPts val="1800"/>
              <a:buChar char="●"/>
            </a:pPr>
            <a:r>
              <a:rPr lang="en"/>
              <a:t>Raised money with a GoFundMe to ensure that the project was </a:t>
            </a:r>
            <a:r>
              <a:rPr lang="en"/>
              <a:t>accessible</a:t>
            </a:r>
            <a:r>
              <a:rPr lang="en"/>
              <a:t> to all independent of </a:t>
            </a:r>
            <a:r>
              <a:rPr lang="en"/>
              <a:t>financial</a:t>
            </a:r>
            <a:r>
              <a:rPr lang="en"/>
              <a:t> ability. </a:t>
            </a:r>
            <a:endParaRPr/>
          </a:p>
          <a:p>
            <a:pPr indent="-317500" lvl="1" marL="914400" rtl="0" algn="l">
              <a:spcBef>
                <a:spcPts val="0"/>
              </a:spcBef>
              <a:spcAft>
                <a:spcPts val="0"/>
              </a:spcAft>
              <a:buSzPts val="1400"/>
              <a:buChar char="○"/>
            </a:pPr>
            <a:r>
              <a:rPr lang="en"/>
              <a:t>Costs include flights, hotels, and other logistical hosting expenses.</a:t>
            </a:r>
            <a:endParaRPr/>
          </a:p>
          <a:p>
            <a:pPr indent="-342900" lvl="0" marL="457200" rtl="0" algn="l">
              <a:spcBef>
                <a:spcPts val="0"/>
              </a:spcBef>
              <a:spcAft>
                <a:spcPts val="0"/>
              </a:spcAft>
              <a:buSzPts val="1800"/>
              <a:buChar char="●"/>
            </a:pPr>
            <a:r>
              <a:rPr lang="en"/>
              <a:t>Amazing host. Without the kindness, generosity, and hard work of Tim, K3LR, this event would have never been possible.</a:t>
            </a:r>
            <a:endParaRPr/>
          </a:p>
          <a:p>
            <a:pPr indent="0" lvl="0" marL="45720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Elements of </a:t>
            </a:r>
            <a:r>
              <a:rPr lang="en"/>
              <a:t>Success</a:t>
            </a:r>
            <a:r>
              <a:rPr lang="en"/>
              <a:t> </a:t>
            </a:r>
            <a:endParaRPr/>
          </a:p>
        </p:txBody>
      </p:sp>
      <p:sp>
        <p:nvSpPr>
          <p:cNvPr id="79" name="Google Shape;79;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Strong core team</a:t>
            </a:r>
            <a:endParaRPr/>
          </a:p>
          <a:p>
            <a:pPr indent="-342900" lvl="0" marL="457200" rtl="0" algn="l">
              <a:spcBef>
                <a:spcPts val="0"/>
              </a:spcBef>
              <a:spcAft>
                <a:spcPts val="0"/>
              </a:spcAft>
              <a:buSzPts val="1800"/>
              <a:buChar char="●"/>
            </a:pPr>
            <a:r>
              <a:rPr lang="en"/>
              <a:t>Excellent</a:t>
            </a:r>
            <a:r>
              <a:rPr lang="en"/>
              <a:t> station</a:t>
            </a:r>
            <a:endParaRPr/>
          </a:p>
          <a:p>
            <a:pPr indent="-342900" lvl="0" marL="457200" rtl="0" algn="l">
              <a:spcBef>
                <a:spcPts val="0"/>
              </a:spcBef>
              <a:spcAft>
                <a:spcPts val="0"/>
              </a:spcAft>
              <a:buSzPts val="1800"/>
              <a:buChar char="●"/>
            </a:pPr>
            <a:r>
              <a:rPr lang="en"/>
              <a:t>Diligent planning </a:t>
            </a:r>
            <a:endParaRPr/>
          </a:p>
          <a:p>
            <a:pPr indent="0" lvl="0" marL="0" rtl="0" algn="l">
              <a:spcBef>
                <a:spcPts val="1600"/>
              </a:spcBef>
              <a:spcAft>
                <a:spcPts val="1600"/>
              </a:spcAft>
              <a:buNone/>
            </a:pPr>
            <a:r>
              <a:t/>
            </a:r>
            <a:endParaRPr/>
          </a:p>
        </p:txBody>
      </p:sp>
      <p:pic>
        <p:nvPicPr>
          <p:cNvPr id="80" name="Google Shape;80;p16"/>
          <p:cNvPicPr preferRelativeResize="0"/>
          <p:nvPr/>
        </p:nvPicPr>
        <p:blipFill>
          <a:blip r:embed="rId3">
            <a:alphaModFix/>
          </a:blip>
          <a:stretch>
            <a:fillRect/>
          </a:stretch>
        </p:blipFill>
        <p:spPr>
          <a:xfrm>
            <a:off x="3950250" y="1162884"/>
            <a:ext cx="4586325" cy="32431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pic>
        <p:nvPicPr>
          <p:cNvPr id="85" name="Google Shape;85;p17"/>
          <p:cNvPicPr preferRelativeResize="0"/>
          <p:nvPr/>
        </p:nvPicPr>
        <p:blipFill>
          <a:blip r:embed="rId3">
            <a:alphaModFix/>
          </a:blip>
          <a:stretch>
            <a:fillRect/>
          </a:stretch>
        </p:blipFill>
        <p:spPr>
          <a:xfrm>
            <a:off x="4887099" y="2595579"/>
            <a:ext cx="4256900" cy="3188600"/>
          </a:xfrm>
          <a:prstGeom prst="rect">
            <a:avLst/>
          </a:prstGeom>
          <a:noFill/>
          <a:ln>
            <a:noFill/>
          </a:ln>
        </p:spPr>
      </p:pic>
      <p:pic>
        <p:nvPicPr>
          <p:cNvPr id="86" name="Google Shape;86;p17"/>
          <p:cNvPicPr preferRelativeResize="0"/>
          <p:nvPr/>
        </p:nvPicPr>
        <p:blipFill>
          <a:blip r:embed="rId4">
            <a:alphaModFix/>
          </a:blip>
          <a:stretch>
            <a:fillRect/>
          </a:stretch>
        </p:blipFill>
        <p:spPr>
          <a:xfrm>
            <a:off x="0" y="2205400"/>
            <a:ext cx="5035074" cy="3776300"/>
          </a:xfrm>
          <a:prstGeom prst="rect">
            <a:avLst/>
          </a:prstGeom>
          <a:noFill/>
          <a:ln>
            <a:noFill/>
          </a:ln>
        </p:spPr>
      </p:pic>
      <p:pic>
        <p:nvPicPr>
          <p:cNvPr id="87" name="Google Shape;87;p17"/>
          <p:cNvPicPr preferRelativeResize="0"/>
          <p:nvPr/>
        </p:nvPicPr>
        <p:blipFill>
          <a:blip r:embed="rId5">
            <a:alphaModFix/>
          </a:blip>
          <a:stretch>
            <a:fillRect/>
          </a:stretch>
        </p:blipFill>
        <p:spPr>
          <a:xfrm>
            <a:off x="5003675" y="-12"/>
            <a:ext cx="4457700" cy="3343275"/>
          </a:xfrm>
          <a:prstGeom prst="rect">
            <a:avLst/>
          </a:prstGeom>
          <a:noFill/>
          <a:ln>
            <a:noFill/>
          </a:ln>
        </p:spPr>
      </p:pic>
      <p:sp>
        <p:nvSpPr>
          <p:cNvPr id="88" name="Google Shape;88;p17"/>
          <p:cNvSpPr txBox="1"/>
          <p:nvPr>
            <p:ph type="title"/>
          </p:nvPr>
        </p:nvSpPr>
        <p:spPr>
          <a:xfrm>
            <a:off x="373875" y="2507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7"/>
          <p:cNvSpPr txBox="1"/>
          <p:nvPr>
            <p:ph idx="1" type="body"/>
          </p:nvPr>
        </p:nvSpPr>
        <p:spPr>
          <a:xfrm>
            <a:off x="-1211150" y="13933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90" name="Google Shape;90;p17"/>
          <p:cNvPicPr preferRelativeResize="0"/>
          <p:nvPr/>
        </p:nvPicPr>
        <p:blipFill>
          <a:blip r:embed="rId6">
            <a:alphaModFix/>
          </a:blip>
          <a:stretch>
            <a:fillRect/>
          </a:stretch>
        </p:blipFill>
        <p:spPr>
          <a:xfrm>
            <a:off x="1175948" y="-442875"/>
            <a:ext cx="5790199" cy="3858525"/>
          </a:xfrm>
          <a:prstGeom prst="rect">
            <a:avLst/>
          </a:prstGeom>
          <a:noFill/>
          <a:ln>
            <a:noFill/>
          </a:ln>
        </p:spPr>
      </p:pic>
      <p:pic>
        <p:nvPicPr>
          <p:cNvPr id="91" name="Google Shape;91;p17"/>
          <p:cNvPicPr preferRelativeResize="0"/>
          <p:nvPr/>
        </p:nvPicPr>
        <p:blipFill>
          <a:blip r:embed="rId7">
            <a:alphaModFix/>
          </a:blip>
          <a:stretch>
            <a:fillRect/>
          </a:stretch>
        </p:blipFill>
        <p:spPr>
          <a:xfrm>
            <a:off x="-566350" y="-43625"/>
            <a:ext cx="4319925" cy="32399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Tomi Varro, HA9T</a:t>
            </a:r>
            <a:endParaRPr/>
          </a:p>
        </p:txBody>
      </p:sp>
      <p:sp>
        <p:nvSpPr>
          <p:cNvPr id="97" name="Google Shape;97;p18"/>
          <p:cNvSpPr txBox="1"/>
          <p:nvPr>
            <p:ph idx="1" type="body"/>
          </p:nvPr>
        </p:nvSpPr>
        <p:spPr>
          <a:xfrm>
            <a:off x="311700" y="1152475"/>
            <a:ext cx="43200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1600"/>
              </a:spcAft>
              <a:buNone/>
            </a:pPr>
            <a:r>
              <a:rPr lang="en" sz="1600"/>
              <a:t>Tomi was licenced in mid 2012. Tomi’s first love is CW contesting, and operating, and has been fortunate to have the chance to </a:t>
            </a:r>
            <a:r>
              <a:rPr lang="en" sz="1600"/>
              <a:t>operate</a:t>
            </a:r>
            <a:r>
              <a:rPr lang="en" sz="1600"/>
              <a:t> from many large contest stations in Europe. Tomi is a HST (High Speed Telegraphy) competitor, and competitor in WRTC 2018, where he was a member of Youth Team #3 along with DK6SP, and finished in the middle of the pack. Tomi loves mixed mode contesting, and has done multi-operator contests many times. Outside of radio, Tomi is a university student and programming engineer at a software company. Tomi frequents HG8DX, LX7I, and has operated from 9A1A.</a:t>
            </a:r>
            <a:endParaRPr sz="1600"/>
          </a:p>
        </p:txBody>
      </p:sp>
      <p:pic>
        <p:nvPicPr>
          <p:cNvPr id="98" name="Google Shape;98;p18"/>
          <p:cNvPicPr preferRelativeResize="0"/>
          <p:nvPr/>
        </p:nvPicPr>
        <p:blipFill>
          <a:blip r:embed="rId3">
            <a:alphaModFix/>
          </a:blip>
          <a:stretch>
            <a:fillRect/>
          </a:stretch>
        </p:blipFill>
        <p:spPr>
          <a:xfrm>
            <a:off x="4617775" y="1254175"/>
            <a:ext cx="4319925" cy="32399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Bryant Rascoll</a:t>
            </a:r>
            <a:r>
              <a:rPr lang="en"/>
              <a:t>, KG5HVO</a:t>
            </a:r>
            <a:endParaRPr/>
          </a:p>
        </p:txBody>
      </p:sp>
      <p:sp>
        <p:nvSpPr>
          <p:cNvPr id="104" name="Google Shape;104;p19"/>
          <p:cNvSpPr txBox="1"/>
          <p:nvPr>
            <p:ph idx="1" type="body"/>
          </p:nvPr>
        </p:nvSpPr>
        <p:spPr>
          <a:xfrm>
            <a:off x="311700" y="1152475"/>
            <a:ext cx="43200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1600"/>
              </a:spcAft>
              <a:buNone/>
            </a:pPr>
            <a:r>
              <a:rPr lang="en" sz="1600"/>
              <a:t>Bryant is a 15 year old ham that was the reigning winner of the Bill Pasternak, WA6ITF memorial Amateur Radio Newsline Youth Ham of the Year award. Bryant is a member of the Montgomery, Alabama Amateur Radio Club, the Alabama Contest Group, the Georgia Contest Group, and </a:t>
            </a:r>
            <a:r>
              <a:rPr lang="en" sz="1600"/>
              <a:t>CWOps</a:t>
            </a:r>
            <a:r>
              <a:rPr lang="en" sz="1600"/>
              <a:t> just to name a few. He was a participant in the World Radiosport Team Championships last summer in Germany. He also was a member of the 2017 Dave Kalter Youth DX Adventure to Costa Rica. Bryant is a frequent operator at WW4LL.</a:t>
            </a:r>
            <a:endParaRPr sz="1600"/>
          </a:p>
        </p:txBody>
      </p:sp>
      <p:pic>
        <p:nvPicPr>
          <p:cNvPr id="105" name="Google Shape;105;p19"/>
          <p:cNvPicPr preferRelativeResize="0"/>
          <p:nvPr/>
        </p:nvPicPr>
        <p:blipFill>
          <a:blip r:embed="rId3">
            <a:alphaModFix/>
          </a:blip>
          <a:stretch>
            <a:fillRect/>
          </a:stretch>
        </p:blipFill>
        <p:spPr>
          <a:xfrm>
            <a:off x="4707900" y="967312"/>
            <a:ext cx="4278525" cy="32088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David Samu,</a:t>
            </a:r>
            <a:r>
              <a:rPr lang="en"/>
              <a:t> VE7DZO</a:t>
            </a:r>
            <a:endParaRPr/>
          </a:p>
        </p:txBody>
      </p:sp>
      <p:sp>
        <p:nvSpPr>
          <p:cNvPr id="111" name="Google Shape;111;p20"/>
          <p:cNvSpPr txBox="1"/>
          <p:nvPr>
            <p:ph idx="1" type="body"/>
          </p:nvPr>
        </p:nvSpPr>
        <p:spPr>
          <a:xfrm>
            <a:off x="311700" y="1152475"/>
            <a:ext cx="43200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1600"/>
              </a:spcAft>
              <a:buNone/>
            </a:pPr>
            <a:r>
              <a:rPr lang="en" sz="1600"/>
              <a:t>David, age 15, is an avid CW contester and DXer. Most active in CW, David is often found in major contests and pileups trying to work a rare DX entity. Licensed in December 2017, he has already managed to work over 185 DXCC entities and has logged over 15,000 QSOs. Collecting QSL cards from all over the world is another aspect of amateur radio that David really enjoys. His future plans and goals for amateur radio include contesting, DXpeditions, and participating in WRTC. </a:t>
            </a:r>
            <a:endParaRPr sz="1600"/>
          </a:p>
        </p:txBody>
      </p:sp>
      <p:pic>
        <p:nvPicPr>
          <p:cNvPr id="112" name="Google Shape;112;p20"/>
          <p:cNvPicPr preferRelativeResize="0"/>
          <p:nvPr/>
        </p:nvPicPr>
        <p:blipFill>
          <a:blip r:embed="rId3">
            <a:alphaModFix/>
          </a:blip>
          <a:stretch>
            <a:fillRect/>
          </a:stretch>
        </p:blipFill>
        <p:spPr>
          <a:xfrm>
            <a:off x="4723924" y="977454"/>
            <a:ext cx="4256900" cy="3188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Levi</a:t>
            </a:r>
            <a:r>
              <a:rPr lang="en"/>
              <a:t>, K6JO</a:t>
            </a:r>
            <a:endParaRPr/>
          </a:p>
        </p:txBody>
      </p:sp>
      <p:sp>
        <p:nvSpPr>
          <p:cNvPr id="118" name="Google Shape;118;p21"/>
          <p:cNvSpPr txBox="1"/>
          <p:nvPr>
            <p:ph idx="1" type="body"/>
          </p:nvPr>
        </p:nvSpPr>
        <p:spPr>
          <a:xfrm>
            <a:off x="311700" y="1152475"/>
            <a:ext cx="43200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1600"/>
              </a:spcAft>
              <a:buNone/>
            </a:pPr>
            <a:r>
              <a:rPr lang="en" sz="1600"/>
              <a:t>Levi was licensed at age 14 as KK6NON, due to the generosity of his elmer, W6MFJ. After learning the ropes at W6MFJ, Levi has become a frequent operator at the NX6T superstation in Southern California. Levi has been fortunate to </a:t>
            </a:r>
            <a:r>
              <a:rPr lang="en" sz="1600"/>
              <a:t>operate</a:t>
            </a:r>
            <a:r>
              <a:rPr lang="en" sz="1600"/>
              <a:t> outside of the US, most recently as ZF1A, with N6MJ and K6AM and crew in the CQWW SSB and ARRL DX SSB contests. </a:t>
            </a:r>
            <a:endParaRPr sz="1600"/>
          </a:p>
        </p:txBody>
      </p:sp>
      <p:pic>
        <p:nvPicPr>
          <p:cNvPr id="119" name="Google Shape;119;p21"/>
          <p:cNvPicPr preferRelativeResize="0"/>
          <p:nvPr/>
        </p:nvPicPr>
        <p:blipFill>
          <a:blip r:embed="rId3">
            <a:alphaModFix/>
          </a:blip>
          <a:stretch>
            <a:fillRect/>
          </a:stretch>
        </p:blipFill>
        <p:spPr>
          <a:xfrm>
            <a:off x="5164800" y="1100200"/>
            <a:ext cx="3416400" cy="3416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