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70" r:id="rId4"/>
    <p:sldId id="289" r:id="rId5"/>
    <p:sldId id="290" r:id="rId6"/>
    <p:sldId id="258" r:id="rId7"/>
    <p:sldId id="259" r:id="rId8"/>
    <p:sldId id="260" r:id="rId9"/>
    <p:sldId id="263" r:id="rId10"/>
    <p:sldId id="261" r:id="rId11"/>
    <p:sldId id="264" r:id="rId12"/>
    <p:sldId id="262" r:id="rId13"/>
    <p:sldId id="265" r:id="rId14"/>
    <p:sldId id="272" r:id="rId15"/>
    <p:sldId id="291" r:id="rId16"/>
    <p:sldId id="266" r:id="rId17"/>
    <p:sldId id="273" r:id="rId18"/>
    <p:sldId id="274" r:id="rId19"/>
    <p:sldId id="292" r:id="rId20"/>
    <p:sldId id="268" r:id="rId21"/>
    <p:sldId id="275" r:id="rId22"/>
    <p:sldId id="293" r:id="rId23"/>
    <p:sldId id="276" r:id="rId24"/>
    <p:sldId id="295" r:id="rId25"/>
    <p:sldId id="296" r:id="rId26"/>
    <p:sldId id="277" r:id="rId27"/>
    <p:sldId id="297" r:id="rId28"/>
    <p:sldId id="278" r:id="rId29"/>
    <p:sldId id="298" r:id="rId30"/>
    <p:sldId id="279" r:id="rId31"/>
    <p:sldId id="280" r:id="rId32"/>
    <p:sldId id="281" r:id="rId33"/>
    <p:sldId id="300" r:id="rId34"/>
    <p:sldId id="269" r:id="rId35"/>
    <p:sldId id="283" r:id="rId36"/>
    <p:sldId id="284" r:id="rId37"/>
    <p:sldId id="285" r:id="rId38"/>
    <p:sldId id="299" r:id="rId39"/>
    <p:sldId id="302" r:id="rId40"/>
    <p:sldId id="286" r:id="rId41"/>
    <p:sldId id="287" r:id="rId42"/>
    <p:sldId id="2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W5ZN-50\Documents\8%20Vertical%20Array%20Comparison\BSEF%20HiZ%20Comparison%20Level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a:solidFill>
                  <a:sysClr val="windowText" lastClr="000000"/>
                </a:solidFill>
              </a:rPr>
              <a:t>Receive Antenna Signal Comparison</a:t>
            </a:r>
          </a:p>
        </c:rich>
      </c:tx>
      <c:layout>
        <c:manualLayout>
          <c:xMode val="edge"/>
          <c:yMode val="edge"/>
          <c:x val="0.32486762272578035"/>
          <c:y val="3.56030312476872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719403826529962E-2"/>
          <c:y val="0.21302041598063207"/>
          <c:w val="0.89653467345032456"/>
          <c:h val="0.58982939632545928"/>
        </c:manualLayout>
      </c:layout>
      <c:lineChart>
        <c:grouping val="standard"/>
        <c:varyColors val="0"/>
        <c:ser>
          <c:idx val="0"/>
          <c:order val="0"/>
          <c:tx>
            <c:strRef>
              <c:f>Sheet1!$D$1</c:f>
              <c:strCache>
                <c:ptCount val="1"/>
                <c:pt idx="0">
                  <c:v>BSEF</c:v>
                </c:pt>
              </c:strCache>
            </c:strRef>
          </c:tx>
          <c:spPr>
            <a:ln w="28575" cap="rnd">
              <a:solidFill>
                <a:schemeClr val="accent1"/>
              </a:solidFill>
              <a:round/>
            </a:ln>
            <a:effectLst/>
          </c:spPr>
          <c:marker>
            <c:symbol val="none"/>
          </c:marker>
          <c:val>
            <c:numRef>
              <c:f>Sheet1!$D$2:$D$37</c:f>
              <c:numCache>
                <c:formatCode>General</c:formatCode>
                <c:ptCount val="36"/>
                <c:pt idx="0">
                  <c:v>14</c:v>
                </c:pt>
                <c:pt idx="1">
                  <c:v>2</c:v>
                </c:pt>
                <c:pt idx="2">
                  <c:v>2</c:v>
                </c:pt>
                <c:pt idx="3">
                  <c:v>10</c:v>
                </c:pt>
                <c:pt idx="4">
                  <c:v>18</c:v>
                </c:pt>
                <c:pt idx="5">
                  <c:v>11</c:v>
                </c:pt>
                <c:pt idx="6">
                  <c:v>20</c:v>
                </c:pt>
                <c:pt idx="7">
                  <c:v>2</c:v>
                </c:pt>
                <c:pt idx="8">
                  <c:v>1</c:v>
                </c:pt>
                <c:pt idx="9">
                  <c:v>19</c:v>
                </c:pt>
                <c:pt idx="10">
                  <c:v>13</c:v>
                </c:pt>
                <c:pt idx="11">
                  <c:v>11</c:v>
                </c:pt>
                <c:pt idx="12">
                  <c:v>20</c:v>
                </c:pt>
                <c:pt idx="13">
                  <c:v>9</c:v>
                </c:pt>
                <c:pt idx="14">
                  <c:v>4</c:v>
                </c:pt>
                <c:pt idx="15">
                  <c:v>2</c:v>
                </c:pt>
                <c:pt idx="16">
                  <c:v>9</c:v>
                </c:pt>
                <c:pt idx="17">
                  <c:v>8</c:v>
                </c:pt>
                <c:pt idx="18">
                  <c:v>20</c:v>
                </c:pt>
                <c:pt idx="19">
                  <c:v>5</c:v>
                </c:pt>
                <c:pt idx="20">
                  <c:v>2</c:v>
                </c:pt>
                <c:pt idx="21">
                  <c:v>11</c:v>
                </c:pt>
                <c:pt idx="22">
                  <c:v>25</c:v>
                </c:pt>
                <c:pt idx="23">
                  <c:v>10</c:v>
                </c:pt>
                <c:pt idx="24">
                  <c:v>24</c:v>
                </c:pt>
                <c:pt idx="25">
                  <c:v>25</c:v>
                </c:pt>
                <c:pt idx="26">
                  <c:v>2</c:v>
                </c:pt>
                <c:pt idx="27">
                  <c:v>3</c:v>
                </c:pt>
                <c:pt idx="28">
                  <c:v>4</c:v>
                </c:pt>
                <c:pt idx="29">
                  <c:v>2</c:v>
                </c:pt>
                <c:pt idx="30">
                  <c:v>2</c:v>
                </c:pt>
                <c:pt idx="31">
                  <c:v>3</c:v>
                </c:pt>
                <c:pt idx="32">
                  <c:v>4</c:v>
                </c:pt>
                <c:pt idx="33">
                  <c:v>2</c:v>
                </c:pt>
                <c:pt idx="34">
                  <c:v>3</c:v>
                </c:pt>
                <c:pt idx="35">
                  <c:v>7</c:v>
                </c:pt>
              </c:numCache>
            </c:numRef>
          </c:val>
          <c:smooth val="0"/>
          <c:extLst>
            <c:ext xmlns:c16="http://schemas.microsoft.com/office/drawing/2014/chart" uri="{C3380CC4-5D6E-409C-BE32-E72D297353CC}">
              <c16:uniqueId val="{00000000-6322-44F5-A4BD-1A74D6DBB27D}"/>
            </c:ext>
          </c:extLst>
        </c:ser>
        <c:ser>
          <c:idx val="1"/>
          <c:order val="1"/>
          <c:tx>
            <c:strRef>
              <c:f>Sheet1!$E$1</c:f>
              <c:strCache>
                <c:ptCount val="1"/>
                <c:pt idx="0">
                  <c:v>HiZ</c:v>
                </c:pt>
              </c:strCache>
            </c:strRef>
          </c:tx>
          <c:spPr>
            <a:ln w="28575" cap="rnd">
              <a:solidFill>
                <a:schemeClr val="accent2"/>
              </a:solidFill>
              <a:round/>
            </a:ln>
            <a:effectLst/>
          </c:spPr>
          <c:marker>
            <c:symbol val="none"/>
          </c:marker>
          <c:val>
            <c:numRef>
              <c:f>Sheet1!$E$2:$E$37</c:f>
              <c:numCache>
                <c:formatCode>General</c:formatCode>
                <c:ptCount val="36"/>
                <c:pt idx="0">
                  <c:v>13</c:v>
                </c:pt>
                <c:pt idx="1">
                  <c:v>2</c:v>
                </c:pt>
                <c:pt idx="2">
                  <c:v>2</c:v>
                </c:pt>
                <c:pt idx="3">
                  <c:v>10</c:v>
                </c:pt>
                <c:pt idx="4">
                  <c:v>18</c:v>
                </c:pt>
                <c:pt idx="5">
                  <c:v>12</c:v>
                </c:pt>
                <c:pt idx="6">
                  <c:v>17.7</c:v>
                </c:pt>
                <c:pt idx="7">
                  <c:v>0</c:v>
                </c:pt>
                <c:pt idx="8">
                  <c:v>1</c:v>
                </c:pt>
                <c:pt idx="9">
                  <c:v>18</c:v>
                </c:pt>
                <c:pt idx="10">
                  <c:v>13</c:v>
                </c:pt>
                <c:pt idx="11">
                  <c:v>12</c:v>
                </c:pt>
                <c:pt idx="12">
                  <c:v>20</c:v>
                </c:pt>
                <c:pt idx="13">
                  <c:v>9</c:v>
                </c:pt>
                <c:pt idx="14">
                  <c:v>3</c:v>
                </c:pt>
                <c:pt idx="15">
                  <c:v>2</c:v>
                </c:pt>
                <c:pt idx="16">
                  <c:v>8</c:v>
                </c:pt>
                <c:pt idx="17">
                  <c:v>10</c:v>
                </c:pt>
                <c:pt idx="18">
                  <c:v>19</c:v>
                </c:pt>
                <c:pt idx="19">
                  <c:v>6</c:v>
                </c:pt>
                <c:pt idx="20">
                  <c:v>1</c:v>
                </c:pt>
                <c:pt idx="21">
                  <c:v>12</c:v>
                </c:pt>
                <c:pt idx="22">
                  <c:v>25</c:v>
                </c:pt>
                <c:pt idx="23">
                  <c:v>10</c:v>
                </c:pt>
                <c:pt idx="24">
                  <c:v>25</c:v>
                </c:pt>
                <c:pt idx="25">
                  <c:v>24</c:v>
                </c:pt>
                <c:pt idx="26">
                  <c:v>2</c:v>
                </c:pt>
                <c:pt idx="27">
                  <c:v>3</c:v>
                </c:pt>
                <c:pt idx="28">
                  <c:v>3</c:v>
                </c:pt>
                <c:pt idx="29">
                  <c:v>2</c:v>
                </c:pt>
                <c:pt idx="30">
                  <c:v>3</c:v>
                </c:pt>
                <c:pt idx="31">
                  <c:v>3</c:v>
                </c:pt>
                <c:pt idx="32">
                  <c:v>3</c:v>
                </c:pt>
                <c:pt idx="33">
                  <c:v>2</c:v>
                </c:pt>
                <c:pt idx="34">
                  <c:v>4</c:v>
                </c:pt>
                <c:pt idx="35">
                  <c:v>6</c:v>
                </c:pt>
              </c:numCache>
            </c:numRef>
          </c:val>
          <c:smooth val="0"/>
          <c:extLst>
            <c:ext xmlns:c16="http://schemas.microsoft.com/office/drawing/2014/chart" uri="{C3380CC4-5D6E-409C-BE32-E72D297353CC}">
              <c16:uniqueId val="{00000001-6322-44F5-A4BD-1A74D6DBB27D}"/>
            </c:ext>
          </c:extLst>
        </c:ser>
        <c:ser>
          <c:idx val="2"/>
          <c:order val="2"/>
          <c:tx>
            <c:strRef>
              <c:f>Sheet1!$F$1</c:f>
              <c:strCache>
                <c:ptCount val="1"/>
                <c:pt idx="0">
                  <c:v>YCCC</c:v>
                </c:pt>
              </c:strCache>
            </c:strRef>
          </c:tx>
          <c:spPr>
            <a:ln w="28575" cap="rnd">
              <a:solidFill>
                <a:schemeClr val="accent3"/>
              </a:solidFill>
              <a:round/>
            </a:ln>
            <a:effectLst/>
          </c:spPr>
          <c:marker>
            <c:symbol val="none"/>
          </c:marker>
          <c:val>
            <c:numRef>
              <c:f>Sheet1!$F$2:$F$37</c:f>
              <c:numCache>
                <c:formatCode>General</c:formatCode>
                <c:ptCount val="36"/>
                <c:pt idx="0">
                  <c:v>11</c:v>
                </c:pt>
                <c:pt idx="1">
                  <c:v>0</c:v>
                </c:pt>
                <c:pt idx="2">
                  <c:v>0</c:v>
                </c:pt>
                <c:pt idx="3">
                  <c:v>7</c:v>
                </c:pt>
                <c:pt idx="4">
                  <c:v>15</c:v>
                </c:pt>
                <c:pt idx="5">
                  <c:v>6</c:v>
                </c:pt>
                <c:pt idx="6">
                  <c:v>12</c:v>
                </c:pt>
                <c:pt idx="7">
                  <c:v>0</c:v>
                </c:pt>
                <c:pt idx="8">
                  <c:v>0</c:v>
                </c:pt>
                <c:pt idx="9">
                  <c:v>15</c:v>
                </c:pt>
                <c:pt idx="10">
                  <c:v>8</c:v>
                </c:pt>
                <c:pt idx="11">
                  <c:v>8</c:v>
                </c:pt>
                <c:pt idx="12">
                  <c:v>17</c:v>
                </c:pt>
                <c:pt idx="13">
                  <c:v>5</c:v>
                </c:pt>
                <c:pt idx="14">
                  <c:v>2</c:v>
                </c:pt>
                <c:pt idx="15">
                  <c:v>0</c:v>
                </c:pt>
                <c:pt idx="16">
                  <c:v>4</c:v>
                </c:pt>
                <c:pt idx="17">
                  <c:v>5</c:v>
                </c:pt>
                <c:pt idx="18">
                  <c:v>15</c:v>
                </c:pt>
                <c:pt idx="19">
                  <c:v>2</c:v>
                </c:pt>
                <c:pt idx="20">
                  <c:v>0</c:v>
                </c:pt>
                <c:pt idx="21">
                  <c:v>8</c:v>
                </c:pt>
                <c:pt idx="22">
                  <c:v>20</c:v>
                </c:pt>
                <c:pt idx="23">
                  <c:v>8</c:v>
                </c:pt>
                <c:pt idx="24">
                  <c:v>20</c:v>
                </c:pt>
                <c:pt idx="25">
                  <c:v>21</c:v>
                </c:pt>
                <c:pt idx="26">
                  <c:v>0</c:v>
                </c:pt>
                <c:pt idx="27">
                  <c:v>1</c:v>
                </c:pt>
                <c:pt idx="28">
                  <c:v>1</c:v>
                </c:pt>
                <c:pt idx="29">
                  <c:v>1</c:v>
                </c:pt>
                <c:pt idx="30">
                  <c:v>0</c:v>
                </c:pt>
                <c:pt idx="31">
                  <c:v>1</c:v>
                </c:pt>
                <c:pt idx="32">
                  <c:v>1</c:v>
                </c:pt>
                <c:pt idx="33">
                  <c:v>0</c:v>
                </c:pt>
                <c:pt idx="34">
                  <c:v>1</c:v>
                </c:pt>
                <c:pt idx="35">
                  <c:v>2</c:v>
                </c:pt>
              </c:numCache>
            </c:numRef>
          </c:val>
          <c:smooth val="0"/>
          <c:extLst>
            <c:ext xmlns:c16="http://schemas.microsoft.com/office/drawing/2014/chart" uri="{C3380CC4-5D6E-409C-BE32-E72D297353CC}">
              <c16:uniqueId val="{00000002-6322-44F5-A4BD-1A74D6DBB27D}"/>
            </c:ext>
          </c:extLst>
        </c:ser>
        <c:ser>
          <c:idx val="3"/>
          <c:order val="3"/>
          <c:tx>
            <c:strRef>
              <c:f>Sheet1!$G$1</c:f>
              <c:strCache>
                <c:ptCount val="1"/>
                <c:pt idx="0">
                  <c:v>Beverage</c:v>
                </c:pt>
              </c:strCache>
            </c:strRef>
          </c:tx>
          <c:spPr>
            <a:ln w="28575" cap="rnd">
              <a:solidFill>
                <a:schemeClr val="accent4"/>
              </a:solidFill>
              <a:round/>
            </a:ln>
            <a:effectLst/>
          </c:spPr>
          <c:marker>
            <c:symbol val="none"/>
          </c:marker>
          <c:val>
            <c:numRef>
              <c:f>Sheet1!$G$2:$G$37</c:f>
              <c:numCache>
                <c:formatCode>General</c:formatCode>
                <c:ptCount val="36"/>
                <c:pt idx="0">
                  <c:v>10</c:v>
                </c:pt>
                <c:pt idx="1">
                  <c:v>0</c:v>
                </c:pt>
                <c:pt idx="2">
                  <c:v>0</c:v>
                </c:pt>
                <c:pt idx="3">
                  <c:v>8</c:v>
                </c:pt>
                <c:pt idx="4">
                  <c:v>13</c:v>
                </c:pt>
                <c:pt idx="5">
                  <c:v>5</c:v>
                </c:pt>
                <c:pt idx="6">
                  <c:v>10</c:v>
                </c:pt>
                <c:pt idx="7">
                  <c:v>0</c:v>
                </c:pt>
                <c:pt idx="8">
                  <c:v>0</c:v>
                </c:pt>
                <c:pt idx="9">
                  <c:v>14</c:v>
                </c:pt>
                <c:pt idx="10">
                  <c:v>8</c:v>
                </c:pt>
                <c:pt idx="11">
                  <c:v>9</c:v>
                </c:pt>
                <c:pt idx="12">
                  <c:v>16</c:v>
                </c:pt>
                <c:pt idx="13">
                  <c:v>6</c:v>
                </c:pt>
                <c:pt idx="14">
                  <c:v>2</c:v>
                </c:pt>
                <c:pt idx="15">
                  <c:v>0</c:v>
                </c:pt>
                <c:pt idx="16">
                  <c:v>3</c:v>
                </c:pt>
                <c:pt idx="17">
                  <c:v>5</c:v>
                </c:pt>
                <c:pt idx="18">
                  <c:v>14</c:v>
                </c:pt>
                <c:pt idx="19">
                  <c:v>1</c:v>
                </c:pt>
                <c:pt idx="20">
                  <c:v>0</c:v>
                </c:pt>
                <c:pt idx="21">
                  <c:v>7</c:v>
                </c:pt>
                <c:pt idx="22">
                  <c:v>21</c:v>
                </c:pt>
                <c:pt idx="23">
                  <c:v>7</c:v>
                </c:pt>
                <c:pt idx="24">
                  <c:v>20</c:v>
                </c:pt>
                <c:pt idx="25">
                  <c:v>20</c:v>
                </c:pt>
                <c:pt idx="26">
                  <c:v>0</c:v>
                </c:pt>
                <c:pt idx="27">
                  <c:v>0</c:v>
                </c:pt>
                <c:pt idx="28">
                  <c:v>1</c:v>
                </c:pt>
                <c:pt idx="29">
                  <c:v>0</c:v>
                </c:pt>
                <c:pt idx="30">
                  <c:v>1</c:v>
                </c:pt>
                <c:pt idx="31">
                  <c:v>1</c:v>
                </c:pt>
                <c:pt idx="32">
                  <c:v>1</c:v>
                </c:pt>
                <c:pt idx="33">
                  <c:v>0</c:v>
                </c:pt>
                <c:pt idx="34">
                  <c:v>1</c:v>
                </c:pt>
                <c:pt idx="35">
                  <c:v>3</c:v>
                </c:pt>
              </c:numCache>
            </c:numRef>
          </c:val>
          <c:smooth val="0"/>
          <c:extLst>
            <c:ext xmlns:c16="http://schemas.microsoft.com/office/drawing/2014/chart" uri="{C3380CC4-5D6E-409C-BE32-E72D297353CC}">
              <c16:uniqueId val="{00000003-6322-44F5-A4BD-1A74D6DBB27D}"/>
            </c:ext>
          </c:extLst>
        </c:ser>
        <c:dLbls>
          <c:showLegendKey val="0"/>
          <c:showVal val="0"/>
          <c:showCatName val="0"/>
          <c:showSerName val="0"/>
          <c:showPercent val="0"/>
          <c:showBubbleSize val="0"/>
        </c:dLbls>
        <c:smooth val="0"/>
        <c:axId val="128407216"/>
        <c:axId val="128407608"/>
      </c:lineChart>
      <c:catAx>
        <c:axId val="128407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Station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07608"/>
        <c:crosses val="autoZero"/>
        <c:auto val="1"/>
        <c:lblAlgn val="ctr"/>
        <c:lblOffset val="100"/>
        <c:noMultiLvlLbl val="0"/>
      </c:catAx>
      <c:valAx>
        <c:axId val="128407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Signal Level (dB) above Noise Floor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0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8197-0960-49B7-9501-E93D11D89D2A}"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F923B-3E45-4DE4-A669-0A85E1116B37}" type="slidenum">
              <a:rPr lang="en-US" smtClean="0"/>
              <a:t>‹#›</a:t>
            </a:fld>
            <a:endParaRPr lang="en-US"/>
          </a:p>
        </p:txBody>
      </p:sp>
    </p:spTree>
    <p:extLst>
      <p:ext uri="{BB962C8B-B14F-4D97-AF65-F5344CB8AC3E}">
        <p14:creationId xmlns:p14="http://schemas.microsoft.com/office/powerpoint/2010/main" val="309955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350 ft diameter. Low impedance</a:t>
            </a:r>
          </a:p>
        </p:txBody>
      </p:sp>
      <p:sp>
        <p:nvSpPr>
          <p:cNvPr id="4" name="Slide Number Placeholder 3"/>
          <p:cNvSpPr>
            <a:spLocks noGrp="1"/>
          </p:cNvSpPr>
          <p:nvPr>
            <p:ph type="sldNum" sz="quarter" idx="5"/>
          </p:nvPr>
        </p:nvSpPr>
        <p:spPr/>
        <p:txBody>
          <a:bodyPr/>
          <a:lstStyle/>
          <a:p>
            <a:fld id="{460F923B-3E45-4DE4-A669-0A85E1116B37}" type="slidenum">
              <a:rPr lang="en-US" smtClean="0"/>
              <a:t>8</a:t>
            </a:fld>
            <a:endParaRPr lang="en-US"/>
          </a:p>
        </p:txBody>
      </p:sp>
    </p:spTree>
    <p:extLst>
      <p:ext uri="{BB962C8B-B14F-4D97-AF65-F5344CB8AC3E}">
        <p14:creationId xmlns:p14="http://schemas.microsoft.com/office/powerpoint/2010/main" val="258006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Times New Roman" panose="02020603050405020304" pitchFamily="18" charset="0"/>
              </a:rPr>
              <a:t>Hiz-8 If a signal could be placed exactly in a side or rear null, reductions greater than 30 dB were easily achieved</a:t>
            </a:r>
            <a:r>
              <a:rPr lang="en-US" sz="900" dirty="0">
                <a:effectLs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BSEF - Some of the side nulls were 2 to 3 dB better than the HiZ-8 however, when rotating away from the main lobe beginning 45° from the peak clockwise to the point 45° just prior to returning to the forward direction the HiZ-8 provided a much sharper pattern and better overall rejection. Even though the BSEF-8 had a few instances of better side lobe performance, I was unable to obtain a reduction more than 25 dB at any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YCCC - It does not however, provide the F/S rejection seen with either the HiZ-8 or the BSEF-8. This is also expected given the broad forward pattern isn’t as sharp as the other two vertical arrays.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60F923B-3E45-4DE4-A669-0A85E1116B37}" type="slidenum">
              <a:rPr lang="en-US" smtClean="0"/>
              <a:t>31</a:t>
            </a:fld>
            <a:endParaRPr lang="en-US"/>
          </a:p>
        </p:txBody>
      </p:sp>
    </p:spTree>
    <p:extLst>
      <p:ext uri="{BB962C8B-B14F-4D97-AF65-F5344CB8AC3E}">
        <p14:creationId xmlns:p14="http://schemas.microsoft.com/office/powerpoint/2010/main" val="282476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Bill had initiated several threads on the Top Band Reflector that became the groundwork for RDF. An in-depth discussion of RDF is not germane to this paper however, I encourage you to review this early work contained in the top band reflector archives. The links have been included in the reference section</a:t>
            </a:r>
            <a:r>
              <a:rPr lang="en-US" sz="1200" baseline="30000" dirty="0">
                <a:effectLst/>
                <a:ea typeface="Calibri" panose="020F0502020204030204" pitchFamily="34" charset="0"/>
                <a:cs typeface="Times New Roman" panose="02020603050405020304" pitchFamily="18" charset="0"/>
              </a:rPr>
              <a:t>14</a:t>
            </a:r>
            <a:r>
              <a:rPr lang="en-US" sz="1200" dirty="0">
                <a:effectLst/>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460F923B-3E45-4DE4-A669-0A85E1116B37}" type="slidenum">
              <a:rPr lang="en-US" smtClean="0"/>
              <a:t>32</a:t>
            </a:fld>
            <a:endParaRPr lang="en-US"/>
          </a:p>
        </p:txBody>
      </p:sp>
    </p:spTree>
    <p:extLst>
      <p:ext uri="{BB962C8B-B14F-4D97-AF65-F5344CB8AC3E}">
        <p14:creationId xmlns:p14="http://schemas.microsoft.com/office/powerpoint/2010/main" val="142377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B9C6D-8660-6349-5B2A-7CFCE4B9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98106-8FBB-1F6D-E1BD-A04F9725D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0CAEE-4AD6-9C62-FBA4-077294EAD9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3A3E47-8B45-EA31-9D47-BF58FD0B6638}"/>
              </a:ext>
            </a:extLst>
          </p:cNvPr>
          <p:cNvSpPr>
            <a:spLocks noGrp="1"/>
          </p:cNvSpPr>
          <p:nvPr>
            <p:ph type="sldNum" sz="quarter" idx="5"/>
          </p:nvPr>
        </p:nvSpPr>
        <p:spPr/>
        <p:txBody>
          <a:bodyPr/>
          <a:lstStyle/>
          <a:p>
            <a:fld id="{460F923B-3E45-4DE4-A669-0A85E1116B37}" type="slidenum">
              <a:rPr lang="en-US" smtClean="0"/>
              <a:t>33</a:t>
            </a:fld>
            <a:endParaRPr lang="en-US"/>
          </a:p>
        </p:txBody>
      </p:sp>
    </p:spTree>
    <p:extLst>
      <p:ext uri="{BB962C8B-B14F-4D97-AF65-F5344CB8AC3E}">
        <p14:creationId xmlns:p14="http://schemas.microsoft.com/office/powerpoint/2010/main" val="37931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58 deg Beamwidth, 26 </a:t>
            </a:r>
            <a:r>
              <a:rPr lang="en-US" dirty="0" err="1"/>
              <a:t>db</a:t>
            </a:r>
            <a:r>
              <a:rPr lang="en-US" dirty="0"/>
              <a:t> FB</a:t>
            </a:r>
          </a:p>
        </p:txBody>
      </p:sp>
      <p:sp>
        <p:nvSpPr>
          <p:cNvPr id="4" name="Slide Number Placeholder 3"/>
          <p:cNvSpPr>
            <a:spLocks noGrp="1"/>
          </p:cNvSpPr>
          <p:nvPr>
            <p:ph type="sldNum" sz="quarter" idx="5"/>
          </p:nvPr>
        </p:nvSpPr>
        <p:spPr/>
        <p:txBody>
          <a:bodyPr/>
          <a:lstStyle/>
          <a:p>
            <a:fld id="{460F923B-3E45-4DE4-A669-0A85E1116B37}" type="slidenum">
              <a:rPr lang="en-US" smtClean="0"/>
              <a:t>9</a:t>
            </a:fld>
            <a:endParaRPr lang="en-US"/>
          </a:p>
        </p:txBody>
      </p:sp>
    </p:spTree>
    <p:extLst>
      <p:ext uri="{BB962C8B-B14F-4D97-AF65-F5344CB8AC3E}">
        <p14:creationId xmlns:p14="http://schemas.microsoft.com/office/powerpoint/2010/main" val="275000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meter version is a 200 ft diameter circle. High impedance with amplifiers at each element</a:t>
            </a:r>
          </a:p>
        </p:txBody>
      </p:sp>
      <p:sp>
        <p:nvSpPr>
          <p:cNvPr id="4" name="Slide Number Placeholder 3"/>
          <p:cNvSpPr>
            <a:spLocks noGrp="1"/>
          </p:cNvSpPr>
          <p:nvPr>
            <p:ph type="sldNum" sz="quarter" idx="5"/>
          </p:nvPr>
        </p:nvSpPr>
        <p:spPr/>
        <p:txBody>
          <a:bodyPr/>
          <a:lstStyle/>
          <a:p>
            <a:fld id="{460F923B-3E45-4DE4-A669-0A85E1116B37}" type="slidenum">
              <a:rPr lang="en-US" smtClean="0"/>
              <a:t>10</a:t>
            </a:fld>
            <a:endParaRPr lang="en-US"/>
          </a:p>
        </p:txBody>
      </p:sp>
    </p:spTree>
    <p:extLst>
      <p:ext uri="{BB962C8B-B14F-4D97-AF65-F5344CB8AC3E}">
        <p14:creationId xmlns:p14="http://schemas.microsoft.com/office/powerpoint/2010/main" val="421524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there are some front to side lobes in the azimuth plot the F/B is excellent</a:t>
            </a:r>
          </a:p>
        </p:txBody>
      </p:sp>
      <p:sp>
        <p:nvSpPr>
          <p:cNvPr id="4" name="Slide Number Placeholder 3"/>
          <p:cNvSpPr>
            <a:spLocks noGrp="1"/>
          </p:cNvSpPr>
          <p:nvPr>
            <p:ph type="sldNum" sz="quarter" idx="5"/>
          </p:nvPr>
        </p:nvSpPr>
        <p:spPr/>
        <p:txBody>
          <a:bodyPr/>
          <a:lstStyle/>
          <a:p>
            <a:fld id="{460F923B-3E45-4DE4-A669-0A85E1116B37}" type="slidenum">
              <a:rPr lang="en-US" smtClean="0"/>
              <a:t>11</a:t>
            </a:fld>
            <a:endParaRPr lang="en-US"/>
          </a:p>
        </p:txBody>
      </p:sp>
    </p:spTree>
    <p:extLst>
      <p:ext uri="{BB962C8B-B14F-4D97-AF65-F5344CB8AC3E}">
        <p14:creationId xmlns:p14="http://schemas.microsoft.com/office/powerpoint/2010/main" val="186427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 ft diameter circle. High impedance with amplifiers at each element.</a:t>
            </a:r>
          </a:p>
        </p:txBody>
      </p:sp>
      <p:sp>
        <p:nvSpPr>
          <p:cNvPr id="4" name="Slide Number Placeholder 3"/>
          <p:cNvSpPr>
            <a:spLocks noGrp="1"/>
          </p:cNvSpPr>
          <p:nvPr>
            <p:ph type="sldNum" sz="quarter" idx="5"/>
          </p:nvPr>
        </p:nvSpPr>
        <p:spPr/>
        <p:txBody>
          <a:bodyPr/>
          <a:lstStyle/>
          <a:p>
            <a:fld id="{460F923B-3E45-4DE4-A669-0A85E1116B37}" type="slidenum">
              <a:rPr lang="en-US" smtClean="0"/>
              <a:t>12</a:t>
            </a:fld>
            <a:endParaRPr lang="en-US"/>
          </a:p>
        </p:txBody>
      </p:sp>
    </p:spTree>
    <p:extLst>
      <p:ext uri="{BB962C8B-B14F-4D97-AF65-F5344CB8AC3E}">
        <p14:creationId xmlns:p14="http://schemas.microsoft.com/office/powerpoint/2010/main" val="294016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deg beamwidth and an F/B of &gt;25 dB</a:t>
            </a:r>
          </a:p>
        </p:txBody>
      </p:sp>
      <p:sp>
        <p:nvSpPr>
          <p:cNvPr id="4" name="Slide Number Placeholder 3"/>
          <p:cNvSpPr>
            <a:spLocks noGrp="1"/>
          </p:cNvSpPr>
          <p:nvPr>
            <p:ph type="sldNum" sz="quarter" idx="5"/>
          </p:nvPr>
        </p:nvSpPr>
        <p:spPr/>
        <p:txBody>
          <a:bodyPr/>
          <a:lstStyle/>
          <a:p>
            <a:fld id="{460F923B-3E45-4DE4-A669-0A85E1116B37}" type="slidenum">
              <a:rPr lang="en-US" smtClean="0"/>
              <a:t>13</a:t>
            </a:fld>
            <a:endParaRPr lang="en-US"/>
          </a:p>
        </p:txBody>
      </p:sp>
    </p:spTree>
    <p:extLst>
      <p:ext uri="{BB962C8B-B14F-4D97-AF65-F5344CB8AC3E}">
        <p14:creationId xmlns:p14="http://schemas.microsoft.com/office/powerpoint/2010/main" val="284728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F923B-3E45-4DE4-A669-0A85E1116B37}" type="slidenum">
              <a:rPr lang="en-US" smtClean="0"/>
              <a:t>14</a:t>
            </a:fld>
            <a:endParaRPr lang="en-US"/>
          </a:p>
        </p:txBody>
      </p:sp>
    </p:spTree>
    <p:extLst>
      <p:ext uri="{BB962C8B-B14F-4D97-AF65-F5344CB8AC3E}">
        <p14:creationId xmlns:p14="http://schemas.microsoft.com/office/powerpoint/2010/main" val="183937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As noted in Section 7.1 the noise floor for the BSEF-8 and HiZ-8 array is the same but the YCCC array’s noise floor is 5 dB lower, the same for the Beverages. When a peak signal is identified as being lower on one array versus another it is based on the level above the noise floor. For example, even though the YCCC-9 noise floor is 5 dB lower than the BSEF-8 and HiZ-8, a signal 2 dB above the noise floor is considered the same as a 2 dB signal above the noise floor on the others. I did experiment, to a limited extent, with adding some external preamplification gain to bring the noise floor of the YCCC-9 and Beverage antennas up to the same -120 dBm level of the BSEF-8 and HiZ-8. This did not, in any of the situations investigated, increase the peak signal to a greater level above the noise floor than originally documented.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60F923B-3E45-4DE4-A669-0A85E1116B37}" type="slidenum">
              <a:rPr lang="en-US" smtClean="0"/>
              <a:t>28</a:t>
            </a:fld>
            <a:endParaRPr lang="en-US"/>
          </a:p>
        </p:txBody>
      </p:sp>
    </p:spTree>
    <p:extLst>
      <p:ext uri="{BB962C8B-B14F-4D97-AF65-F5344CB8AC3E}">
        <p14:creationId xmlns:p14="http://schemas.microsoft.com/office/powerpoint/2010/main" val="249628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E784-4071-4262-8D6B-CBFEADB9A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5FE7A-8FF4-6E3A-5844-E7A8F5BAB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B9D5B-2564-DE1B-6082-A8A91A393F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As noted in Section 7.1 the noise floor for the BSEF-8 and HiZ-8 array is the same but the YCCC array’s noise floor is 5 dB lower, the same for the Beverages. When a peak signal is identified as being lower on one array versus another it is based on the level above the noise floor. For example, even though the YCCC-9 noise floor is 5 dB lower than the BSEF-8 and HiZ-8, a signal 2 dB above the noise floor is considered the same as a 2 dB signal above the noise floor on the others. I did experiment, to a limited extent, with adding some external preamplification gain to bring the noise floor of the YCCC-9 and Beverage antennas up to the same -120 dBm level of the BSEF-8 and HiZ-8. This did not, in any of the situations investigated, increase the peak signal to a greater level above the noise floor than originally documented.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D4E269C-83D4-C3C9-7764-24C415C703CC}"/>
              </a:ext>
            </a:extLst>
          </p:cNvPr>
          <p:cNvSpPr>
            <a:spLocks noGrp="1"/>
          </p:cNvSpPr>
          <p:nvPr>
            <p:ph type="sldNum" sz="quarter" idx="5"/>
          </p:nvPr>
        </p:nvSpPr>
        <p:spPr/>
        <p:txBody>
          <a:bodyPr/>
          <a:lstStyle/>
          <a:p>
            <a:fld id="{460F923B-3E45-4DE4-A669-0A85E1116B37}" type="slidenum">
              <a:rPr lang="en-US" smtClean="0"/>
              <a:t>29</a:t>
            </a:fld>
            <a:endParaRPr lang="en-US"/>
          </a:p>
        </p:txBody>
      </p:sp>
    </p:spTree>
    <p:extLst>
      <p:ext uri="{BB962C8B-B14F-4D97-AF65-F5344CB8AC3E}">
        <p14:creationId xmlns:p14="http://schemas.microsoft.com/office/powerpoint/2010/main" val="92548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4256-DB41-CE50-444D-BBC0334C3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74760-74D5-450D-9F5A-08A1DE48F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4748DF-4795-CFB2-EB72-6C9175B45B59}"/>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5" name="Footer Placeholder 4">
            <a:extLst>
              <a:ext uri="{FF2B5EF4-FFF2-40B4-BE49-F238E27FC236}">
                <a16:creationId xmlns:a16="http://schemas.microsoft.com/office/drawing/2014/main" id="{BE104B4B-76D8-E1D7-4DFD-68B2F0C2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2272F-9BF4-7477-35DA-227603AD5872}"/>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51777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35C4-AB30-4025-086B-AEE1C11172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F4258-F391-598B-C720-8A087AA24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F35E1-38D4-7E0B-ED83-CA47F7ED757C}"/>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5" name="Footer Placeholder 4">
            <a:extLst>
              <a:ext uri="{FF2B5EF4-FFF2-40B4-BE49-F238E27FC236}">
                <a16:creationId xmlns:a16="http://schemas.microsoft.com/office/drawing/2014/main" id="{73617EB5-0A9A-43EB-B495-631C8A419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4936A-A90C-66EF-9FEB-34885563927F}"/>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299236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66307E-2F0F-8EB6-75BA-F7B2D5FF2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8D8737-1318-173E-39A2-6488ABC6EB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AB0FA-4BC2-A469-0AFE-18CA7F9A6CCF}"/>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5" name="Footer Placeholder 4">
            <a:extLst>
              <a:ext uri="{FF2B5EF4-FFF2-40B4-BE49-F238E27FC236}">
                <a16:creationId xmlns:a16="http://schemas.microsoft.com/office/drawing/2014/main" id="{7260E1D5-A447-8ADF-2761-88BABBB04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8012-0C55-2134-7160-F6C3C3B18B73}"/>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421106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69BF-77AB-9D97-3960-1770F1991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BEDD2-CFD2-7A68-3C65-DCFB9B33E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6581F-0AD8-64F0-5472-64E913D1B029}"/>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5" name="Footer Placeholder 4">
            <a:extLst>
              <a:ext uri="{FF2B5EF4-FFF2-40B4-BE49-F238E27FC236}">
                <a16:creationId xmlns:a16="http://schemas.microsoft.com/office/drawing/2014/main" id="{504AF1D0-2699-DEC9-A995-D146EDF06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CE852-9C2D-9F25-2B4D-53E25ED2FD4A}"/>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190531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5974-B222-0C14-8485-B8E49460B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28402-D1AA-8D33-F27E-436D62F97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48EA4-3314-22C6-C8E9-618BEFC6014A}"/>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5" name="Footer Placeholder 4">
            <a:extLst>
              <a:ext uri="{FF2B5EF4-FFF2-40B4-BE49-F238E27FC236}">
                <a16:creationId xmlns:a16="http://schemas.microsoft.com/office/drawing/2014/main" id="{7F6F245C-5D2B-46E4-70E2-054CD31F6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52C52-FC5F-9335-361E-F7654890E71D}"/>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294579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F48A-C93F-BAB7-24CE-853994255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DF238B-AE63-A3DB-15E6-1D0C4DC863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10A3E-A24A-8814-F524-6672416E40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70195-4D31-4AEC-ABEE-3B9EC3DD82B3}"/>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6" name="Footer Placeholder 5">
            <a:extLst>
              <a:ext uri="{FF2B5EF4-FFF2-40B4-BE49-F238E27FC236}">
                <a16:creationId xmlns:a16="http://schemas.microsoft.com/office/drawing/2014/main" id="{7C46412A-FEF4-5DC2-84B1-C34354C71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0EB95-B072-32A1-7F26-F8A1B59922BA}"/>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211586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F356-BBEF-7F5F-2E02-AB1F58E620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F033D8-F385-82FC-6959-FB11AB7FA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328CE-EF3B-F3D5-4420-4BFC035D2D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4D9957-06B3-5F8F-48DD-AFCF9A8DD8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6B3B6-90CB-FF56-CE3D-BD4506111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5E3D5B-109A-DBE4-15B4-B6B8706A86AA}"/>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8" name="Footer Placeholder 7">
            <a:extLst>
              <a:ext uri="{FF2B5EF4-FFF2-40B4-BE49-F238E27FC236}">
                <a16:creationId xmlns:a16="http://schemas.microsoft.com/office/drawing/2014/main" id="{3301714B-C3CF-8DFF-8909-51B66214BB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4F2686-93D4-DBB8-B515-87278B266DA4}"/>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258314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32C7-DF26-1354-3C30-897339336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F6F36-2E12-659B-53CB-7B16138D6B26}"/>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4" name="Footer Placeholder 3">
            <a:extLst>
              <a:ext uri="{FF2B5EF4-FFF2-40B4-BE49-F238E27FC236}">
                <a16:creationId xmlns:a16="http://schemas.microsoft.com/office/drawing/2014/main" id="{44E30D82-E911-9CEE-FEC5-2DD13C7F7A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5368B6-15EB-C225-07FA-FDB0B241FB0E}"/>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348707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9009E-8958-747B-99EB-9245EB5377C3}"/>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3" name="Footer Placeholder 2">
            <a:extLst>
              <a:ext uri="{FF2B5EF4-FFF2-40B4-BE49-F238E27FC236}">
                <a16:creationId xmlns:a16="http://schemas.microsoft.com/office/drawing/2014/main" id="{8DA6F725-AA1C-4405-0410-D9C9B6DE1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C4276D-EBAC-0966-AA73-5937F76DBB9A}"/>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375097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A025-F8F4-7722-D22E-2762F660D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6A3D-8B28-49E4-A681-5B8DEF378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DD1D2-BDCA-996E-8352-075EB2189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11018-C665-F1B1-BF4F-7C5F2EFD2207}"/>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6" name="Footer Placeholder 5">
            <a:extLst>
              <a:ext uri="{FF2B5EF4-FFF2-40B4-BE49-F238E27FC236}">
                <a16:creationId xmlns:a16="http://schemas.microsoft.com/office/drawing/2014/main" id="{7F7AAB41-5ACB-67BC-B60A-0C4967ECB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3A653-805F-3EDA-C0B0-70239BC31063}"/>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144846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FEFE-098B-E30F-FCB0-B87DA1B8B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AA3A76-5D56-5B00-83E9-B18EB8183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0E13B-5D0E-E75C-7D31-390553951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CB94E-A0F1-CA41-A5FD-73156D27AF67}"/>
              </a:ext>
            </a:extLst>
          </p:cNvPr>
          <p:cNvSpPr>
            <a:spLocks noGrp="1"/>
          </p:cNvSpPr>
          <p:nvPr>
            <p:ph type="dt" sz="half" idx="10"/>
          </p:nvPr>
        </p:nvSpPr>
        <p:spPr/>
        <p:txBody>
          <a:bodyPr/>
          <a:lstStyle/>
          <a:p>
            <a:fld id="{B8E1AA5B-3DE4-4BD1-8432-1DDC8777D543}" type="datetimeFigureOut">
              <a:rPr lang="en-US" smtClean="0"/>
              <a:t>5/16/2025</a:t>
            </a:fld>
            <a:endParaRPr lang="en-US"/>
          </a:p>
        </p:txBody>
      </p:sp>
      <p:sp>
        <p:nvSpPr>
          <p:cNvPr id="6" name="Footer Placeholder 5">
            <a:extLst>
              <a:ext uri="{FF2B5EF4-FFF2-40B4-BE49-F238E27FC236}">
                <a16:creationId xmlns:a16="http://schemas.microsoft.com/office/drawing/2014/main" id="{32D31553-2D33-8A09-A5C7-3AFD1C84A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923EE-59AA-6EBA-53CA-2DB1AB285838}"/>
              </a:ext>
            </a:extLst>
          </p:cNvPr>
          <p:cNvSpPr>
            <a:spLocks noGrp="1"/>
          </p:cNvSpPr>
          <p:nvPr>
            <p:ph type="sldNum" sz="quarter" idx="12"/>
          </p:nvPr>
        </p:nvSpPr>
        <p:spPr/>
        <p:txBody>
          <a:bodyPr/>
          <a:lstStyle/>
          <a:p>
            <a:fld id="{8C105F24-E1A0-4E85-8448-F90E15A714F0}" type="slidenum">
              <a:rPr lang="en-US" smtClean="0"/>
              <a:t>‹#›</a:t>
            </a:fld>
            <a:endParaRPr lang="en-US"/>
          </a:p>
        </p:txBody>
      </p:sp>
    </p:spTree>
    <p:extLst>
      <p:ext uri="{BB962C8B-B14F-4D97-AF65-F5344CB8AC3E}">
        <p14:creationId xmlns:p14="http://schemas.microsoft.com/office/powerpoint/2010/main" val="268844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56373-9EEB-5202-0E17-8B512DA6BF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895B0-9F67-64F8-20F4-0EB50BD6D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9A999-53F5-777A-B7AB-3866BC56C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1AA5B-3DE4-4BD1-8432-1DDC8777D543}" type="datetimeFigureOut">
              <a:rPr lang="en-US" smtClean="0"/>
              <a:t>5/16/2025</a:t>
            </a:fld>
            <a:endParaRPr lang="en-US"/>
          </a:p>
        </p:txBody>
      </p:sp>
      <p:sp>
        <p:nvSpPr>
          <p:cNvPr id="5" name="Footer Placeholder 4">
            <a:extLst>
              <a:ext uri="{FF2B5EF4-FFF2-40B4-BE49-F238E27FC236}">
                <a16:creationId xmlns:a16="http://schemas.microsoft.com/office/drawing/2014/main" id="{3DD93A49-EC20-B010-2D19-EA6EECF70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2E4D6-01D9-28AB-DEC5-B23C883D5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05F24-E1A0-4E85-8448-F90E15A714F0}" type="slidenum">
              <a:rPr lang="en-US" smtClean="0"/>
              <a:t>‹#›</a:t>
            </a:fld>
            <a:endParaRPr lang="en-US"/>
          </a:p>
        </p:txBody>
      </p:sp>
    </p:spTree>
    <p:extLst>
      <p:ext uri="{BB962C8B-B14F-4D97-AF65-F5344CB8AC3E}">
        <p14:creationId xmlns:p14="http://schemas.microsoft.com/office/powerpoint/2010/main" val="392386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ed-solutions.com/gregordy/Amateur%20Radio/Experimentation/Beverage.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k9la.us/html/160m.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82FE-74A2-7CCD-7611-6293AF938911}"/>
              </a:ext>
            </a:extLst>
          </p:cNvPr>
          <p:cNvSpPr>
            <a:spLocks noGrp="1"/>
          </p:cNvSpPr>
          <p:nvPr>
            <p:ph type="ctrTitle"/>
          </p:nvPr>
        </p:nvSpPr>
        <p:spPr>
          <a:xfrm>
            <a:off x="1524000" y="805218"/>
            <a:ext cx="9144000" cy="3209715"/>
          </a:xfrm>
        </p:spPr>
        <p:txBody>
          <a:bodyPr>
            <a:noAutofit/>
          </a:bodyPr>
          <a:lstStyle/>
          <a:p>
            <a:r>
              <a:rPr lang="en-US" sz="7200" b="1" dirty="0">
                <a:latin typeface="+mn-lt"/>
              </a:rPr>
              <a:t>Comparison of Vertical Arrays for Low Band Receiving</a:t>
            </a:r>
          </a:p>
        </p:txBody>
      </p:sp>
      <p:sp>
        <p:nvSpPr>
          <p:cNvPr id="3" name="Subtitle 2">
            <a:extLst>
              <a:ext uri="{FF2B5EF4-FFF2-40B4-BE49-F238E27FC236}">
                <a16:creationId xmlns:a16="http://schemas.microsoft.com/office/drawing/2014/main" id="{ACB0EEF5-97F8-712E-C5DB-5F6D56E53735}"/>
              </a:ext>
            </a:extLst>
          </p:cNvPr>
          <p:cNvSpPr>
            <a:spLocks noGrp="1"/>
          </p:cNvSpPr>
          <p:nvPr>
            <p:ph type="subTitle" idx="1"/>
          </p:nvPr>
        </p:nvSpPr>
        <p:spPr>
          <a:xfrm>
            <a:off x="4007893" y="4888390"/>
            <a:ext cx="4467367" cy="693545"/>
          </a:xfrm>
        </p:spPr>
        <p:txBody>
          <a:bodyPr>
            <a:normAutofit/>
          </a:bodyPr>
          <a:lstStyle/>
          <a:p>
            <a:r>
              <a:rPr lang="en-US" sz="3200" b="1" dirty="0"/>
              <a:t>Joel Harrison, W5ZN</a:t>
            </a:r>
          </a:p>
        </p:txBody>
      </p:sp>
    </p:spTree>
    <p:extLst>
      <p:ext uri="{BB962C8B-B14F-4D97-AF65-F5344CB8AC3E}">
        <p14:creationId xmlns:p14="http://schemas.microsoft.com/office/powerpoint/2010/main" val="34410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E27E6EB1-0345-9A91-8BB9-DD7BE61DE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A37F3-6769-474A-B3FA-2E5967D5E944}"/>
              </a:ext>
            </a:extLst>
          </p:cNvPr>
          <p:cNvSpPr>
            <a:spLocks noGrp="1"/>
          </p:cNvSpPr>
          <p:nvPr>
            <p:ph type="title"/>
          </p:nvPr>
        </p:nvSpPr>
        <p:spPr/>
        <p:txBody>
          <a:bodyPr>
            <a:normAutofit/>
          </a:bodyPr>
          <a:lstStyle/>
          <a:p>
            <a:r>
              <a:rPr lang="en-US" sz="4800" b="1" dirty="0">
                <a:latin typeface="+mn-lt"/>
                <a:cs typeface="Arial" panose="020B0604020202020204" pitchFamily="34" charset="0"/>
              </a:rPr>
              <a:t>The HiZ-8 Array</a:t>
            </a:r>
          </a:p>
        </p:txBody>
      </p:sp>
      <p:pic>
        <p:nvPicPr>
          <p:cNvPr id="4" name="Content Placeholder 3">
            <a:extLst>
              <a:ext uri="{FF2B5EF4-FFF2-40B4-BE49-F238E27FC236}">
                <a16:creationId xmlns:a16="http://schemas.microsoft.com/office/drawing/2014/main" id="{E5DA21D3-AD4E-7AA0-3E8A-1DFD5C74DF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15991"/>
            <a:ext cx="5080000" cy="3886200"/>
          </a:xfrm>
          <a:prstGeom prst="rect">
            <a:avLst/>
          </a:prstGeom>
          <a:noFill/>
          <a:ln>
            <a:noFill/>
          </a:ln>
        </p:spPr>
      </p:pic>
      <p:pic>
        <p:nvPicPr>
          <p:cNvPr id="5" name="Picture 4">
            <a:extLst>
              <a:ext uri="{FF2B5EF4-FFF2-40B4-BE49-F238E27FC236}">
                <a16:creationId xmlns:a16="http://schemas.microsoft.com/office/drawing/2014/main" id="{84538E2B-7463-00CC-B4C6-1FA8FD024295}"/>
              </a:ext>
            </a:extLst>
          </p:cNvPr>
          <p:cNvPicPr>
            <a:picLocks noChangeAspect="1"/>
          </p:cNvPicPr>
          <p:nvPr/>
        </p:nvPicPr>
        <p:blipFill rotWithShape="1">
          <a:blip r:embed="rId4">
            <a:extLst>
              <a:ext uri="{28A0092B-C50C-407E-A947-70E740481C1C}">
                <a14:useLocalDpi xmlns:a14="http://schemas.microsoft.com/office/drawing/2010/main" val="0"/>
              </a:ext>
            </a:extLst>
          </a:blip>
          <a:srcRect l="11690" r="5036" b="27973"/>
          <a:stretch/>
        </p:blipFill>
        <p:spPr bwMode="auto">
          <a:xfrm>
            <a:off x="6587416" y="2015991"/>
            <a:ext cx="5053438" cy="3886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553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CD43DB42-72A6-D82E-B241-DF7941971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F2276-295E-6D17-CF9A-74317930DA52}"/>
              </a:ext>
            </a:extLst>
          </p:cNvPr>
          <p:cNvSpPr>
            <a:spLocks noGrp="1"/>
          </p:cNvSpPr>
          <p:nvPr>
            <p:ph type="title"/>
          </p:nvPr>
        </p:nvSpPr>
        <p:spPr/>
        <p:txBody>
          <a:bodyPr>
            <a:normAutofit/>
          </a:bodyPr>
          <a:lstStyle/>
          <a:p>
            <a:r>
              <a:rPr lang="en-US" sz="4800" b="1" dirty="0">
                <a:latin typeface="+mn-lt"/>
                <a:cs typeface="Arial" panose="020B0604020202020204" pitchFamily="34" charset="0"/>
              </a:rPr>
              <a:t>The HiZ-8 Array</a:t>
            </a:r>
          </a:p>
        </p:txBody>
      </p:sp>
      <p:pic>
        <p:nvPicPr>
          <p:cNvPr id="7" name="Content Placeholder 6">
            <a:extLst>
              <a:ext uri="{FF2B5EF4-FFF2-40B4-BE49-F238E27FC236}">
                <a16:creationId xmlns:a16="http://schemas.microsoft.com/office/drawing/2014/main" id="{1A0BEA46-46FC-F1CE-4C4B-BD897CF31F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0291" r="29839"/>
          <a:stretch/>
        </p:blipFill>
        <p:spPr bwMode="auto">
          <a:xfrm>
            <a:off x="1133869" y="1885571"/>
            <a:ext cx="3860162" cy="418352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FAF7487-048D-A6EE-1A3A-5FFDB5AF778A}"/>
              </a:ext>
            </a:extLst>
          </p:cNvPr>
          <p:cNvPicPr>
            <a:picLocks noChangeAspect="1"/>
          </p:cNvPicPr>
          <p:nvPr/>
        </p:nvPicPr>
        <p:blipFill rotWithShape="1">
          <a:blip r:embed="rId4">
            <a:extLst>
              <a:ext uri="{28A0092B-C50C-407E-A947-70E740481C1C}">
                <a14:useLocalDpi xmlns:a14="http://schemas.microsoft.com/office/drawing/2010/main" val="0"/>
              </a:ext>
            </a:extLst>
          </a:blip>
          <a:srcRect l="29626" t="6076" r="28892" b="8862"/>
          <a:stretch/>
        </p:blipFill>
        <p:spPr bwMode="auto">
          <a:xfrm>
            <a:off x="5687963" y="1885571"/>
            <a:ext cx="4117219" cy="41172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722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0C1E8A37-2F4D-2E8F-3C6B-E53291503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8DCC5-D0F9-52FD-02D5-1C076DE817C3}"/>
              </a:ext>
            </a:extLst>
          </p:cNvPr>
          <p:cNvSpPr>
            <a:spLocks noGrp="1"/>
          </p:cNvSpPr>
          <p:nvPr>
            <p:ph type="title"/>
          </p:nvPr>
        </p:nvSpPr>
        <p:spPr/>
        <p:txBody>
          <a:bodyPr>
            <a:normAutofit/>
          </a:bodyPr>
          <a:lstStyle/>
          <a:p>
            <a:r>
              <a:rPr lang="en-US" sz="4800" b="1" dirty="0">
                <a:latin typeface="+mn-lt"/>
                <a:cs typeface="Arial" panose="020B0604020202020204" pitchFamily="34" charset="0"/>
              </a:rPr>
              <a:t>The W1FV “YCCC-9” Array</a:t>
            </a:r>
          </a:p>
        </p:txBody>
      </p:sp>
      <p:pic>
        <p:nvPicPr>
          <p:cNvPr id="8" name="Picture 7">
            <a:extLst>
              <a:ext uri="{FF2B5EF4-FFF2-40B4-BE49-F238E27FC236}">
                <a16:creationId xmlns:a16="http://schemas.microsoft.com/office/drawing/2014/main" id="{215D3F27-9B46-174D-2F56-32A5506712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4" r="3433" b="11196"/>
          <a:stretch/>
        </p:blipFill>
        <p:spPr bwMode="auto">
          <a:xfrm>
            <a:off x="838200" y="2132012"/>
            <a:ext cx="4859215" cy="4008759"/>
          </a:xfrm>
          <a:prstGeom prst="rect">
            <a:avLst/>
          </a:prstGeom>
          <a:noFill/>
          <a:ln>
            <a:noFill/>
          </a:ln>
          <a:extLst>
            <a:ext uri="{53640926-AAD7-44D8-BBD7-CCE9431645EC}">
              <a14:shadowObscured xmlns:a14="http://schemas.microsoft.com/office/drawing/2010/main"/>
            </a:ext>
          </a:extLst>
        </p:spPr>
      </p:pic>
      <p:pic>
        <p:nvPicPr>
          <p:cNvPr id="9" name="Content Placeholder 6">
            <a:extLst>
              <a:ext uri="{FF2B5EF4-FFF2-40B4-BE49-F238E27FC236}">
                <a16:creationId xmlns:a16="http://schemas.microsoft.com/office/drawing/2014/main" id="{05CDE4A7-0D66-ECB9-7453-9B7869A61D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448474"/>
            <a:ext cx="5661088" cy="3284050"/>
          </a:xfrm>
          <a:prstGeom prst="rect">
            <a:avLst/>
          </a:prstGeom>
          <a:noFill/>
          <a:ln>
            <a:noFill/>
          </a:ln>
          <a:effectLst/>
        </p:spPr>
      </p:pic>
    </p:spTree>
    <p:extLst>
      <p:ext uri="{BB962C8B-B14F-4D97-AF65-F5344CB8AC3E}">
        <p14:creationId xmlns:p14="http://schemas.microsoft.com/office/powerpoint/2010/main" val="51376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60513815-D991-1210-EA3B-8B1E10C16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2E764-5E3C-ADA0-2419-304BC90F3604}"/>
              </a:ext>
            </a:extLst>
          </p:cNvPr>
          <p:cNvSpPr>
            <a:spLocks noGrp="1"/>
          </p:cNvSpPr>
          <p:nvPr>
            <p:ph type="title"/>
          </p:nvPr>
        </p:nvSpPr>
        <p:spPr/>
        <p:txBody>
          <a:bodyPr>
            <a:normAutofit/>
          </a:bodyPr>
          <a:lstStyle/>
          <a:p>
            <a:r>
              <a:rPr lang="en-US" sz="4800" b="1" dirty="0">
                <a:latin typeface="+mn-lt"/>
                <a:cs typeface="Arial" panose="020B0604020202020204" pitchFamily="34" charset="0"/>
              </a:rPr>
              <a:t>The W1FV “YCCC-9” Array</a:t>
            </a:r>
          </a:p>
        </p:txBody>
      </p:sp>
      <p:pic>
        <p:nvPicPr>
          <p:cNvPr id="3" name="Picture 2">
            <a:extLst>
              <a:ext uri="{FF2B5EF4-FFF2-40B4-BE49-F238E27FC236}">
                <a16:creationId xmlns:a16="http://schemas.microsoft.com/office/drawing/2014/main" id="{EA16E5D1-D90F-84E4-1F29-3B7A5AADF4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634" y="1917041"/>
            <a:ext cx="4535146" cy="4535146"/>
          </a:xfrm>
          <a:prstGeom prst="rect">
            <a:avLst/>
          </a:prstGeom>
          <a:noFill/>
          <a:ln>
            <a:noFill/>
          </a:ln>
        </p:spPr>
      </p:pic>
      <p:pic>
        <p:nvPicPr>
          <p:cNvPr id="4" name="Picture 3">
            <a:extLst>
              <a:ext uri="{FF2B5EF4-FFF2-40B4-BE49-F238E27FC236}">
                <a16:creationId xmlns:a16="http://schemas.microsoft.com/office/drawing/2014/main" id="{2AF91CAB-1AD4-145B-10BF-FCDE772B5E0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6305896" y="1917040"/>
            <a:ext cx="4412860" cy="4501117"/>
          </a:xfrm>
          <a:prstGeom prst="rect">
            <a:avLst/>
          </a:prstGeom>
          <a:noFill/>
          <a:ln>
            <a:noFill/>
          </a:ln>
        </p:spPr>
      </p:pic>
    </p:spTree>
    <p:extLst>
      <p:ext uri="{BB962C8B-B14F-4D97-AF65-F5344CB8AC3E}">
        <p14:creationId xmlns:p14="http://schemas.microsoft.com/office/powerpoint/2010/main" val="346735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C961-12DB-1887-B70C-8CD61D03078E}"/>
              </a:ext>
            </a:extLst>
          </p:cNvPr>
          <p:cNvSpPr>
            <a:spLocks noGrp="1"/>
          </p:cNvSpPr>
          <p:nvPr>
            <p:ph type="title"/>
          </p:nvPr>
        </p:nvSpPr>
        <p:spPr/>
        <p:txBody>
          <a:bodyPr>
            <a:normAutofit/>
          </a:bodyPr>
          <a:lstStyle/>
          <a:p>
            <a:r>
              <a:rPr lang="en-US" sz="4800" b="1" dirty="0">
                <a:latin typeface="+mn-lt"/>
              </a:rPr>
              <a:t>The Beverage Antenna</a:t>
            </a:r>
          </a:p>
        </p:txBody>
      </p:sp>
      <p:sp>
        <p:nvSpPr>
          <p:cNvPr id="3" name="Content Placeholder 2">
            <a:extLst>
              <a:ext uri="{FF2B5EF4-FFF2-40B4-BE49-F238E27FC236}">
                <a16:creationId xmlns:a16="http://schemas.microsoft.com/office/drawing/2014/main" id="{F53673D8-99E1-8A24-CC50-381E1C8FF766}"/>
              </a:ext>
            </a:extLst>
          </p:cNvPr>
          <p:cNvSpPr>
            <a:spLocks noGrp="1"/>
          </p:cNvSpPr>
          <p:nvPr>
            <p:ph idx="1"/>
          </p:nvPr>
        </p:nvSpPr>
        <p:spPr>
          <a:xfrm>
            <a:off x="838200" y="1427590"/>
            <a:ext cx="10515600" cy="4508976"/>
          </a:xfrm>
        </p:spPr>
        <p:txBody>
          <a:bodyPr>
            <a:noAutofit/>
          </a:bodyPr>
          <a:lstStyle/>
          <a:p>
            <a:r>
              <a:rPr lang="en-US" b="1" dirty="0">
                <a:effectLst/>
                <a:ea typeface="Calibri" panose="020F0502020204030204" pitchFamily="34" charset="0"/>
              </a:rPr>
              <a:t>Introduced in 1921,</a:t>
            </a:r>
            <a:r>
              <a:rPr lang="en-US" b="1" dirty="0">
                <a:solidFill>
                  <a:srgbClr val="FF0000"/>
                </a:solidFill>
                <a:effectLst/>
                <a:ea typeface="Calibri" panose="020F0502020204030204" pitchFamily="34" charset="0"/>
              </a:rPr>
              <a:t> </a:t>
            </a:r>
            <a:r>
              <a:rPr lang="en-US" b="1" dirty="0">
                <a:effectLst/>
                <a:ea typeface="Calibri" panose="020F0502020204030204" pitchFamily="34" charset="0"/>
              </a:rPr>
              <a:t>the Beverage </a:t>
            </a:r>
          </a:p>
          <a:p>
            <a:pPr>
              <a:spcBef>
                <a:spcPts val="2400"/>
              </a:spcBef>
            </a:pPr>
            <a:r>
              <a:rPr lang="en-US" b="1" dirty="0">
                <a:effectLst/>
                <a:ea typeface="Calibri" panose="020F0502020204030204" pitchFamily="34" charset="0"/>
              </a:rPr>
              <a:t>Rightfully became the standard by which all low band receive antenna performance is evaluated against</a:t>
            </a:r>
          </a:p>
          <a:p>
            <a:pPr>
              <a:spcBef>
                <a:spcPts val="2400"/>
              </a:spcBef>
            </a:pPr>
            <a:r>
              <a:rPr lang="en-US" b="1" dirty="0"/>
              <a:t>Many books and papers published on the Beverage antenna</a:t>
            </a:r>
          </a:p>
          <a:p>
            <a:pPr lvl="1"/>
            <a:r>
              <a:rPr lang="en-US" sz="2600" dirty="0">
                <a:effectLst/>
                <a:ea typeface="Calibri" panose="020F0502020204030204" pitchFamily="34" charset="0"/>
              </a:rPr>
              <a:t>“The Beverage Antenna Handbook” by Victor Misek, W1WCR, first published in 1977, provided informed guidance for many years but is no longer in publication</a:t>
            </a:r>
          </a:p>
          <a:p>
            <a:pPr lvl="1">
              <a:spcBef>
                <a:spcPts val="1800"/>
              </a:spcBef>
            </a:pPr>
            <a:r>
              <a:rPr lang="en-US" sz="2600" dirty="0">
                <a:effectLst/>
                <a:ea typeface="Calibri" panose="020F0502020204030204" pitchFamily="34" charset="0"/>
              </a:rPr>
              <a:t>“Low Band </a:t>
            </a:r>
            <a:r>
              <a:rPr lang="en-US" sz="2600" dirty="0" err="1">
                <a:effectLst/>
                <a:ea typeface="Calibri" panose="020F0502020204030204" pitchFamily="34" charset="0"/>
              </a:rPr>
              <a:t>DX’ing</a:t>
            </a:r>
            <a:r>
              <a:rPr lang="en-US" sz="2600" dirty="0">
                <a:effectLst/>
                <a:ea typeface="Calibri" panose="020F0502020204030204" pitchFamily="34" charset="0"/>
              </a:rPr>
              <a:t>” by John </a:t>
            </a:r>
            <a:r>
              <a:rPr lang="en-US" sz="2600" dirty="0" err="1">
                <a:effectLst/>
                <a:ea typeface="Calibri" panose="020F0502020204030204" pitchFamily="34" charset="0"/>
              </a:rPr>
              <a:t>Devoldere</a:t>
            </a:r>
            <a:r>
              <a:rPr lang="en-US" sz="2600" dirty="0">
                <a:effectLst/>
                <a:ea typeface="Calibri" panose="020F0502020204030204" pitchFamily="34" charset="0"/>
              </a:rPr>
              <a:t>, ON4UN was published and now regarded as the go to source for Beverage antenna instruction</a:t>
            </a:r>
            <a:endParaRPr lang="en-US" sz="2600" dirty="0">
              <a:ea typeface="Calibri" panose="020F0502020204030204" pitchFamily="34" charset="0"/>
            </a:endParaRPr>
          </a:p>
        </p:txBody>
      </p:sp>
    </p:spTree>
    <p:extLst>
      <p:ext uri="{BB962C8B-B14F-4D97-AF65-F5344CB8AC3E}">
        <p14:creationId xmlns:p14="http://schemas.microsoft.com/office/powerpoint/2010/main" val="265952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9D14B7DA-13AE-06A7-D88F-080920AF2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DCBA7-6EE3-100F-A927-B43C84A8CE03}"/>
              </a:ext>
            </a:extLst>
          </p:cNvPr>
          <p:cNvSpPr>
            <a:spLocks noGrp="1"/>
          </p:cNvSpPr>
          <p:nvPr>
            <p:ph type="title"/>
          </p:nvPr>
        </p:nvSpPr>
        <p:spPr/>
        <p:txBody>
          <a:bodyPr>
            <a:normAutofit/>
          </a:bodyPr>
          <a:lstStyle/>
          <a:p>
            <a:r>
              <a:rPr lang="en-US" sz="4800" b="1" dirty="0">
                <a:latin typeface="+mn-lt"/>
              </a:rPr>
              <a:t>The Benchmark Beverage</a:t>
            </a:r>
          </a:p>
        </p:txBody>
      </p:sp>
      <p:sp>
        <p:nvSpPr>
          <p:cNvPr id="3" name="Content Placeholder 2">
            <a:extLst>
              <a:ext uri="{FF2B5EF4-FFF2-40B4-BE49-F238E27FC236}">
                <a16:creationId xmlns:a16="http://schemas.microsoft.com/office/drawing/2014/main" id="{E274EF66-6102-8140-7ED3-0270053CCF83}"/>
              </a:ext>
            </a:extLst>
          </p:cNvPr>
          <p:cNvSpPr>
            <a:spLocks noGrp="1"/>
          </p:cNvSpPr>
          <p:nvPr>
            <p:ph idx="1"/>
          </p:nvPr>
        </p:nvSpPr>
        <p:spPr>
          <a:xfrm>
            <a:off x="838200" y="1718048"/>
            <a:ext cx="10758544" cy="3951234"/>
          </a:xfrm>
        </p:spPr>
        <p:txBody>
          <a:bodyPr>
            <a:noAutofit/>
          </a:bodyPr>
          <a:lstStyle/>
          <a:p>
            <a:r>
              <a:rPr lang="en-US" b="1" dirty="0">
                <a:effectLst/>
                <a:ea typeface="Calibri" panose="020F0502020204030204" pitchFamily="34" charset="0"/>
              </a:rPr>
              <a:t>Greg </a:t>
            </a:r>
            <a:r>
              <a:rPr lang="en-US" b="1" dirty="0" err="1">
                <a:effectLst/>
                <a:ea typeface="Calibri" panose="020F0502020204030204" pitchFamily="34" charset="0"/>
              </a:rPr>
              <a:t>Ordy</a:t>
            </a:r>
            <a:r>
              <a:rPr lang="en-US" b="1" dirty="0">
                <a:effectLst/>
                <a:ea typeface="Calibri" panose="020F0502020204030204" pitchFamily="34" charset="0"/>
              </a:rPr>
              <a:t>, W8WWV, provided extensive details on Beverage antennas of different lengths in his paper “The Benchmark Beverage”</a:t>
            </a:r>
          </a:p>
          <a:p>
            <a:pPr marL="0" indent="0" algn="ctr">
              <a:buNone/>
            </a:pPr>
            <a:r>
              <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http://seedsolutions.com/gregordy/Amateur%20Radio/Experimentation/Beverage.htm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2400"/>
              </a:spcBef>
            </a:pPr>
            <a:r>
              <a:rPr lang="en-US" b="1" dirty="0">
                <a:effectLst/>
                <a:ea typeface="Calibri" panose="020F0502020204030204" pitchFamily="34" charset="0"/>
              </a:rPr>
              <a:t>“For me, the Beverage represents a yardstick which can be used to compare the performance of other receive antennas” – W8WWV</a:t>
            </a:r>
            <a:endParaRPr lang="en-US" b="1" dirty="0">
              <a:ea typeface="Calibri" panose="020F0502020204030204" pitchFamily="34" charset="0"/>
            </a:endParaRPr>
          </a:p>
          <a:p>
            <a:pPr>
              <a:spcBef>
                <a:spcPts val="2400"/>
              </a:spcBef>
            </a:pPr>
            <a:r>
              <a:rPr lang="en-US" b="1" dirty="0">
                <a:effectLst/>
                <a:ea typeface="Calibri" panose="020F0502020204030204" pitchFamily="34" charset="0"/>
              </a:rPr>
              <a:t>To establish a performance base, a single wire 580 ft Beverage is included in my comparative analysis results</a:t>
            </a:r>
            <a:endParaRPr lang="en-US" b="1" dirty="0"/>
          </a:p>
        </p:txBody>
      </p:sp>
    </p:spTree>
    <p:extLst>
      <p:ext uri="{BB962C8B-B14F-4D97-AF65-F5344CB8AC3E}">
        <p14:creationId xmlns:p14="http://schemas.microsoft.com/office/powerpoint/2010/main" val="62654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1D8361BC-028C-F359-777D-44C7A56DB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B65D8-BD9D-2013-60B9-6A4E0C4754AC}"/>
              </a:ext>
            </a:extLst>
          </p:cNvPr>
          <p:cNvSpPr>
            <a:spLocks noGrp="1"/>
          </p:cNvSpPr>
          <p:nvPr>
            <p:ph type="title"/>
          </p:nvPr>
        </p:nvSpPr>
        <p:spPr/>
        <p:txBody>
          <a:bodyPr>
            <a:normAutofit/>
          </a:bodyPr>
          <a:lstStyle/>
          <a:p>
            <a:r>
              <a:rPr lang="en-US" sz="4800" b="1" dirty="0">
                <a:latin typeface="+mn-lt"/>
                <a:cs typeface="Arial" panose="020B0604020202020204" pitchFamily="34" charset="0"/>
              </a:rPr>
              <a:t>W5ZN Test Range</a:t>
            </a:r>
          </a:p>
        </p:txBody>
      </p:sp>
      <p:pic>
        <p:nvPicPr>
          <p:cNvPr id="5" name="Content Placeholder 4">
            <a:extLst>
              <a:ext uri="{FF2B5EF4-FFF2-40B4-BE49-F238E27FC236}">
                <a16:creationId xmlns:a16="http://schemas.microsoft.com/office/drawing/2014/main" id="{51361A0F-613D-B62E-A1C1-859DD50386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02" t="4670" r="20057" b="1883"/>
          <a:stretch/>
        </p:blipFill>
        <p:spPr bwMode="auto">
          <a:xfrm>
            <a:off x="5873675" y="1344712"/>
            <a:ext cx="5948979" cy="5287981"/>
          </a:xfrm>
          <a:prstGeom prst="rect">
            <a:avLst/>
          </a:prstGeom>
          <a:noFill/>
          <a:ln>
            <a:noFill/>
          </a:ln>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B4B4361-493E-9506-08CE-D12ED970E5C6}"/>
              </a:ext>
            </a:extLst>
          </p:cNvPr>
          <p:cNvSpPr txBox="1"/>
          <p:nvPr/>
        </p:nvSpPr>
        <p:spPr>
          <a:xfrm>
            <a:off x="473333" y="2379179"/>
            <a:ext cx="4977352" cy="3600986"/>
          </a:xfrm>
          <a:prstGeom prst="rect">
            <a:avLst/>
          </a:prstGeom>
          <a:noFill/>
        </p:spPr>
        <p:txBody>
          <a:bodyPr wrap="square" rtlCol="0">
            <a:spAutoFit/>
          </a:bodyPr>
          <a:lstStyle/>
          <a:p>
            <a:r>
              <a:rPr lang="en-US" sz="2800" b="1" dirty="0"/>
              <a:t>BSEF-8: 800 ft south of shack</a:t>
            </a:r>
          </a:p>
          <a:p>
            <a:pPr>
              <a:spcBef>
                <a:spcPts val="2400"/>
              </a:spcBef>
            </a:pPr>
            <a:r>
              <a:rPr lang="en-US" sz="2800" b="1" dirty="0"/>
              <a:t>HiZ-8: 750 ft east of shack</a:t>
            </a:r>
          </a:p>
          <a:p>
            <a:pPr>
              <a:spcBef>
                <a:spcPts val="2400"/>
              </a:spcBef>
            </a:pPr>
            <a:r>
              <a:rPr lang="en-US" sz="2800" b="1" dirty="0"/>
              <a:t>YCCC-9: 500 ft E-NE of shack</a:t>
            </a:r>
          </a:p>
          <a:p>
            <a:pPr>
              <a:spcBef>
                <a:spcPts val="2400"/>
              </a:spcBef>
            </a:pPr>
            <a:r>
              <a:rPr lang="en-US" sz="2800" b="1" dirty="0"/>
              <a:t>The 160 meter transmit antenna is 300 ft NW of BSEF-8, 1000 ft from HiZ-8 and YCCC-9</a:t>
            </a:r>
          </a:p>
        </p:txBody>
      </p:sp>
    </p:spTree>
    <p:extLst>
      <p:ext uri="{BB962C8B-B14F-4D97-AF65-F5344CB8AC3E}">
        <p14:creationId xmlns:p14="http://schemas.microsoft.com/office/powerpoint/2010/main" val="412992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12AF-B180-FF9E-0CCE-D67ABFE07664}"/>
              </a:ext>
            </a:extLst>
          </p:cNvPr>
          <p:cNvSpPr>
            <a:spLocks noGrp="1"/>
          </p:cNvSpPr>
          <p:nvPr>
            <p:ph type="title"/>
          </p:nvPr>
        </p:nvSpPr>
        <p:spPr/>
        <p:txBody>
          <a:bodyPr>
            <a:normAutofit/>
          </a:bodyPr>
          <a:lstStyle/>
          <a:p>
            <a:r>
              <a:rPr lang="en-US" sz="4800" b="1" dirty="0">
                <a:latin typeface="+mn-lt"/>
              </a:rPr>
              <a:t>Parameters for Comparison Tests</a:t>
            </a:r>
          </a:p>
        </p:txBody>
      </p:sp>
      <p:sp>
        <p:nvSpPr>
          <p:cNvPr id="3" name="Content Placeholder 2">
            <a:extLst>
              <a:ext uri="{FF2B5EF4-FFF2-40B4-BE49-F238E27FC236}">
                <a16:creationId xmlns:a16="http://schemas.microsoft.com/office/drawing/2014/main" id="{C110141E-C6D0-093E-07B8-06A9656A70E2}"/>
              </a:ext>
            </a:extLst>
          </p:cNvPr>
          <p:cNvSpPr>
            <a:spLocks noGrp="1"/>
          </p:cNvSpPr>
          <p:nvPr>
            <p:ph idx="1"/>
          </p:nvPr>
        </p:nvSpPr>
        <p:spPr>
          <a:xfrm>
            <a:off x="838200" y="1825625"/>
            <a:ext cx="10515600" cy="3307849"/>
          </a:xfrm>
        </p:spPr>
        <p:txBody>
          <a:bodyPr>
            <a:normAutofit/>
          </a:bodyPr>
          <a:lstStyle/>
          <a:p>
            <a:pPr>
              <a:spcBef>
                <a:spcPts val="2400"/>
              </a:spcBef>
            </a:pPr>
            <a:r>
              <a:rPr lang="en-US" b="1" dirty="0"/>
              <a:t>Compare modeling &amp; simulation results</a:t>
            </a:r>
          </a:p>
          <a:p>
            <a:pPr>
              <a:spcBef>
                <a:spcPts val="2400"/>
              </a:spcBef>
            </a:pPr>
            <a:r>
              <a:rPr lang="en-US" b="1" dirty="0"/>
              <a:t>Collect empirical data</a:t>
            </a:r>
          </a:p>
          <a:p>
            <a:pPr>
              <a:spcBef>
                <a:spcPts val="2400"/>
              </a:spcBef>
            </a:pPr>
            <a:r>
              <a:rPr lang="en-US" b="1" dirty="0"/>
              <a:t>Determine if any modeling &amp; simulation differences from the empirical data would present real world variations that could be identified in day-to-day operation on 160</a:t>
            </a:r>
          </a:p>
          <a:p>
            <a:endParaRPr lang="en-US" dirty="0"/>
          </a:p>
        </p:txBody>
      </p:sp>
    </p:spTree>
    <p:extLst>
      <p:ext uri="{BB962C8B-B14F-4D97-AF65-F5344CB8AC3E}">
        <p14:creationId xmlns:p14="http://schemas.microsoft.com/office/powerpoint/2010/main" val="1810616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E2C2-7D2B-65FE-5EC1-7ACA8CB0B4F6}"/>
              </a:ext>
            </a:extLst>
          </p:cNvPr>
          <p:cNvSpPr>
            <a:spLocks noGrp="1"/>
          </p:cNvSpPr>
          <p:nvPr>
            <p:ph type="title"/>
          </p:nvPr>
        </p:nvSpPr>
        <p:spPr/>
        <p:txBody>
          <a:bodyPr>
            <a:normAutofit/>
          </a:bodyPr>
          <a:lstStyle/>
          <a:p>
            <a:r>
              <a:rPr lang="en-US" sz="4800" b="1" dirty="0">
                <a:latin typeface="+mn-lt"/>
              </a:rPr>
              <a:t>Test Equipment</a:t>
            </a:r>
          </a:p>
        </p:txBody>
      </p:sp>
      <p:sp>
        <p:nvSpPr>
          <p:cNvPr id="3" name="Content Placeholder 2">
            <a:extLst>
              <a:ext uri="{FF2B5EF4-FFF2-40B4-BE49-F238E27FC236}">
                <a16:creationId xmlns:a16="http://schemas.microsoft.com/office/drawing/2014/main" id="{B1B3457A-954E-6E3A-E972-607A398279B5}"/>
              </a:ext>
            </a:extLst>
          </p:cNvPr>
          <p:cNvSpPr>
            <a:spLocks noGrp="1"/>
          </p:cNvSpPr>
          <p:nvPr>
            <p:ph idx="1"/>
          </p:nvPr>
        </p:nvSpPr>
        <p:spPr>
          <a:xfrm>
            <a:off x="838200" y="1825625"/>
            <a:ext cx="5843954" cy="4351338"/>
          </a:xfrm>
        </p:spPr>
        <p:txBody>
          <a:bodyPr/>
          <a:lstStyle/>
          <a:p>
            <a:pPr>
              <a:lnSpc>
                <a:spcPct val="107000"/>
              </a:lnSpc>
            </a:pPr>
            <a:r>
              <a:rPr lang="en-US" b="1" dirty="0">
                <a:effectLst/>
                <a:ea typeface="Calibri" panose="020F0502020204030204" pitchFamily="34" charset="0"/>
                <a:cs typeface="Times New Roman" panose="02020603050405020304" pitchFamily="18" charset="0"/>
              </a:rPr>
              <a:t>Test equipment is comprised of two each of the following:</a:t>
            </a:r>
          </a:p>
          <a:p>
            <a:pPr marL="800100" lvl="1" indent="-342900">
              <a:lnSpc>
                <a:spcPct val="107000"/>
              </a:lnSpc>
              <a:spcBef>
                <a:spcPts val="0"/>
              </a:spcBef>
              <a:buFont typeface="Symbol" panose="05050102010706020507" pitchFamily="18" charset="2"/>
              <a:buChar char=""/>
            </a:pPr>
            <a:r>
              <a:rPr lang="en-US" sz="2600" dirty="0">
                <a:effectLst/>
                <a:ea typeface="Calibri" panose="020F0502020204030204" pitchFamily="34" charset="0"/>
                <a:cs typeface="Times New Roman" panose="02020603050405020304" pitchFamily="18" charset="0"/>
              </a:rPr>
              <a:t>Elecraft K3 Transceiver</a:t>
            </a:r>
          </a:p>
          <a:p>
            <a:pPr marL="800100" lvl="1" indent="-342900">
              <a:lnSpc>
                <a:spcPts val="2200"/>
              </a:lnSpc>
              <a:spcBef>
                <a:spcPts val="1200"/>
              </a:spcBef>
              <a:buFont typeface="Symbol" panose="05050102010706020507" pitchFamily="18" charset="2"/>
              <a:buChar char=""/>
            </a:pPr>
            <a:r>
              <a:rPr lang="en-US" sz="2600" dirty="0">
                <a:effectLst/>
                <a:ea typeface="Calibri" panose="020F0502020204030204" pitchFamily="34" charset="0"/>
                <a:cs typeface="Times New Roman" panose="02020603050405020304" pitchFamily="18" charset="0"/>
              </a:rPr>
              <a:t>LP-PAN 2 Software Defined IQ </a:t>
            </a:r>
            <a:r>
              <a:rPr lang="en-US" sz="2600" dirty="0" err="1">
                <a:effectLst/>
                <a:ea typeface="Calibri" panose="020F0502020204030204" pitchFamily="34" charset="0"/>
                <a:cs typeface="Times New Roman" panose="02020603050405020304" pitchFamily="18" charset="0"/>
              </a:rPr>
              <a:t>Panadapter</a:t>
            </a:r>
            <a:endParaRPr lang="en-US" sz="2600" dirty="0">
              <a:effectLst/>
              <a:ea typeface="Calibri" panose="020F0502020204030204" pitchFamily="34" charset="0"/>
              <a:cs typeface="Times New Roman" panose="02020603050405020304" pitchFamily="18" charset="0"/>
            </a:endParaRPr>
          </a:p>
          <a:p>
            <a:pPr marL="800100" lvl="1" indent="-342900">
              <a:lnSpc>
                <a:spcPct val="107000"/>
              </a:lnSpc>
              <a:spcBef>
                <a:spcPts val="1200"/>
              </a:spcBef>
              <a:buFont typeface="Symbol" panose="05050102010706020507" pitchFamily="18" charset="2"/>
              <a:buChar char=""/>
            </a:pPr>
            <a:r>
              <a:rPr lang="en-US" sz="2600" dirty="0">
                <a:effectLst/>
                <a:ea typeface="Calibri" panose="020F0502020204030204" pitchFamily="34" charset="0"/>
                <a:cs typeface="Times New Roman" panose="02020603050405020304" pitchFamily="18" charset="0"/>
              </a:rPr>
              <a:t>NaP3 </a:t>
            </a:r>
            <a:r>
              <a:rPr lang="en-US" sz="2600" dirty="0" err="1">
                <a:effectLst/>
                <a:ea typeface="Calibri" panose="020F0502020204030204" pitchFamily="34" charset="0"/>
                <a:cs typeface="Times New Roman" panose="02020603050405020304" pitchFamily="18" charset="0"/>
              </a:rPr>
              <a:t>Panadapter</a:t>
            </a:r>
            <a:r>
              <a:rPr lang="en-US" sz="2600" dirty="0">
                <a:effectLst/>
                <a:ea typeface="Calibri" panose="020F0502020204030204" pitchFamily="34" charset="0"/>
                <a:cs typeface="Times New Roman" panose="02020603050405020304" pitchFamily="18" charset="0"/>
              </a:rPr>
              <a:t> display software</a:t>
            </a:r>
          </a:p>
          <a:p>
            <a:pPr marL="342900" indent="-342900">
              <a:lnSpc>
                <a:spcPct val="107000"/>
              </a:lnSpc>
              <a:spcBef>
                <a:spcPts val="2400"/>
              </a:spcBef>
              <a:buFont typeface="Symbol" panose="05050102010706020507" pitchFamily="18" charset="2"/>
              <a:buChar char=""/>
            </a:pPr>
            <a:r>
              <a:rPr lang="en-US" b="1" dirty="0">
                <a:ea typeface="Calibri" panose="020F0502020204030204" pitchFamily="34" charset="0"/>
                <a:cs typeface="Times New Roman" panose="02020603050405020304" pitchFamily="18" charset="0"/>
              </a:rPr>
              <a:t>K9AY RAS-8 Antenna Switch</a:t>
            </a:r>
          </a:p>
          <a:p>
            <a:pPr marL="800100" lvl="1" indent="-342900">
              <a:lnSpc>
                <a:spcPct val="107000"/>
              </a:lnSpc>
              <a:spcBef>
                <a:spcPts val="0"/>
              </a:spcBef>
              <a:buFont typeface="Symbol" panose="05050102010706020507" pitchFamily="18" charset="2"/>
              <a:buChar char=""/>
            </a:pPr>
            <a:r>
              <a:rPr lang="en-US" sz="2600" dirty="0">
                <a:effectLst/>
                <a:ea typeface="Calibri" panose="020F0502020204030204" pitchFamily="34" charset="0"/>
                <a:cs typeface="Times New Roman" panose="02020603050405020304" pitchFamily="18" charset="0"/>
              </a:rPr>
              <a:t>2 receiver outputs</a:t>
            </a:r>
          </a:p>
          <a:p>
            <a:pPr marL="0" indent="0">
              <a:buNone/>
            </a:pPr>
            <a:endParaRPr lang="en-US" dirty="0"/>
          </a:p>
        </p:txBody>
      </p:sp>
      <p:pic>
        <p:nvPicPr>
          <p:cNvPr id="4" name="Picture 3">
            <a:extLst>
              <a:ext uri="{FF2B5EF4-FFF2-40B4-BE49-F238E27FC236}">
                <a16:creationId xmlns:a16="http://schemas.microsoft.com/office/drawing/2014/main" id="{FA66311B-DA87-BB0F-3834-C8E3AEC3A5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033" y="833976"/>
            <a:ext cx="5008098" cy="375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FF2B5EF4-FFF2-40B4-BE49-F238E27FC236}">
                <a16:creationId xmlns:a16="http://schemas.microsoft.com/office/drawing/2014/main" id="{A7EC6344-60DC-B21D-E029-FED1EFEA5FC7}"/>
              </a:ext>
            </a:extLst>
          </p:cNvPr>
          <p:cNvPicPr>
            <a:picLocks noChangeAspect="1"/>
          </p:cNvPicPr>
          <p:nvPr/>
        </p:nvPicPr>
        <p:blipFill>
          <a:blip r:embed="rId3" cstate="print">
            <a:extLst>
              <a:ext uri="{28A0092B-C50C-407E-A947-70E740481C1C}">
                <a14:useLocalDpi xmlns:a14="http://schemas.microsoft.com/office/drawing/2010/main" val="0"/>
              </a:ext>
            </a:extLst>
          </a:blip>
          <a:srcRect b="26666"/>
          <a:stretch>
            <a:fillRect/>
          </a:stretch>
        </p:blipFill>
        <p:spPr bwMode="auto">
          <a:xfrm>
            <a:off x="9242472" y="4836768"/>
            <a:ext cx="2729650" cy="150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14AAFD8-0BA6-E900-CC3D-9BE9186432AE}"/>
              </a:ext>
            </a:extLst>
          </p:cNvPr>
          <p:cNvPicPr>
            <a:picLocks noChangeAspect="1"/>
          </p:cNvPicPr>
          <p:nvPr/>
        </p:nvPicPr>
        <p:blipFill>
          <a:blip r:embed="rId4"/>
          <a:stretch>
            <a:fillRect/>
          </a:stretch>
        </p:blipFill>
        <p:spPr>
          <a:xfrm>
            <a:off x="6682154" y="4733149"/>
            <a:ext cx="2351707" cy="1708561"/>
          </a:xfrm>
          <a:prstGeom prst="rect">
            <a:avLst/>
          </a:prstGeom>
        </p:spPr>
      </p:pic>
    </p:spTree>
    <p:extLst>
      <p:ext uri="{BB962C8B-B14F-4D97-AF65-F5344CB8AC3E}">
        <p14:creationId xmlns:p14="http://schemas.microsoft.com/office/powerpoint/2010/main" val="39491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E56C69B0-3FDC-6A02-D2BA-F16866E3A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3DB0D-510F-BE72-CA6A-80D78C8C92F1}"/>
              </a:ext>
            </a:extLst>
          </p:cNvPr>
          <p:cNvSpPr>
            <a:spLocks noGrp="1"/>
          </p:cNvSpPr>
          <p:nvPr>
            <p:ph type="title"/>
          </p:nvPr>
        </p:nvSpPr>
        <p:spPr/>
        <p:txBody>
          <a:bodyPr>
            <a:normAutofit/>
          </a:bodyPr>
          <a:lstStyle/>
          <a:p>
            <a:r>
              <a:rPr lang="en-US" sz="4800" b="1" dirty="0">
                <a:latin typeface="+mn-lt"/>
              </a:rPr>
              <a:t>Calibration</a:t>
            </a:r>
          </a:p>
        </p:txBody>
      </p:sp>
      <p:sp>
        <p:nvSpPr>
          <p:cNvPr id="3" name="Content Placeholder 2">
            <a:extLst>
              <a:ext uri="{FF2B5EF4-FFF2-40B4-BE49-F238E27FC236}">
                <a16:creationId xmlns:a16="http://schemas.microsoft.com/office/drawing/2014/main" id="{4B40CC4D-DC31-A3E3-338F-A0E3A57EBEDB}"/>
              </a:ext>
            </a:extLst>
          </p:cNvPr>
          <p:cNvSpPr>
            <a:spLocks noGrp="1"/>
          </p:cNvSpPr>
          <p:nvPr>
            <p:ph idx="1"/>
          </p:nvPr>
        </p:nvSpPr>
        <p:spPr>
          <a:xfrm>
            <a:off x="647407" y="1690688"/>
            <a:ext cx="7897837" cy="4456894"/>
          </a:xfrm>
        </p:spPr>
        <p:txBody>
          <a:bodyPr>
            <a:normAutofit/>
          </a:bodyPr>
          <a:lstStyle/>
          <a:p>
            <a:r>
              <a:rPr lang="en-US" sz="2800" b="1" dirty="0">
                <a:effectLst/>
                <a:ea typeface="Calibri" panose="020F0502020204030204" pitchFamily="34" charset="0"/>
                <a:cs typeface="Times New Roman" panose="02020603050405020304" pitchFamily="18" charset="0"/>
              </a:rPr>
              <a:t>The test equipment must be calibrated to</a:t>
            </a:r>
            <a:r>
              <a:rPr lang="en-US" b="1" dirty="0">
                <a:effectLst/>
                <a:ea typeface="Calibri" panose="020F0502020204030204" pitchFamily="34" charset="0"/>
                <a:cs typeface="Times New Roman" panose="02020603050405020304" pitchFamily="18" charset="0"/>
              </a:rPr>
              <a:t> eliminate any known variables in the measurement procedure </a:t>
            </a:r>
          </a:p>
          <a:p>
            <a:pPr>
              <a:spcBef>
                <a:spcPts val="2400"/>
              </a:spcBef>
            </a:pPr>
            <a:r>
              <a:rPr lang="en-US" sz="2800" b="1" dirty="0">
                <a:effectLst/>
                <a:ea typeface="Calibri" panose="020F0502020204030204" pitchFamily="34" charset="0"/>
                <a:cs typeface="Times New Roman" panose="02020603050405020304" pitchFamily="18" charset="0"/>
              </a:rPr>
              <a:t>An Elecraft XG-3 Signal Source is used to establish and maintain a calibrated display on the NaP3 </a:t>
            </a:r>
            <a:r>
              <a:rPr lang="en-US" sz="2800" b="1" dirty="0" err="1">
                <a:effectLst/>
                <a:ea typeface="Calibri" panose="020F0502020204030204" pitchFamily="34" charset="0"/>
                <a:cs typeface="Times New Roman" panose="02020603050405020304" pitchFamily="18" charset="0"/>
              </a:rPr>
              <a:t>panadapter</a:t>
            </a:r>
            <a:endParaRPr lang="en-US" sz="2800" b="1" dirty="0">
              <a:effectLst/>
              <a:ea typeface="Calibri" panose="020F0502020204030204" pitchFamily="34" charset="0"/>
              <a:cs typeface="Times New Roman" panose="02020603050405020304" pitchFamily="18" charset="0"/>
            </a:endParaRPr>
          </a:p>
          <a:p>
            <a:pPr>
              <a:spcBef>
                <a:spcPts val="2400"/>
              </a:spcBef>
            </a:pPr>
            <a:r>
              <a:rPr lang="en-US" sz="2800" b="1" dirty="0">
                <a:effectLst/>
                <a:ea typeface="Calibri" panose="020F0502020204030204" pitchFamily="34" charset="0"/>
                <a:cs typeface="Times New Roman" panose="02020603050405020304" pitchFamily="18" charset="0"/>
              </a:rPr>
              <a:t>Prior to the start of each series of measurements, a -73 dBm signal (S9) is injected into the signal cable at the array end to verify calibration </a:t>
            </a:r>
          </a:p>
          <a:p>
            <a:endParaRPr lang="en-US" sz="2800" b="1" dirty="0">
              <a:effectLst/>
              <a:ea typeface="Calibri" panose="020F0502020204030204" pitchFamily="34"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7B9E7F1D-4DF5-C5B9-D58C-80415242E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7624" y="1027906"/>
            <a:ext cx="2808556" cy="4945501"/>
          </a:xfrm>
          <a:prstGeom prst="rect">
            <a:avLst/>
          </a:prstGeom>
        </p:spPr>
      </p:pic>
    </p:spTree>
    <p:extLst>
      <p:ext uri="{BB962C8B-B14F-4D97-AF65-F5344CB8AC3E}">
        <p14:creationId xmlns:p14="http://schemas.microsoft.com/office/powerpoint/2010/main" val="24480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3861-E4E8-5D79-88A8-489F80718BC8}"/>
              </a:ext>
            </a:extLst>
          </p:cNvPr>
          <p:cNvSpPr>
            <a:spLocks noGrp="1"/>
          </p:cNvSpPr>
          <p:nvPr>
            <p:ph type="title"/>
          </p:nvPr>
        </p:nvSpPr>
        <p:spPr/>
        <p:txBody>
          <a:bodyPr>
            <a:normAutofit/>
          </a:bodyPr>
          <a:lstStyle/>
          <a:p>
            <a:r>
              <a:rPr lang="en-US" sz="4800" b="1" dirty="0">
                <a:latin typeface="+mn-lt"/>
                <a:cs typeface="Arial" panose="020B0604020202020204" pitchFamily="34" charset="0"/>
              </a:rPr>
              <a:t>What We’ll Cover</a:t>
            </a:r>
          </a:p>
        </p:txBody>
      </p:sp>
      <p:sp>
        <p:nvSpPr>
          <p:cNvPr id="3" name="Content Placeholder 2">
            <a:extLst>
              <a:ext uri="{FF2B5EF4-FFF2-40B4-BE49-F238E27FC236}">
                <a16:creationId xmlns:a16="http://schemas.microsoft.com/office/drawing/2014/main" id="{F28666E0-23A8-22AD-7F9F-37B167F545E0}"/>
              </a:ext>
            </a:extLst>
          </p:cNvPr>
          <p:cNvSpPr>
            <a:spLocks noGrp="1"/>
          </p:cNvSpPr>
          <p:nvPr>
            <p:ph idx="1"/>
          </p:nvPr>
        </p:nvSpPr>
        <p:spPr>
          <a:xfrm>
            <a:off x="548640" y="1634553"/>
            <a:ext cx="6984925" cy="4588826"/>
          </a:xfrm>
        </p:spPr>
        <p:txBody>
          <a:bodyPr>
            <a:noAutofit/>
          </a:bodyPr>
          <a:lstStyle/>
          <a:p>
            <a:r>
              <a:rPr lang="en-US" b="1" dirty="0">
                <a:cs typeface="Arial" panose="020B0604020202020204" pitchFamily="34" charset="0"/>
              </a:rPr>
              <a:t>Low band propagation</a:t>
            </a:r>
          </a:p>
          <a:p>
            <a:pPr>
              <a:spcBef>
                <a:spcPts val="1800"/>
              </a:spcBef>
            </a:pPr>
            <a:r>
              <a:rPr lang="en-US" b="1" dirty="0">
                <a:cs typeface="Arial" panose="020B0604020202020204" pitchFamily="34" charset="0"/>
              </a:rPr>
              <a:t>History of my experience with vertical arrays</a:t>
            </a:r>
          </a:p>
          <a:p>
            <a:pPr>
              <a:spcBef>
                <a:spcPts val="1800"/>
              </a:spcBef>
            </a:pPr>
            <a:r>
              <a:rPr lang="en-US" b="1" dirty="0">
                <a:cs typeface="Arial" panose="020B0604020202020204" pitchFamily="34" charset="0"/>
              </a:rPr>
              <a:t>Different types of vertical array</a:t>
            </a:r>
          </a:p>
          <a:p>
            <a:pPr>
              <a:lnSpc>
                <a:spcPts val="3000"/>
              </a:lnSpc>
              <a:spcBef>
                <a:spcPts val="1800"/>
              </a:spcBef>
            </a:pPr>
            <a:r>
              <a:rPr lang="en-US" b="1" dirty="0">
                <a:cs typeface="Arial" panose="020B0604020202020204" pitchFamily="34" charset="0"/>
              </a:rPr>
              <a:t>Approach to comparing low band receive antennas</a:t>
            </a:r>
          </a:p>
          <a:p>
            <a:pPr>
              <a:spcBef>
                <a:spcPts val="1800"/>
              </a:spcBef>
            </a:pPr>
            <a:r>
              <a:rPr lang="en-US" b="1" dirty="0">
                <a:cs typeface="Arial" panose="020B0604020202020204" pitchFamily="34" charset="0"/>
              </a:rPr>
              <a:t>Test Equipment &amp; Calibration</a:t>
            </a:r>
          </a:p>
          <a:p>
            <a:pPr>
              <a:spcBef>
                <a:spcPts val="1800"/>
              </a:spcBef>
            </a:pPr>
            <a:r>
              <a:rPr lang="en-US" b="1" dirty="0">
                <a:cs typeface="Arial" panose="020B0604020202020204" pitchFamily="34" charset="0"/>
              </a:rPr>
              <a:t>Data Collection</a:t>
            </a:r>
          </a:p>
          <a:p>
            <a:pPr>
              <a:spcBef>
                <a:spcPts val="1800"/>
              </a:spcBef>
            </a:pPr>
            <a:r>
              <a:rPr lang="en-US" b="1" dirty="0">
                <a:cs typeface="Arial" panose="020B0604020202020204" pitchFamily="34" charset="0"/>
              </a:rPr>
              <a:t>Results</a:t>
            </a:r>
            <a:endParaRPr lang="en-US" dirty="0"/>
          </a:p>
        </p:txBody>
      </p:sp>
      <p:pic>
        <p:nvPicPr>
          <p:cNvPr id="4" name="Picture 3">
            <a:extLst>
              <a:ext uri="{FF2B5EF4-FFF2-40B4-BE49-F238E27FC236}">
                <a16:creationId xmlns:a16="http://schemas.microsoft.com/office/drawing/2014/main" id="{427397C4-DC89-DA13-B7A6-F27B7B772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957" y="523399"/>
            <a:ext cx="4562721" cy="5904697"/>
          </a:xfrm>
          <a:prstGeom prst="rect">
            <a:avLst/>
          </a:prstGeom>
          <a:ln w="12700">
            <a:solidFill>
              <a:schemeClr val="tx1"/>
            </a:solidFill>
          </a:ln>
        </p:spPr>
      </p:pic>
      <p:sp>
        <p:nvSpPr>
          <p:cNvPr id="5" name="Content Placeholder 2">
            <a:extLst>
              <a:ext uri="{FF2B5EF4-FFF2-40B4-BE49-F238E27FC236}">
                <a16:creationId xmlns:a16="http://schemas.microsoft.com/office/drawing/2014/main" id="{F4D251BF-B7A1-33C4-B156-3C802249051C}"/>
              </a:ext>
            </a:extLst>
          </p:cNvPr>
          <p:cNvSpPr txBox="1">
            <a:spLocks/>
          </p:cNvSpPr>
          <p:nvPr/>
        </p:nvSpPr>
        <p:spPr>
          <a:xfrm>
            <a:off x="8419598" y="5077622"/>
            <a:ext cx="2988793" cy="6428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www.w5zn.org</a:t>
            </a:r>
          </a:p>
        </p:txBody>
      </p:sp>
    </p:spTree>
    <p:extLst>
      <p:ext uri="{BB962C8B-B14F-4D97-AF65-F5344CB8AC3E}">
        <p14:creationId xmlns:p14="http://schemas.microsoft.com/office/powerpoint/2010/main" val="247785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1C3E-C6EC-CCEA-014E-35736711FB65}"/>
              </a:ext>
            </a:extLst>
          </p:cNvPr>
          <p:cNvSpPr>
            <a:spLocks noGrp="1"/>
          </p:cNvSpPr>
          <p:nvPr>
            <p:ph type="title"/>
          </p:nvPr>
        </p:nvSpPr>
        <p:spPr/>
        <p:txBody>
          <a:bodyPr>
            <a:normAutofit/>
          </a:bodyPr>
          <a:lstStyle/>
          <a:p>
            <a:r>
              <a:rPr lang="en-US" sz="4800" b="1" dirty="0">
                <a:latin typeface="+mn-lt"/>
              </a:rPr>
              <a:t>Calibration</a:t>
            </a:r>
          </a:p>
        </p:txBody>
      </p:sp>
      <p:sp>
        <p:nvSpPr>
          <p:cNvPr id="3" name="Content Placeholder 2">
            <a:extLst>
              <a:ext uri="{FF2B5EF4-FFF2-40B4-BE49-F238E27FC236}">
                <a16:creationId xmlns:a16="http://schemas.microsoft.com/office/drawing/2014/main" id="{ED1CAEFD-0423-4925-D439-92BCA893482D}"/>
              </a:ext>
            </a:extLst>
          </p:cNvPr>
          <p:cNvSpPr>
            <a:spLocks noGrp="1"/>
          </p:cNvSpPr>
          <p:nvPr>
            <p:ph idx="1"/>
          </p:nvPr>
        </p:nvSpPr>
        <p:spPr>
          <a:xfrm>
            <a:off x="838200" y="1513642"/>
            <a:ext cx="10515600" cy="4282247"/>
          </a:xfrm>
        </p:spPr>
        <p:txBody>
          <a:bodyPr>
            <a:normAutofit fontScale="55000" lnSpcReduction="20000"/>
          </a:bodyPr>
          <a:lstStyle/>
          <a:p>
            <a:pPr marL="514350" indent="-285750">
              <a:lnSpc>
                <a:spcPct val="107000"/>
              </a:lnSpc>
              <a:spcAft>
                <a:spcPts val="800"/>
              </a:spcAft>
            </a:pPr>
            <a:r>
              <a:rPr lang="en-US" sz="5100" b="1" dirty="0">
                <a:effectLst/>
                <a:ea typeface="Calibri" panose="020F0502020204030204" pitchFamily="34" charset="0"/>
                <a:cs typeface="Times New Roman" panose="02020603050405020304" pitchFamily="18" charset="0"/>
              </a:rPr>
              <a:t>Given the approximate distance of 800 ft from each array to the receiver, RG-11 75Ω coax is used for the signal cable </a:t>
            </a:r>
          </a:p>
          <a:p>
            <a:pPr marL="514350" indent="-285750">
              <a:lnSpc>
                <a:spcPct val="107000"/>
              </a:lnSpc>
              <a:spcAft>
                <a:spcPts val="800"/>
              </a:spcAft>
            </a:pPr>
            <a:r>
              <a:rPr lang="en-US" sz="5100" b="1" dirty="0">
                <a:effectLst/>
                <a:ea typeface="Calibri" panose="020F0502020204030204" pitchFamily="34" charset="0"/>
                <a:cs typeface="Times New Roman" panose="02020603050405020304" pitchFamily="18" charset="0"/>
              </a:rPr>
              <a:t>The measured cable loss on 1.825 MHz is 2.0 dB and verified daily prior to measurements </a:t>
            </a:r>
          </a:p>
          <a:p>
            <a:pPr marL="514350" indent="-285750">
              <a:lnSpc>
                <a:spcPct val="107000"/>
              </a:lnSpc>
              <a:spcAft>
                <a:spcPts val="800"/>
              </a:spcAft>
            </a:pPr>
            <a:r>
              <a:rPr lang="en-US" sz="5100" b="1" dirty="0">
                <a:effectLst/>
                <a:ea typeface="Calibri" panose="020F0502020204030204" pitchFamily="34" charset="0"/>
                <a:cs typeface="Times New Roman" panose="02020603050405020304" pitchFamily="18" charset="0"/>
              </a:rPr>
              <a:t>Having two outputs from the RAS-8 adds an additional 2.5 dB of loss</a:t>
            </a:r>
          </a:p>
          <a:p>
            <a:pPr marL="514350" indent="-285750">
              <a:lnSpc>
                <a:spcPct val="107000"/>
              </a:lnSpc>
              <a:spcAft>
                <a:spcPts val="800"/>
              </a:spcAft>
            </a:pPr>
            <a:r>
              <a:rPr lang="en-US" sz="5100" b="1" dirty="0">
                <a:effectLst/>
                <a:ea typeface="Calibri" panose="020F0502020204030204" pitchFamily="34" charset="0"/>
                <a:cs typeface="Times New Roman" panose="02020603050405020304" pitchFamily="18" charset="0"/>
              </a:rPr>
              <a:t>The -73 dBm signal injected at the combiner output of the array is now -77.5 dBm on the </a:t>
            </a:r>
            <a:r>
              <a:rPr lang="en-US" sz="5100" b="1" dirty="0" err="1">
                <a:effectLst/>
                <a:ea typeface="Calibri" panose="020F0502020204030204" pitchFamily="34" charset="0"/>
                <a:cs typeface="Times New Roman" panose="02020603050405020304" pitchFamily="18" charset="0"/>
              </a:rPr>
              <a:t>panadapter</a:t>
            </a:r>
            <a:r>
              <a:rPr lang="en-US" sz="5100" b="1" dirty="0">
                <a:effectLst/>
                <a:ea typeface="Calibri" panose="020F0502020204030204" pitchFamily="34" charset="0"/>
                <a:cs typeface="Times New Roman" panose="02020603050405020304" pitchFamily="18" charset="0"/>
              </a:rPr>
              <a:t> screen. This is verified during the calibration procedure and before data collection</a:t>
            </a:r>
            <a:endParaRPr lang="en-US" sz="2900" b="1" dirty="0"/>
          </a:p>
        </p:txBody>
      </p:sp>
    </p:spTree>
    <p:extLst>
      <p:ext uri="{BB962C8B-B14F-4D97-AF65-F5344CB8AC3E}">
        <p14:creationId xmlns:p14="http://schemas.microsoft.com/office/powerpoint/2010/main" val="178687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5D1A-0CF5-0D38-4F23-907F43F24042}"/>
              </a:ext>
            </a:extLst>
          </p:cNvPr>
          <p:cNvSpPr>
            <a:spLocks noGrp="1"/>
          </p:cNvSpPr>
          <p:nvPr>
            <p:ph type="title"/>
          </p:nvPr>
        </p:nvSpPr>
        <p:spPr/>
        <p:txBody>
          <a:bodyPr>
            <a:normAutofit/>
          </a:bodyPr>
          <a:lstStyle/>
          <a:p>
            <a:r>
              <a:rPr lang="en-US" sz="4800" b="1" dirty="0">
                <a:latin typeface="+mn-lt"/>
              </a:rPr>
              <a:t>Signal Measurement &amp; Comparison</a:t>
            </a:r>
          </a:p>
        </p:txBody>
      </p:sp>
      <p:sp>
        <p:nvSpPr>
          <p:cNvPr id="3" name="Content Placeholder 2">
            <a:extLst>
              <a:ext uri="{FF2B5EF4-FFF2-40B4-BE49-F238E27FC236}">
                <a16:creationId xmlns:a16="http://schemas.microsoft.com/office/drawing/2014/main" id="{0B37ED3A-1CFD-9663-6506-0970D31868F6}"/>
              </a:ext>
            </a:extLst>
          </p:cNvPr>
          <p:cNvSpPr>
            <a:spLocks noGrp="1"/>
          </p:cNvSpPr>
          <p:nvPr>
            <p:ph idx="1"/>
          </p:nvPr>
        </p:nvSpPr>
        <p:spPr>
          <a:xfrm>
            <a:off x="838200" y="1513651"/>
            <a:ext cx="10515600" cy="5126300"/>
          </a:xfrm>
        </p:spPr>
        <p:txBody>
          <a:bodyPr>
            <a:normAutofit fontScale="92500" lnSpcReduction="20000"/>
          </a:bodyPr>
          <a:lstStyle/>
          <a:p>
            <a:pPr>
              <a:lnSpc>
                <a:spcPct val="107000"/>
              </a:lnSpc>
              <a:spcAft>
                <a:spcPts val="800"/>
              </a:spcAft>
            </a:pPr>
            <a:r>
              <a:rPr lang="en-US" sz="3000" b="1" dirty="0">
                <a:effectLst/>
                <a:ea typeface="Calibri" panose="020F0502020204030204" pitchFamily="34" charset="0"/>
                <a:cs typeface="Times New Roman" panose="02020603050405020304" pitchFamily="18" charset="0"/>
              </a:rPr>
              <a:t>Comparing arrays requires documenting several different types of signal amplitude data in 8 directions. These include:</a:t>
            </a:r>
          </a:p>
          <a:p>
            <a:pPr marL="514350" lvl="1" indent="-285750">
              <a:lnSpc>
                <a:spcPct val="107000"/>
              </a:lnSpc>
              <a:spcBef>
                <a:spcPts val="600"/>
              </a:spcBef>
            </a:pPr>
            <a:r>
              <a:rPr lang="en-US" sz="2800" dirty="0">
                <a:effectLst/>
                <a:ea typeface="Calibri" panose="020F0502020204030204" pitchFamily="34" charset="0"/>
                <a:cs typeface="Times New Roman" panose="02020603050405020304" pitchFamily="18" charset="0"/>
              </a:rPr>
              <a:t>the noise floor level</a:t>
            </a:r>
          </a:p>
          <a:p>
            <a:pPr marL="514350" lvl="1" indent="-285750">
              <a:lnSpc>
                <a:spcPct val="107000"/>
              </a:lnSpc>
              <a:spcBef>
                <a:spcPts val="600"/>
              </a:spcBef>
            </a:pPr>
            <a:r>
              <a:rPr lang="en-US" sz="2800" dirty="0">
                <a:effectLst/>
                <a:ea typeface="Calibri" panose="020F0502020204030204" pitchFamily="34" charset="0"/>
                <a:cs typeface="Times New Roman" panose="02020603050405020304" pitchFamily="18" charset="0"/>
              </a:rPr>
              <a:t>forward peak</a:t>
            </a:r>
          </a:p>
          <a:p>
            <a:pPr marL="514350" lvl="1" indent="-285750">
              <a:lnSpc>
                <a:spcPct val="107000"/>
              </a:lnSpc>
              <a:spcBef>
                <a:spcPts val="600"/>
              </a:spcBef>
            </a:pPr>
            <a:r>
              <a:rPr lang="en-US" sz="2800" dirty="0">
                <a:effectLst/>
                <a:ea typeface="Calibri" panose="020F0502020204030204" pitchFamily="34" charset="0"/>
                <a:cs typeface="Times New Roman" panose="02020603050405020304" pitchFamily="18" charset="0"/>
              </a:rPr>
              <a:t>front to back (F/B) </a:t>
            </a:r>
          </a:p>
          <a:p>
            <a:pPr marL="514350" lvl="1" indent="-285750">
              <a:lnSpc>
                <a:spcPct val="107000"/>
              </a:lnSpc>
              <a:spcBef>
                <a:spcPts val="600"/>
              </a:spcBef>
            </a:pPr>
            <a:r>
              <a:rPr lang="en-US" sz="2800" dirty="0">
                <a:effectLst/>
                <a:ea typeface="Calibri" panose="020F0502020204030204" pitchFamily="34" charset="0"/>
                <a:cs typeface="Times New Roman" panose="02020603050405020304" pitchFamily="18" charset="0"/>
              </a:rPr>
              <a:t>front to side (F/S) </a:t>
            </a:r>
          </a:p>
          <a:p>
            <a:pPr marL="514350" lvl="1" indent="-285750">
              <a:lnSpc>
                <a:spcPct val="107000"/>
              </a:lnSpc>
              <a:spcBef>
                <a:spcPts val="600"/>
              </a:spcBef>
            </a:pPr>
            <a:r>
              <a:rPr lang="en-US" sz="2800" dirty="0">
                <a:effectLst/>
                <a:ea typeface="Calibri" panose="020F0502020204030204" pitchFamily="34" charset="0"/>
                <a:cs typeface="Times New Roman" panose="02020603050405020304" pitchFamily="18" charset="0"/>
              </a:rPr>
              <a:t>For these measurements the </a:t>
            </a:r>
            <a:r>
              <a:rPr lang="en-US" sz="2800" dirty="0" err="1">
                <a:effectLst/>
                <a:ea typeface="Calibri" panose="020F0502020204030204" pitchFamily="34" charset="0"/>
                <a:cs typeface="Times New Roman" panose="02020603050405020304" pitchFamily="18" charset="0"/>
              </a:rPr>
              <a:t>panadapter</a:t>
            </a:r>
            <a:r>
              <a:rPr lang="en-US" sz="2800" dirty="0">
                <a:effectLst/>
                <a:ea typeface="Calibri" panose="020F0502020204030204" pitchFamily="34" charset="0"/>
                <a:cs typeface="Times New Roman" panose="02020603050405020304" pitchFamily="18" charset="0"/>
              </a:rPr>
              <a:t> display must be capable of 1 dB resolution for measurement accuracy. </a:t>
            </a:r>
            <a:r>
              <a:rPr lang="en-US" sz="2800" b="1" i="1" u="sng" dirty="0">
                <a:effectLst/>
                <a:ea typeface="Calibri" panose="020F0502020204030204" pitchFamily="34" charset="0"/>
                <a:cs typeface="Times New Roman" panose="02020603050405020304" pitchFamily="18" charset="0"/>
              </a:rPr>
              <a:t>This cannot be performed with a radio’s S meter!</a:t>
            </a:r>
          </a:p>
          <a:p>
            <a:pPr>
              <a:lnSpc>
                <a:spcPct val="107000"/>
              </a:lnSpc>
              <a:spcBef>
                <a:spcPts val="1800"/>
              </a:spcBef>
              <a:spcAft>
                <a:spcPts val="800"/>
              </a:spcAft>
            </a:pPr>
            <a:r>
              <a:rPr lang="en-US" sz="3000" b="1" dirty="0">
                <a:effectLst/>
                <a:ea typeface="Calibri" panose="020F0502020204030204" pitchFamily="34" charset="0"/>
                <a:cs typeface="Times New Roman" panose="02020603050405020304" pitchFamily="18" charset="0"/>
              </a:rPr>
              <a:t>All of the signal levels were recorded in CW mode with a 400 Hz bandwidth during or near dark time hours without noise blanking or noise reduction activated</a:t>
            </a:r>
            <a:endParaRPr lang="en-US" sz="3000" dirty="0"/>
          </a:p>
        </p:txBody>
      </p:sp>
    </p:spTree>
    <p:extLst>
      <p:ext uri="{BB962C8B-B14F-4D97-AF65-F5344CB8AC3E}">
        <p14:creationId xmlns:p14="http://schemas.microsoft.com/office/powerpoint/2010/main" val="18094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E84A403D-347E-DF24-3EFE-B3D6A285A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780AA-20AC-5AD5-3F9B-08B0BC94D111}"/>
              </a:ext>
            </a:extLst>
          </p:cNvPr>
          <p:cNvSpPr>
            <a:spLocks noGrp="1"/>
          </p:cNvSpPr>
          <p:nvPr>
            <p:ph type="title"/>
          </p:nvPr>
        </p:nvSpPr>
        <p:spPr/>
        <p:txBody>
          <a:bodyPr>
            <a:normAutofit/>
          </a:bodyPr>
          <a:lstStyle/>
          <a:p>
            <a:r>
              <a:rPr lang="en-US" sz="4800" b="1" dirty="0">
                <a:latin typeface="+mn-lt"/>
              </a:rPr>
              <a:t>Signal Measurement &amp; Comparison</a:t>
            </a:r>
          </a:p>
        </p:txBody>
      </p:sp>
      <p:sp>
        <p:nvSpPr>
          <p:cNvPr id="3" name="Content Placeholder 2">
            <a:extLst>
              <a:ext uri="{FF2B5EF4-FFF2-40B4-BE49-F238E27FC236}">
                <a16:creationId xmlns:a16="http://schemas.microsoft.com/office/drawing/2014/main" id="{F69A82C3-9270-EDD7-0274-107DFDFA0067}"/>
              </a:ext>
            </a:extLst>
          </p:cNvPr>
          <p:cNvSpPr>
            <a:spLocks noGrp="1"/>
          </p:cNvSpPr>
          <p:nvPr>
            <p:ph idx="1"/>
          </p:nvPr>
        </p:nvSpPr>
        <p:spPr>
          <a:xfrm>
            <a:off x="838200" y="1491306"/>
            <a:ext cx="10515600" cy="5366694"/>
          </a:xfrm>
        </p:spPr>
        <p:txBody>
          <a:bodyPr>
            <a:normAutofit lnSpcReduction="10000"/>
          </a:bodyPr>
          <a:lstStyle/>
          <a:p>
            <a:pPr>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The empirical data for this research was collected over a period of ten years</a:t>
            </a:r>
          </a:p>
          <a:p>
            <a:pPr marL="514350" lvl="1" indent="-285750">
              <a:lnSpc>
                <a:spcPct val="107000"/>
              </a:lnSpc>
              <a:spcBef>
                <a:spcPts val="0"/>
              </a:spcBef>
            </a:pPr>
            <a:r>
              <a:rPr lang="en-US" sz="2600" dirty="0">
                <a:effectLst/>
                <a:ea typeface="Calibri" panose="020F0502020204030204" pitchFamily="34" charset="0"/>
                <a:cs typeface="Times New Roman" panose="02020603050405020304" pitchFamily="18" charset="0"/>
              </a:rPr>
              <a:t>The forward peak signal data was recorded from over 100 DX stations outside the USA</a:t>
            </a:r>
          </a:p>
          <a:p>
            <a:pPr marL="971550" lvl="2" indent="-285750">
              <a:lnSpc>
                <a:spcPct val="107000"/>
              </a:lnSpc>
              <a:spcAft>
                <a:spcPts val="800"/>
              </a:spcAft>
            </a:pPr>
            <a:r>
              <a:rPr lang="en-US" dirty="0">
                <a:effectLst/>
                <a:ea typeface="Calibri" panose="020F0502020204030204" pitchFamily="34" charset="0"/>
                <a:cs typeface="Times New Roman" panose="02020603050405020304" pitchFamily="18" charset="0"/>
              </a:rPr>
              <a:t>A few of these were the same station but acquired during a different time of day, time of year, or time during the solar cycle. </a:t>
            </a:r>
          </a:p>
          <a:p>
            <a:pPr marL="514350" lvl="1" indent="-285750">
              <a:lnSpc>
                <a:spcPct val="107000"/>
              </a:lnSpc>
              <a:spcAft>
                <a:spcPts val="800"/>
              </a:spcAft>
            </a:pPr>
            <a:r>
              <a:rPr lang="en-US" sz="2600" dirty="0">
                <a:effectLst/>
                <a:ea typeface="Calibri" panose="020F0502020204030204" pitchFamily="34" charset="0"/>
                <a:cs typeface="Times New Roman" panose="02020603050405020304" pitchFamily="18" charset="0"/>
              </a:rPr>
              <a:t>Since most all of the DX signals were too weak to document signal amplitude in antenna directions other than a direct path, data from approximately 30 stations in the USA was collected for pattern comparison to the model </a:t>
            </a:r>
          </a:p>
          <a:p>
            <a:pPr marL="971550" lvl="2" indent="-285750">
              <a:lnSpc>
                <a:spcPct val="107000"/>
              </a:lnSpc>
              <a:spcAft>
                <a:spcPts val="800"/>
              </a:spcAft>
            </a:pPr>
            <a:r>
              <a:rPr lang="en-US" dirty="0">
                <a:effectLst/>
                <a:ea typeface="Calibri" panose="020F0502020204030204" pitchFamily="34" charset="0"/>
                <a:cs typeface="Times New Roman" panose="02020603050405020304" pitchFamily="18" charset="0"/>
              </a:rPr>
              <a:t>This was conducted with the understanding that the USA stations will present a variety of different signal arrival angles originating from different transmit antenna configurations however, the results are accurate and valid.</a:t>
            </a:r>
          </a:p>
          <a:p>
            <a:endParaRPr lang="en-US" dirty="0"/>
          </a:p>
        </p:txBody>
      </p:sp>
    </p:spTree>
    <p:extLst>
      <p:ext uri="{BB962C8B-B14F-4D97-AF65-F5344CB8AC3E}">
        <p14:creationId xmlns:p14="http://schemas.microsoft.com/office/powerpoint/2010/main" val="4171389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361-9D61-5FE8-8404-096D6A0D0151}"/>
              </a:ext>
            </a:extLst>
          </p:cNvPr>
          <p:cNvSpPr>
            <a:spLocks noGrp="1"/>
          </p:cNvSpPr>
          <p:nvPr>
            <p:ph type="title"/>
          </p:nvPr>
        </p:nvSpPr>
        <p:spPr/>
        <p:txBody>
          <a:bodyPr>
            <a:normAutofit/>
          </a:bodyPr>
          <a:lstStyle/>
          <a:p>
            <a:r>
              <a:rPr lang="en-US" sz="4800" b="1" dirty="0">
                <a:latin typeface="+mn-lt"/>
              </a:rPr>
              <a:t>Noise Floor Measurement</a:t>
            </a:r>
          </a:p>
        </p:txBody>
      </p:sp>
      <p:sp>
        <p:nvSpPr>
          <p:cNvPr id="3" name="Content Placeholder 2">
            <a:extLst>
              <a:ext uri="{FF2B5EF4-FFF2-40B4-BE49-F238E27FC236}">
                <a16:creationId xmlns:a16="http://schemas.microsoft.com/office/drawing/2014/main" id="{4566BB70-5BEA-712B-DF5D-C3AE6C334719}"/>
              </a:ext>
            </a:extLst>
          </p:cNvPr>
          <p:cNvSpPr>
            <a:spLocks noGrp="1"/>
          </p:cNvSpPr>
          <p:nvPr>
            <p:ph idx="1"/>
          </p:nvPr>
        </p:nvSpPr>
        <p:spPr>
          <a:xfrm>
            <a:off x="838199" y="1599706"/>
            <a:ext cx="10704755" cy="4336860"/>
          </a:xfrm>
        </p:spPr>
        <p:txBody>
          <a:bodyPr>
            <a:normAutofit/>
          </a:bodyPr>
          <a:lstStyle/>
          <a:p>
            <a:pPr marL="514350" indent="-285750">
              <a:lnSpc>
                <a:spcPts val="3000"/>
              </a:lnSpc>
            </a:pPr>
            <a:r>
              <a:rPr lang="en-US" b="1" dirty="0">
                <a:effectLst/>
                <a:ea typeface="Calibri" panose="020F0502020204030204" pitchFamily="34" charset="0"/>
                <a:cs typeface="Times New Roman" panose="02020603050405020304" pitchFamily="18" charset="0"/>
              </a:rPr>
              <a:t>Comparing the measurement of each array’s noise floor must take into consideration whether it is an active or passive system </a:t>
            </a:r>
          </a:p>
          <a:p>
            <a:pPr marL="971550" lvl="1" indent="-285750">
              <a:lnSpc>
                <a:spcPts val="2800"/>
              </a:lnSpc>
              <a:spcBef>
                <a:spcPts val="0"/>
              </a:spcBef>
              <a:spcAft>
                <a:spcPts val="800"/>
              </a:spcAft>
            </a:pPr>
            <a:r>
              <a:rPr lang="en-US" sz="2600" dirty="0">
                <a:effectLst/>
                <a:ea typeface="Calibri" panose="020F0502020204030204" pitchFamily="34" charset="0"/>
                <a:cs typeface="Times New Roman" panose="02020603050405020304" pitchFamily="18" charset="0"/>
              </a:rPr>
              <a:t>Any preamplifiers placed in the system will affect the noise floor of the array </a:t>
            </a:r>
          </a:p>
          <a:p>
            <a:pPr marL="514350" indent="-285750">
              <a:lnSpc>
                <a:spcPts val="3000"/>
              </a:lnSpc>
              <a:spcBef>
                <a:spcPts val="1200"/>
              </a:spcBef>
            </a:pPr>
            <a:r>
              <a:rPr lang="en-US" sz="2800" b="1" dirty="0">
                <a:effectLst/>
                <a:ea typeface="Calibri" panose="020F0502020204030204" pitchFamily="34" charset="0"/>
              </a:rPr>
              <a:t>The noise floor was measured and documented in each of 8 directions in 45-degree steps from north, rotating clockwise to northwest </a:t>
            </a:r>
            <a:endParaRPr lang="en-US" sz="2800" dirty="0"/>
          </a:p>
          <a:p>
            <a:pPr marL="514350" indent="-285750">
              <a:lnSpc>
                <a:spcPts val="3000"/>
              </a:lnSpc>
              <a:spcBef>
                <a:spcPts val="1200"/>
              </a:spcBef>
            </a:pPr>
            <a:endParaRPr lang="en-US"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141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1BC0E2BE-A890-4FD6-FB0F-E7DFE1FC4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13CD2-7EBA-1AFE-33FA-2846BEF3E67E}"/>
              </a:ext>
            </a:extLst>
          </p:cNvPr>
          <p:cNvSpPr>
            <a:spLocks noGrp="1"/>
          </p:cNvSpPr>
          <p:nvPr>
            <p:ph type="title"/>
          </p:nvPr>
        </p:nvSpPr>
        <p:spPr/>
        <p:txBody>
          <a:bodyPr>
            <a:normAutofit/>
          </a:bodyPr>
          <a:lstStyle/>
          <a:p>
            <a:r>
              <a:rPr lang="en-US" sz="4800" b="1" dirty="0">
                <a:latin typeface="+mn-lt"/>
              </a:rPr>
              <a:t>Noise Floor Measurement</a:t>
            </a:r>
          </a:p>
        </p:txBody>
      </p:sp>
      <p:sp>
        <p:nvSpPr>
          <p:cNvPr id="3" name="Content Placeholder 2">
            <a:extLst>
              <a:ext uri="{FF2B5EF4-FFF2-40B4-BE49-F238E27FC236}">
                <a16:creationId xmlns:a16="http://schemas.microsoft.com/office/drawing/2014/main" id="{B75E3693-0FF6-A23A-BBC6-E51AAD423A2E}"/>
              </a:ext>
            </a:extLst>
          </p:cNvPr>
          <p:cNvSpPr>
            <a:spLocks noGrp="1"/>
          </p:cNvSpPr>
          <p:nvPr>
            <p:ph idx="1"/>
          </p:nvPr>
        </p:nvSpPr>
        <p:spPr>
          <a:xfrm>
            <a:off x="838199" y="1491174"/>
            <a:ext cx="10597179" cy="5148778"/>
          </a:xfrm>
        </p:spPr>
        <p:txBody>
          <a:bodyPr>
            <a:normAutofit fontScale="70000" lnSpcReduction="20000"/>
          </a:bodyPr>
          <a:lstStyle/>
          <a:p>
            <a:pPr marL="514350" indent="-285750">
              <a:lnSpc>
                <a:spcPts val="3000"/>
              </a:lnSpc>
              <a:spcBef>
                <a:spcPts val="1200"/>
              </a:spcBef>
            </a:pPr>
            <a:r>
              <a:rPr lang="en-US" sz="4500" b="1" dirty="0">
                <a:effectLst/>
                <a:ea typeface="Calibri" panose="020F0502020204030204" pitchFamily="34" charset="0"/>
                <a:cs typeface="Times New Roman" panose="02020603050405020304" pitchFamily="18" charset="0"/>
              </a:rPr>
              <a:t>For the two 8 vertical arrays no preamp is used on the output of the phasing unit </a:t>
            </a:r>
          </a:p>
          <a:p>
            <a:pPr marL="971550" lvl="1" indent="-285750">
              <a:lnSpc>
                <a:spcPts val="2600"/>
              </a:lnSpc>
              <a:spcBef>
                <a:spcPts val="600"/>
              </a:spcBef>
              <a:spcAft>
                <a:spcPts val="800"/>
              </a:spcAft>
            </a:pPr>
            <a:r>
              <a:rPr lang="en-US" sz="4200" dirty="0">
                <a:ea typeface="Calibri" panose="020F0502020204030204" pitchFamily="34" charset="0"/>
                <a:cs typeface="Times New Roman" panose="02020603050405020304" pitchFamily="18" charset="0"/>
              </a:rPr>
              <a:t>T</a:t>
            </a:r>
            <a:r>
              <a:rPr lang="en-US" sz="4200" dirty="0">
                <a:effectLst/>
                <a:ea typeface="Calibri" panose="020F0502020204030204" pitchFamily="34" charset="0"/>
                <a:cs typeface="Times New Roman" panose="02020603050405020304" pitchFamily="18" charset="0"/>
              </a:rPr>
              <a:t>he noise floor in the shack, through 800 ft of feedline and the RAS-8 switch, averages -120 dBm </a:t>
            </a:r>
          </a:p>
          <a:p>
            <a:pPr marL="514350" indent="-285750">
              <a:lnSpc>
                <a:spcPct val="107000"/>
              </a:lnSpc>
            </a:pPr>
            <a:r>
              <a:rPr lang="en-US" sz="4500" b="1" dirty="0">
                <a:effectLst/>
                <a:ea typeface="Calibri" panose="020F0502020204030204" pitchFamily="34" charset="0"/>
                <a:cs typeface="Times New Roman" panose="02020603050405020304" pitchFamily="18" charset="0"/>
              </a:rPr>
              <a:t>The output of the YCCC-9 is low so I do have a preamp at the output of the phasing unit as recommended in the YCCC documentation </a:t>
            </a:r>
          </a:p>
          <a:p>
            <a:pPr marL="971550" lvl="1" indent="-285750">
              <a:lnSpc>
                <a:spcPct val="107000"/>
              </a:lnSpc>
              <a:spcAft>
                <a:spcPts val="800"/>
              </a:spcAft>
            </a:pPr>
            <a:r>
              <a:rPr lang="en-US" sz="4200" dirty="0">
                <a:effectLst/>
                <a:ea typeface="Calibri" panose="020F0502020204030204" pitchFamily="34" charset="0"/>
                <a:cs typeface="Times New Roman" panose="02020603050405020304" pitchFamily="18" charset="0"/>
              </a:rPr>
              <a:t>Through 500 ft of feedline and the RAS-8 the noise floor is -125 dBm, 5 dB less than the two 8 vertical arrays but very adequate for comparative measurements </a:t>
            </a:r>
          </a:p>
          <a:p>
            <a:pPr marL="514350" indent="-285750">
              <a:lnSpc>
                <a:spcPct val="107000"/>
              </a:lnSpc>
              <a:spcAft>
                <a:spcPts val="800"/>
              </a:spcAft>
            </a:pPr>
            <a:r>
              <a:rPr lang="en-US" sz="4000" b="1" dirty="0">
                <a:effectLst/>
                <a:ea typeface="Calibri" panose="020F0502020204030204" pitchFamily="34" charset="0"/>
                <a:cs typeface="Times New Roman" panose="02020603050405020304" pitchFamily="18" charset="0"/>
              </a:rPr>
              <a:t>The four Beverage antennas have a -125 dBm noise floor</a:t>
            </a:r>
          </a:p>
        </p:txBody>
      </p:sp>
    </p:spTree>
    <p:extLst>
      <p:ext uri="{BB962C8B-B14F-4D97-AF65-F5344CB8AC3E}">
        <p14:creationId xmlns:p14="http://schemas.microsoft.com/office/powerpoint/2010/main" val="346680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4A706B98-9228-934C-D2AE-817D10136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6A04E-2C5A-1E2C-57D9-D6D361507CEA}"/>
              </a:ext>
            </a:extLst>
          </p:cNvPr>
          <p:cNvSpPr>
            <a:spLocks noGrp="1"/>
          </p:cNvSpPr>
          <p:nvPr>
            <p:ph type="title"/>
          </p:nvPr>
        </p:nvSpPr>
        <p:spPr/>
        <p:txBody>
          <a:bodyPr>
            <a:normAutofit/>
          </a:bodyPr>
          <a:lstStyle/>
          <a:p>
            <a:r>
              <a:rPr lang="en-US" sz="4800" b="1" dirty="0">
                <a:latin typeface="+mn-lt"/>
              </a:rPr>
              <a:t>Noise Floor Measurement</a:t>
            </a:r>
          </a:p>
        </p:txBody>
      </p:sp>
      <p:sp>
        <p:nvSpPr>
          <p:cNvPr id="3" name="Content Placeholder 2">
            <a:extLst>
              <a:ext uri="{FF2B5EF4-FFF2-40B4-BE49-F238E27FC236}">
                <a16:creationId xmlns:a16="http://schemas.microsoft.com/office/drawing/2014/main" id="{7AF149C2-5B2A-2AA2-5E4E-144E63EF8C58}"/>
              </a:ext>
            </a:extLst>
          </p:cNvPr>
          <p:cNvSpPr>
            <a:spLocks noGrp="1"/>
          </p:cNvSpPr>
          <p:nvPr>
            <p:ph idx="1"/>
          </p:nvPr>
        </p:nvSpPr>
        <p:spPr>
          <a:xfrm>
            <a:off x="838200" y="1665084"/>
            <a:ext cx="10515600" cy="3891655"/>
          </a:xfrm>
        </p:spPr>
        <p:txBody>
          <a:bodyPr>
            <a:normAutofit/>
          </a:bodyPr>
          <a:lstStyle/>
          <a:p>
            <a:pPr marL="514350" indent="-285750">
              <a:lnSpc>
                <a:spcPct val="107000"/>
              </a:lnSpc>
              <a:spcAft>
                <a:spcPts val="800"/>
              </a:spcAft>
            </a:pPr>
            <a:r>
              <a:rPr lang="en-US" b="1" dirty="0">
                <a:effectLst/>
                <a:ea typeface="Calibri" panose="020F0502020204030204" pitchFamily="34" charset="0"/>
              </a:rPr>
              <a:t>I’ve spent many days and weeks working with my local electric utility to eliminate power line noise and at least for now my location is as quiet as possible and consistent in all directions. </a:t>
            </a:r>
          </a:p>
          <a:p>
            <a:pPr marL="514350" indent="-285750">
              <a:lnSpc>
                <a:spcPct val="107000"/>
              </a:lnSpc>
              <a:spcBef>
                <a:spcPts val="2400"/>
              </a:spcBef>
              <a:spcAft>
                <a:spcPts val="800"/>
              </a:spcAft>
            </a:pPr>
            <a:r>
              <a:rPr lang="en-US" b="1" dirty="0">
                <a:effectLst/>
                <a:ea typeface="Calibri" panose="020F0502020204030204" pitchFamily="34" charset="0"/>
              </a:rPr>
              <a:t>What is out of my control are noise sources from consumer products originating from neighboring houses. While these are annoying at times, if not overly restrictive they can be used as comparison signals! </a:t>
            </a:r>
            <a:endParaRPr lang="en-US" dirty="0"/>
          </a:p>
        </p:txBody>
      </p:sp>
    </p:spTree>
    <p:extLst>
      <p:ext uri="{BB962C8B-B14F-4D97-AF65-F5344CB8AC3E}">
        <p14:creationId xmlns:p14="http://schemas.microsoft.com/office/powerpoint/2010/main" val="3801052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D5E1-D6CC-F31F-7B23-5BCD1668713D}"/>
              </a:ext>
            </a:extLst>
          </p:cNvPr>
          <p:cNvSpPr>
            <a:spLocks noGrp="1"/>
          </p:cNvSpPr>
          <p:nvPr>
            <p:ph type="title"/>
          </p:nvPr>
        </p:nvSpPr>
        <p:spPr/>
        <p:txBody>
          <a:bodyPr>
            <a:normAutofit/>
          </a:bodyPr>
          <a:lstStyle/>
          <a:p>
            <a:r>
              <a:rPr lang="en-US" sz="4800" b="1" dirty="0">
                <a:latin typeface="+mn-lt"/>
              </a:rPr>
              <a:t>Forward Peak Signal Amplitude</a:t>
            </a:r>
          </a:p>
        </p:txBody>
      </p:sp>
      <p:sp>
        <p:nvSpPr>
          <p:cNvPr id="3" name="Content Placeholder 2">
            <a:extLst>
              <a:ext uri="{FF2B5EF4-FFF2-40B4-BE49-F238E27FC236}">
                <a16:creationId xmlns:a16="http://schemas.microsoft.com/office/drawing/2014/main" id="{CFBE2B02-B898-929C-2F85-0BFB53196D88}"/>
              </a:ext>
            </a:extLst>
          </p:cNvPr>
          <p:cNvSpPr>
            <a:spLocks noGrp="1"/>
          </p:cNvSpPr>
          <p:nvPr>
            <p:ph idx="1"/>
          </p:nvPr>
        </p:nvSpPr>
        <p:spPr>
          <a:xfrm>
            <a:off x="838200" y="1825625"/>
            <a:ext cx="10515600" cy="4336024"/>
          </a:xfrm>
        </p:spPr>
        <p:txBody>
          <a:bodyPr>
            <a:normAutofit/>
          </a:bodyPr>
          <a:lstStyle/>
          <a:p>
            <a:r>
              <a:rPr lang="en-US" b="1" dirty="0">
                <a:effectLst/>
                <a:ea typeface="Calibri" panose="020F0502020204030204" pitchFamily="34" charset="0"/>
                <a:cs typeface="Times New Roman" panose="02020603050405020304" pitchFamily="18" charset="0"/>
              </a:rPr>
              <a:t>The forward peak signal amplitude is simply the strength of the received signal in the forward (direct) path to the originating station</a:t>
            </a:r>
          </a:p>
          <a:p>
            <a:pPr lvl="1"/>
            <a:r>
              <a:rPr lang="en-US" sz="2600" dirty="0">
                <a:effectLst/>
                <a:ea typeface="Calibri" panose="020F0502020204030204" pitchFamily="34" charset="0"/>
                <a:cs typeface="Times New Roman" panose="02020603050405020304" pitchFamily="18" charset="0"/>
              </a:rPr>
              <a:t>There were a couple of exceptions to this, when a station presented a maximum signal from a skewed or longer path along the gray line </a:t>
            </a:r>
          </a:p>
          <a:p>
            <a:pPr>
              <a:spcBef>
                <a:spcPts val="2400"/>
              </a:spcBef>
            </a:pPr>
            <a:r>
              <a:rPr lang="en-US" b="1" dirty="0">
                <a:effectLst/>
                <a:ea typeface="Calibri" panose="020F0502020204030204" pitchFamily="34" charset="0"/>
                <a:cs typeface="Times New Roman" panose="02020603050405020304" pitchFamily="18" charset="0"/>
              </a:rPr>
              <a:t>The level is recorded in dBm and referenced to the noise floor </a:t>
            </a:r>
          </a:p>
          <a:p>
            <a:pPr lvl="1"/>
            <a:r>
              <a:rPr lang="en-US" sz="2600" dirty="0">
                <a:effectLst/>
                <a:ea typeface="Calibri" panose="020F0502020204030204" pitchFamily="34" charset="0"/>
                <a:cs typeface="Times New Roman" panose="02020603050405020304" pitchFamily="18" charset="0"/>
              </a:rPr>
              <a:t>For example, if I record a peak signal at -120 dBm with a -125 dBm noise floor, The signal is 5 dB above the noise floor </a:t>
            </a:r>
          </a:p>
          <a:p>
            <a:endParaRPr lang="en-US" dirty="0"/>
          </a:p>
        </p:txBody>
      </p:sp>
    </p:spTree>
    <p:extLst>
      <p:ext uri="{BB962C8B-B14F-4D97-AF65-F5344CB8AC3E}">
        <p14:creationId xmlns:p14="http://schemas.microsoft.com/office/powerpoint/2010/main" val="114351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3AC4E3D2-A16C-F2CD-8B20-F50E28526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B06DB-389D-DF33-C2F4-EA685E10D8ED}"/>
              </a:ext>
            </a:extLst>
          </p:cNvPr>
          <p:cNvSpPr>
            <a:spLocks noGrp="1"/>
          </p:cNvSpPr>
          <p:nvPr>
            <p:ph type="title"/>
          </p:nvPr>
        </p:nvSpPr>
        <p:spPr/>
        <p:txBody>
          <a:bodyPr>
            <a:normAutofit/>
          </a:bodyPr>
          <a:lstStyle/>
          <a:p>
            <a:r>
              <a:rPr lang="en-US" sz="4800" b="1" dirty="0">
                <a:latin typeface="+mn-lt"/>
              </a:rPr>
              <a:t>Forward Peak Signal Amplitude</a:t>
            </a:r>
          </a:p>
        </p:txBody>
      </p:sp>
      <p:sp>
        <p:nvSpPr>
          <p:cNvPr id="3" name="Content Placeholder 2">
            <a:extLst>
              <a:ext uri="{FF2B5EF4-FFF2-40B4-BE49-F238E27FC236}">
                <a16:creationId xmlns:a16="http://schemas.microsoft.com/office/drawing/2014/main" id="{3A5DD654-DDF6-9E94-372D-09BAE0638049}"/>
              </a:ext>
            </a:extLst>
          </p:cNvPr>
          <p:cNvSpPr>
            <a:spLocks noGrp="1"/>
          </p:cNvSpPr>
          <p:nvPr>
            <p:ph idx="1"/>
          </p:nvPr>
        </p:nvSpPr>
        <p:spPr>
          <a:xfrm>
            <a:off x="838200" y="1825624"/>
            <a:ext cx="10515600" cy="4919421"/>
          </a:xfrm>
        </p:spPr>
        <p:txBody>
          <a:bodyPr>
            <a:normAutofit/>
          </a:bodyPr>
          <a:lstStyle/>
          <a:p>
            <a:r>
              <a:rPr lang="en-US" b="1" dirty="0">
                <a:effectLst/>
                <a:ea typeface="Calibri" panose="020F0502020204030204" pitchFamily="34" charset="0"/>
                <a:cs typeface="Times New Roman" panose="02020603050405020304" pitchFamily="18" charset="0"/>
              </a:rPr>
              <a:t>Some of the DX stations recorded in the data include:</a:t>
            </a:r>
          </a:p>
          <a:p>
            <a:pPr marL="0" indent="0" algn="ctr">
              <a:buNone/>
            </a:pPr>
            <a:endParaRPr lang="en-US" dirty="0">
              <a:ea typeface="Calibri" panose="020F0502020204030204" pitchFamily="34" charset="0"/>
              <a:cs typeface="Times New Roman" panose="02020603050405020304" pitchFamily="18" charset="0"/>
            </a:endParaRPr>
          </a:p>
          <a:p>
            <a:pPr marL="0" indent="0" algn="ctr">
              <a:spcBef>
                <a:spcPts val="1200"/>
              </a:spcBef>
              <a:spcAft>
                <a:spcPts val="600"/>
              </a:spcAft>
              <a:buNone/>
            </a:pPr>
            <a:r>
              <a:rPr lang="en-US" sz="2600" dirty="0">
                <a:effectLst/>
                <a:ea typeface="Calibri" panose="020F0502020204030204" pitchFamily="34" charset="0"/>
                <a:cs typeface="Times New Roman" panose="02020603050405020304" pitchFamily="18" charset="0"/>
              </a:rPr>
              <a:t> 3B7A, 3B9HA, 3C0W, 3DA0IJ, 3V8SF, 3XY1T, 3X5A, 4W8X, 5U5R, 5V7D, 5W0UU, 5X3C, 7X7X, 7O2WX, 7Z1SJ, 9J2LA, 9K2HN, 9L5A, 9M0W, A35T, BD4WN, BU2AQ, C31CT, CB0ZA, CY9C, DU7ET, E51DWC, E77DX, ET7L, FT4JA, HL5IVL, JD1BMH, K5P, KH6AT, KL7J, OD5NJ, RA0FF, ST2AR, TF3SG, TL8TT, TU7C, V63DX, VE9AA, VK2WF, VK6HD, VP8SGI, VP8STI, XV1X, ZD8W, ZF9CW, and ZL1AZ</a:t>
            </a:r>
          </a:p>
          <a:p>
            <a:pPr marL="0" indent="0">
              <a:buNone/>
            </a:pPr>
            <a:endParaRPr lang="en-US" dirty="0"/>
          </a:p>
        </p:txBody>
      </p:sp>
    </p:spTree>
    <p:extLst>
      <p:ext uri="{BB962C8B-B14F-4D97-AF65-F5344CB8AC3E}">
        <p14:creationId xmlns:p14="http://schemas.microsoft.com/office/powerpoint/2010/main" val="416519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3694-AA56-7324-62E4-7E8326BDC9D5}"/>
              </a:ext>
            </a:extLst>
          </p:cNvPr>
          <p:cNvSpPr>
            <a:spLocks noGrp="1"/>
          </p:cNvSpPr>
          <p:nvPr>
            <p:ph type="title"/>
          </p:nvPr>
        </p:nvSpPr>
        <p:spPr/>
        <p:txBody>
          <a:bodyPr>
            <a:normAutofit/>
          </a:bodyPr>
          <a:lstStyle/>
          <a:p>
            <a:r>
              <a:rPr lang="en-US" sz="4800" b="1" dirty="0">
                <a:latin typeface="+mn-lt"/>
              </a:rPr>
              <a:t>Forward Peak Signal Amplitude Results</a:t>
            </a:r>
          </a:p>
        </p:txBody>
      </p:sp>
      <p:sp>
        <p:nvSpPr>
          <p:cNvPr id="3" name="Content Placeholder 2">
            <a:extLst>
              <a:ext uri="{FF2B5EF4-FFF2-40B4-BE49-F238E27FC236}">
                <a16:creationId xmlns:a16="http://schemas.microsoft.com/office/drawing/2014/main" id="{D8BB0ED2-31C5-FFB0-98A7-31679B94A404}"/>
              </a:ext>
            </a:extLst>
          </p:cNvPr>
          <p:cNvSpPr>
            <a:spLocks noGrp="1"/>
          </p:cNvSpPr>
          <p:nvPr>
            <p:ph idx="1"/>
          </p:nvPr>
        </p:nvSpPr>
        <p:spPr>
          <a:xfrm>
            <a:off x="838200" y="1614604"/>
            <a:ext cx="10812332" cy="4158399"/>
          </a:xfrm>
        </p:spPr>
        <p:txBody>
          <a:bodyPr>
            <a:normAutofit/>
          </a:bodyPr>
          <a:lstStyle/>
          <a:p>
            <a:pPr marL="514350" indent="-285750">
              <a:lnSpc>
                <a:spcPts val="3000"/>
              </a:lnSpc>
              <a:spcAft>
                <a:spcPts val="800"/>
              </a:spcAft>
            </a:pPr>
            <a:r>
              <a:rPr lang="en-US" b="1" dirty="0">
                <a:effectLst/>
                <a:ea typeface="Calibri" panose="020F0502020204030204" pitchFamily="34" charset="0"/>
                <a:cs typeface="Times New Roman" panose="02020603050405020304" pitchFamily="18" charset="0"/>
              </a:rPr>
              <a:t>The forward peak results reveal the HiZ-8 array provided a 1 to 2 dB increase over the BSEF-8 array on some signals while at other times the BSEF-8 would outperform the HiZ-8 by the same difference </a:t>
            </a:r>
          </a:p>
          <a:p>
            <a:pPr marL="971550" lvl="1" indent="-285750">
              <a:lnSpc>
                <a:spcPts val="2800"/>
              </a:lnSpc>
              <a:spcAft>
                <a:spcPts val="800"/>
              </a:spcAft>
            </a:pPr>
            <a:r>
              <a:rPr lang="en-US" sz="2600" dirty="0">
                <a:effectLst/>
                <a:ea typeface="Calibri" panose="020F0502020204030204" pitchFamily="34" charset="0"/>
                <a:cs typeface="Times New Roman" panose="02020603050405020304" pitchFamily="18" charset="0"/>
              </a:rPr>
              <a:t>Often while monitoring the same station over a period of time this result would be reversed. There was no consistent difference between the two arrays in forward peak signal </a:t>
            </a:r>
          </a:p>
          <a:p>
            <a:pPr marL="514350" indent="-285750">
              <a:lnSpc>
                <a:spcPts val="3000"/>
              </a:lnSpc>
              <a:spcBef>
                <a:spcPts val="2400"/>
              </a:spcBef>
              <a:spcAft>
                <a:spcPts val="800"/>
              </a:spcAft>
            </a:pPr>
            <a:r>
              <a:rPr lang="en-US" b="1" dirty="0">
                <a:effectLst/>
                <a:ea typeface="Calibri" panose="020F0502020204030204" pitchFamily="34" charset="0"/>
                <a:cs typeface="Times New Roman" panose="02020603050405020304" pitchFamily="18" charset="0"/>
              </a:rPr>
              <a:t>The forward peak signal received with the YCCC-9 was consistently 2 to 3 dB lower than either of the 8 vertical arrays </a:t>
            </a:r>
          </a:p>
        </p:txBody>
      </p:sp>
    </p:spTree>
    <p:extLst>
      <p:ext uri="{BB962C8B-B14F-4D97-AF65-F5344CB8AC3E}">
        <p14:creationId xmlns:p14="http://schemas.microsoft.com/office/powerpoint/2010/main" val="248780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3A0B1532-F2D9-0158-7F52-E90E455DC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993EB-F842-B7C3-CE4D-CDCDA7665CCF}"/>
              </a:ext>
            </a:extLst>
          </p:cNvPr>
          <p:cNvSpPr>
            <a:spLocks noGrp="1"/>
          </p:cNvSpPr>
          <p:nvPr>
            <p:ph type="title"/>
          </p:nvPr>
        </p:nvSpPr>
        <p:spPr/>
        <p:txBody>
          <a:bodyPr>
            <a:normAutofit/>
          </a:bodyPr>
          <a:lstStyle/>
          <a:p>
            <a:r>
              <a:rPr lang="en-US" sz="4800" b="1" dirty="0">
                <a:latin typeface="+mn-lt"/>
              </a:rPr>
              <a:t>Forward Peak Signal Amplitude Results</a:t>
            </a:r>
          </a:p>
        </p:txBody>
      </p:sp>
      <p:sp>
        <p:nvSpPr>
          <p:cNvPr id="3" name="Content Placeholder 2">
            <a:extLst>
              <a:ext uri="{FF2B5EF4-FFF2-40B4-BE49-F238E27FC236}">
                <a16:creationId xmlns:a16="http://schemas.microsoft.com/office/drawing/2014/main" id="{10088827-5AAE-F36E-A993-97FAC2797745}"/>
              </a:ext>
            </a:extLst>
          </p:cNvPr>
          <p:cNvSpPr>
            <a:spLocks noGrp="1"/>
          </p:cNvSpPr>
          <p:nvPr>
            <p:ph idx="1"/>
          </p:nvPr>
        </p:nvSpPr>
        <p:spPr/>
        <p:txBody>
          <a:bodyPr>
            <a:normAutofit/>
          </a:bodyPr>
          <a:lstStyle/>
          <a:p>
            <a:pPr marL="514350" indent="-285750">
              <a:lnSpc>
                <a:spcPts val="3000"/>
              </a:lnSpc>
              <a:spcAft>
                <a:spcPts val="800"/>
              </a:spcAft>
            </a:pPr>
            <a:r>
              <a:rPr lang="en-US" b="1" dirty="0">
                <a:effectLst/>
                <a:ea typeface="Calibri" panose="020F0502020204030204" pitchFamily="34" charset="0"/>
                <a:cs typeface="Times New Roman" panose="02020603050405020304" pitchFamily="18" charset="0"/>
              </a:rPr>
              <a:t>The forward peak signal on the 580 ft Beverage antennas was consistently 3 dB lower than the BSEF-8 and HiZ-8 arrays and equivalent to or around 1 dB lower than the YCCC-9</a:t>
            </a:r>
            <a:endParaRPr lang="en-US" b="1" dirty="0"/>
          </a:p>
          <a:p>
            <a:pPr marL="514350" indent="-285750">
              <a:lnSpc>
                <a:spcPts val="3000"/>
              </a:lnSpc>
              <a:spcBef>
                <a:spcPts val="2400"/>
              </a:spcBef>
              <a:spcAft>
                <a:spcPts val="800"/>
              </a:spcAft>
            </a:pPr>
            <a:r>
              <a:rPr lang="en-US" b="1" dirty="0">
                <a:effectLst/>
                <a:ea typeface="Calibri" panose="020F0502020204030204" pitchFamily="34" charset="0"/>
                <a:cs typeface="Times New Roman" panose="02020603050405020304" pitchFamily="18" charset="0"/>
              </a:rPr>
              <a:t>There were times when the vertical arrays recovered more quickly from deep fades than the Beverage. </a:t>
            </a:r>
          </a:p>
          <a:p>
            <a:pPr marL="971550" lvl="1" indent="-285750">
              <a:lnSpc>
                <a:spcPts val="2600"/>
              </a:lnSpc>
              <a:spcAft>
                <a:spcPts val="800"/>
              </a:spcAft>
            </a:pPr>
            <a:r>
              <a:rPr lang="en-US" sz="2600" dirty="0">
                <a:effectLst/>
                <a:ea typeface="Calibri" panose="020F0502020204030204" pitchFamily="34" charset="0"/>
                <a:cs typeface="Times New Roman" panose="02020603050405020304" pitchFamily="18" charset="0"/>
              </a:rPr>
              <a:t>This was not due to the increased gain or signal level of the vertical arrays over the Beverage because at times the vertical array signal would reappear out of the noise at a high enough amplitude that the Beverage should have revealed the signal </a:t>
            </a:r>
          </a:p>
          <a:p>
            <a:endParaRPr lang="en-US" dirty="0"/>
          </a:p>
        </p:txBody>
      </p:sp>
    </p:spTree>
    <p:extLst>
      <p:ext uri="{BB962C8B-B14F-4D97-AF65-F5344CB8AC3E}">
        <p14:creationId xmlns:p14="http://schemas.microsoft.com/office/powerpoint/2010/main" val="344223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2CC9-CF72-D785-1A5C-6E36C5EB2599}"/>
              </a:ext>
            </a:extLst>
          </p:cNvPr>
          <p:cNvSpPr>
            <a:spLocks noGrp="1"/>
          </p:cNvSpPr>
          <p:nvPr>
            <p:ph type="title"/>
          </p:nvPr>
        </p:nvSpPr>
        <p:spPr>
          <a:xfrm>
            <a:off x="838200" y="252584"/>
            <a:ext cx="10515600" cy="1325563"/>
          </a:xfrm>
        </p:spPr>
        <p:txBody>
          <a:bodyPr>
            <a:normAutofit/>
          </a:bodyPr>
          <a:lstStyle/>
          <a:p>
            <a:r>
              <a:rPr lang="en-US" sz="4800" b="1" dirty="0">
                <a:latin typeface="+mn-lt"/>
              </a:rPr>
              <a:t>Propagation</a:t>
            </a:r>
          </a:p>
        </p:txBody>
      </p:sp>
      <p:sp>
        <p:nvSpPr>
          <p:cNvPr id="3" name="Content Placeholder 2">
            <a:extLst>
              <a:ext uri="{FF2B5EF4-FFF2-40B4-BE49-F238E27FC236}">
                <a16:creationId xmlns:a16="http://schemas.microsoft.com/office/drawing/2014/main" id="{724A75CA-A119-05E3-A574-62F330B70F0E}"/>
              </a:ext>
            </a:extLst>
          </p:cNvPr>
          <p:cNvSpPr>
            <a:spLocks noGrp="1"/>
          </p:cNvSpPr>
          <p:nvPr>
            <p:ph idx="1"/>
          </p:nvPr>
        </p:nvSpPr>
        <p:spPr>
          <a:xfrm>
            <a:off x="838200" y="1825625"/>
            <a:ext cx="10515600" cy="2999593"/>
          </a:xfrm>
        </p:spPr>
        <p:txBody>
          <a:bodyPr>
            <a:normAutofit/>
          </a:bodyPr>
          <a:lstStyle/>
          <a:p>
            <a:r>
              <a:rPr lang="en-US" b="1" dirty="0"/>
              <a:t>Geographical differences matter when comparing antennas</a:t>
            </a:r>
          </a:p>
          <a:p>
            <a:pPr>
              <a:spcBef>
                <a:spcPts val="2400"/>
              </a:spcBef>
            </a:pPr>
            <a:r>
              <a:rPr lang="en-US" b="1" dirty="0">
                <a:effectLst/>
                <a:ea typeface="Calibri" panose="020F0502020204030204" pitchFamily="34" charset="0"/>
                <a:cs typeface="Calibri" panose="020F0502020204030204" pitchFamily="34" charset="0"/>
              </a:rPr>
              <a:t>Comparing one antenna in a location 1,000 miles away on the east coast with a similar antenna located in rural Arkansas will not give an accurate comparison </a:t>
            </a:r>
          </a:p>
          <a:p>
            <a:pPr lvl="1">
              <a:spcBef>
                <a:spcPts val="1200"/>
              </a:spcBef>
            </a:pPr>
            <a:r>
              <a:rPr lang="en-US" sz="2600" dirty="0">
                <a:effectLst/>
                <a:ea typeface="Calibri" panose="020F0502020204030204" pitchFamily="34" charset="0"/>
              </a:rPr>
              <a:t>The exact same antenna may actually perform differently in these two locations for a variety of reasons</a:t>
            </a:r>
            <a:endParaRPr lang="en-US" sz="2600" dirty="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983284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B614-6F71-24D6-E3A1-63C0C34A9B19}"/>
              </a:ext>
            </a:extLst>
          </p:cNvPr>
          <p:cNvSpPr>
            <a:spLocks noGrp="1"/>
          </p:cNvSpPr>
          <p:nvPr>
            <p:ph type="title"/>
          </p:nvPr>
        </p:nvSpPr>
        <p:spPr/>
        <p:txBody>
          <a:bodyPr>
            <a:normAutofit/>
          </a:bodyPr>
          <a:lstStyle/>
          <a:p>
            <a:r>
              <a:rPr lang="en-US" sz="4800" b="1" dirty="0">
                <a:latin typeface="+mn-lt"/>
              </a:rPr>
              <a:t>Forward Peak Signal Amplitude Results</a:t>
            </a:r>
          </a:p>
        </p:txBody>
      </p:sp>
      <p:sp>
        <p:nvSpPr>
          <p:cNvPr id="3" name="Content Placeholder 2">
            <a:extLst>
              <a:ext uri="{FF2B5EF4-FFF2-40B4-BE49-F238E27FC236}">
                <a16:creationId xmlns:a16="http://schemas.microsoft.com/office/drawing/2014/main" id="{79AAF588-7458-AC5E-A36B-40AC9F680D1B}"/>
              </a:ext>
            </a:extLst>
          </p:cNvPr>
          <p:cNvSpPr>
            <a:spLocks noGrp="1"/>
          </p:cNvSpPr>
          <p:nvPr>
            <p:ph idx="1"/>
          </p:nvPr>
        </p:nvSpPr>
        <p:spPr>
          <a:xfrm>
            <a:off x="469711" y="2235058"/>
            <a:ext cx="2792104" cy="2937444"/>
          </a:xfrm>
        </p:spPr>
        <p:txBody>
          <a:bodyPr/>
          <a:lstStyle/>
          <a:p>
            <a:pPr marL="0" indent="0">
              <a:buNone/>
            </a:pPr>
            <a:r>
              <a:rPr lang="en-US" b="1" dirty="0"/>
              <a:t>Simple line graph depicting the forward signal level comparison of the four receive antennas</a:t>
            </a:r>
          </a:p>
        </p:txBody>
      </p:sp>
      <p:graphicFrame>
        <p:nvGraphicFramePr>
          <p:cNvPr id="4" name="Chart 3">
            <a:extLst>
              <a:ext uri="{FF2B5EF4-FFF2-40B4-BE49-F238E27FC236}">
                <a16:creationId xmlns:a16="http://schemas.microsoft.com/office/drawing/2014/main" id="{00000000-0008-0000-0000-00000A000000}"/>
              </a:ext>
            </a:extLst>
          </p:cNvPr>
          <p:cNvGraphicFramePr/>
          <p:nvPr>
            <p:extLst>
              <p:ext uri="{D42A27DB-BD31-4B8C-83A1-F6EECF244321}">
                <p14:modId xmlns:p14="http://schemas.microsoft.com/office/powerpoint/2010/main" val="1481455974"/>
              </p:ext>
            </p:extLst>
          </p:nvPr>
        </p:nvGraphicFramePr>
        <p:xfrm>
          <a:off x="3261815" y="1583140"/>
          <a:ext cx="8570794" cy="4909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01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43FC-8BE3-DD02-7B28-0762AFAFF417}"/>
              </a:ext>
            </a:extLst>
          </p:cNvPr>
          <p:cNvSpPr>
            <a:spLocks noGrp="1"/>
          </p:cNvSpPr>
          <p:nvPr>
            <p:ph type="title"/>
          </p:nvPr>
        </p:nvSpPr>
        <p:spPr/>
        <p:txBody>
          <a:bodyPr>
            <a:normAutofit fontScale="90000"/>
          </a:bodyPr>
          <a:lstStyle/>
          <a:p>
            <a:r>
              <a:rPr lang="en-US" sz="4800" b="1" dirty="0">
                <a:latin typeface="+mn-lt"/>
              </a:rPr>
              <a:t>Front to Back &amp; Front to Side Comparison</a:t>
            </a:r>
          </a:p>
        </p:txBody>
      </p:sp>
      <p:sp>
        <p:nvSpPr>
          <p:cNvPr id="3" name="Content Placeholder 2">
            <a:extLst>
              <a:ext uri="{FF2B5EF4-FFF2-40B4-BE49-F238E27FC236}">
                <a16:creationId xmlns:a16="http://schemas.microsoft.com/office/drawing/2014/main" id="{A42FF20D-D02D-07BE-CE7E-7750C8F03A3F}"/>
              </a:ext>
            </a:extLst>
          </p:cNvPr>
          <p:cNvSpPr>
            <a:spLocks noGrp="1"/>
          </p:cNvSpPr>
          <p:nvPr>
            <p:ph idx="1"/>
          </p:nvPr>
        </p:nvSpPr>
        <p:spPr>
          <a:xfrm>
            <a:off x="838200" y="1696529"/>
            <a:ext cx="10515600" cy="4844116"/>
          </a:xfrm>
        </p:spPr>
        <p:txBody>
          <a:bodyPr>
            <a:normAutofit/>
          </a:bodyPr>
          <a:lstStyle/>
          <a:p>
            <a:pPr marL="514350" indent="-285750">
              <a:lnSpc>
                <a:spcPts val="2800"/>
              </a:lnSpc>
            </a:pPr>
            <a:r>
              <a:rPr lang="en-US" b="1" dirty="0">
                <a:effectLst/>
                <a:ea typeface="Calibri" panose="020F0502020204030204" pitchFamily="34" charset="0"/>
                <a:cs typeface="Times New Roman" panose="02020603050405020304" pitchFamily="18" charset="0"/>
              </a:rPr>
              <a:t>The HiZ-8 exhibited a solid 25 to 30 dB F/B repeatedly when comparing multiple signals </a:t>
            </a:r>
          </a:p>
          <a:p>
            <a:pPr marL="514350" indent="-285750">
              <a:lnSpc>
                <a:spcPct val="110000"/>
              </a:lnSpc>
              <a:spcBef>
                <a:spcPts val="2400"/>
              </a:spcBef>
              <a:spcAft>
                <a:spcPts val="800"/>
              </a:spcAft>
            </a:pPr>
            <a:r>
              <a:rPr lang="en-US" b="1" dirty="0">
                <a:effectLst/>
                <a:ea typeface="Calibri" panose="020F0502020204030204" pitchFamily="34" charset="0"/>
                <a:cs typeface="Times New Roman" panose="02020603050405020304" pitchFamily="18" charset="0"/>
              </a:rPr>
              <a:t> The BSEF-8 array exhibited an F/B of between 20 to 25 dB </a:t>
            </a:r>
          </a:p>
          <a:p>
            <a:pPr marL="514350" indent="-285750">
              <a:lnSpc>
                <a:spcPts val="2800"/>
              </a:lnSpc>
              <a:spcBef>
                <a:spcPts val="1800"/>
              </a:spcBef>
              <a:spcAft>
                <a:spcPts val="800"/>
              </a:spcAft>
            </a:pPr>
            <a:r>
              <a:rPr lang="en-US" b="1"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rPr>
              <a:t>The YCCC-9 F/B is exceptional and in line with the HiZ-8 at 25 to 30 dB </a:t>
            </a:r>
          </a:p>
          <a:p>
            <a:pPr marL="971550" lvl="1" indent="-285750">
              <a:lnSpc>
                <a:spcPts val="2400"/>
              </a:lnSpc>
              <a:spcBef>
                <a:spcPts val="0"/>
              </a:spcBef>
            </a:pPr>
            <a:r>
              <a:rPr lang="en-US" sz="2600" dirty="0">
                <a:effectLst/>
                <a:ea typeface="Calibri" panose="020F0502020204030204" pitchFamily="34" charset="0"/>
              </a:rPr>
              <a:t>Given the design uses three in line verticals that should afford a significant F/B, this was expected </a:t>
            </a:r>
          </a:p>
          <a:p>
            <a:pPr marL="514350" indent="-285750">
              <a:lnSpc>
                <a:spcPts val="2800"/>
              </a:lnSpc>
              <a:spcBef>
                <a:spcPts val="2400"/>
              </a:spcBef>
              <a:spcAft>
                <a:spcPts val="800"/>
              </a:spcAft>
            </a:pPr>
            <a:r>
              <a:rPr lang="en-US" b="1" dirty="0">
                <a:effectLst/>
                <a:ea typeface="Calibri" panose="020F0502020204030204" pitchFamily="34" charset="0"/>
                <a:cs typeface="Times New Roman" panose="02020603050405020304" pitchFamily="18" charset="0"/>
              </a:rPr>
              <a:t> The 580 ft Beverage’s averaged ~20 dB F/B and an F/S equivalent to that of the YCCC-9</a:t>
            </a:r>
          </a:p>
          <a:p>
            <a:pPr>
              <a:buNone/>
            </a:pPr>
            <a:endParaRPr lang="en-US" dirty="0"/>
          </a:p>
        </p:txBody>
      </p:sp>
    </p:spTree>
    <p:extLst>
      <p:ext uri="{BB962C8B-B14F-4D97-AF65-F5344CB8AC3E}">
        <p14:creationId xmlns:p14="http://schemas.microsoft.com/office/powerpoint/2010/main" val="3491220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B20-9668-3F4B-B602-5EB1A90DF9B6}"/>
              </a:ext>
            </a:extLst>
          </p:cNvPr>
          <p:cNvSpPr>
            <a:spLocks noGrp="1"/>
          </p:cNvSpPr>
          <p:nvPr>
            <p:ph type="title"/>
          </p:nvPr>
        </p:nvSpPr>
        <p:spPr/>
        <p:txBody>
          <a:bodyPr>
            <a:normAutofit/>
          </a:bodyPr>
          <a:lstStyle/>
          <a:p>
            <a:r>
              <a:rPr lang="en-US" b="1" dirty="0">
                <a:latin typeface="+mn-lt"/>
              </a:rPr>
              <a:t>Modeling Versus Actual Field Measurements</a:t>
            </a:r>
          </a:p>
        </p:txBody>
      </p:sp>
      <p:sp>
        <p:nvSpPr>
          <p:cNvPr id="3" name="Content Placeholder 2">
            <a:extLst>
              <a:ext uri="{FF2B5EF4-FFF2-40B4-BE49-F238E27FC236}">
                <a16:creationId xmlns:a16="http://schemas.microsoft.com/office/drawing/2014/main" id="{41D7088F-6D0F-F8EE-4966-DFA8E67BE826}"/>
              </a:ext>
            </a:extLst>
          </p:cNvPr>
          <p:cNvSpPr>
            <a:spLocks noGrp="1"/>
          </p:cNvSpPr>
          <p:nvPr>
            <p:ph idx="1"/>
          </p:nvPr>
        </p:nvSpPr>
        <p:spPr>
          <a:xfrm>
            <a:off x="838200" y="1614604"/>
            <a:ext cx="10515600" cy="4870598"/>
          </a:xfrm>
        </p:spPr>
        <p:txBody>
          <a:bodyPr>
            <a:normAutofit/>
          </a:bodyPr>
          <a:lstStyle/>
          <a:p>
            <a:pPr>
              <a:lnSpc>
                <a:spcPct val="107000"/>
              </a:lnSpc>
              <a:spcAft>
                <a:spcPts val="800"/>
              </a:spcAft>
            </a:pPr>
            <a:r>
              <a:rPr lang="en-US" b="1" dirty="0">
                <a:effectLst/>
                <a:ea typeface="Calibri" panose="020F0502020204030204" pitchFamily="34" charset="0"/>
                <a:cs typeface="Times New Roman" panose="02020603050405020304" pitchFamily="18" charset="0"/>
              </a:rPr>
              <a:t>Receiving Directivity Factor (RDF) </a:t>
            </a:r>
          </a:p>
          <a:p>
            <a:pPr lvl="1" indent="-457200">
              <a:lnSpc>
                <a:spcPts val="2400"/>
              </a:lnSpc>
              <a:spcAft>
                <a:spcPts val="800"/>
              </a:spcAft>
            </a:pPr>
            <a:r>
              <a:rPr lang="en-US" dirty="0">
                <a:effectLst/>
                <a:ea typeface="Calibri" panose="020F0502020204030204" pitchFamily="34" charset="0"/>
                <a:cs typeface="Times New Roman" panose="02020603050405020304" pitchFamily="18" charset="0"/>
              </a:rPr>
              <a:t>the ratio of the forward gain at a desired direction and take off angle to the average gain over the rest of the entire hemisphere around the antenna</a:t>
            </a:r>
          </a:p>
          <a:p>
            <a:pPr lvl="1" indent="-457200">
              <a:lnSpc>
                <a:spcPts val="2400"/>
              </a:lnSpc>
              <a:spcAft>
                <a:spcPts val="800"/>
              </a:spcAft>
            </a:pPr>
            <a:r>
              <a:rPr lang="en-US" dirty="0">
                <a:effectLst/>
                <a:ea typeface="Calibri" panose="020F0502020204030204" pitchFamily="34" charset="0"/>
                <a:cs typeface="Times New Roman" panose="02020603050405020304" pitchFamily="18" charset="0"/>
              </a:rPr>
              <a:t>has become one of the standards for evaluating low band receive antennas</a:t>
            </a:r>
          </a:p>
          <a:p>
            <a:pPr lvl="1" indent="-457200">
              <a:lnSpc>
                <a:spcPts val="2400"/>
              </a:lnSpc>
              <a:spcAft>
                <a:spcPts val="800"/>
              </a:spcAft>
            </a:pPr>
            <a:r>
              <a:rPr lang="en-US" dirty="0">
                <a:effectLst/>
                <a:ea typeface="Calibri" panose="020F0502020204030204" pitchFamily="34" charset="0"/>
                <a:cs typeface="Times New Roman" panose="02020603050405020304" pitchFamily="18" charset="0"/>
              </a:rPr>
              <a:t>Some of the early work in defining RDF is documented by Bill Hohnstein, K0HA </a:t>
            </a:r>
            <a:r>
              <a:rPr lang="en-US" dirty="0">
                <a:solidFill>
                  <a:srgbClr val="FF0000"/>
                </a:solidFill>
                <a:effectLst/>
                <a:ea typeface="Calibri" panose="020F0502020204030204" pitchFamily="34" charset="0"/>
                <a:cs typeface="Times New Roman" panose="02020603050405020304" pitchFamily="18" charset="0"/>
              </a:rPr>
              <a:t> </a:t>
            </a:r>
          </a:p>
          <a:p>
            <a:pPr lvl="1" indent="-457200">
              <a:lnSpc>
                <a:spcPts val="2400"/>
              </a:lnSpc>
              <a:spcAft>
                <a:spcPts val="800"/>
              </a:spcAft>
            </a:pPr>
            <a:r>
              <a:rPr lang="en-US" sz="2400" dirty="0">
                <a:effectLst/>
                <a:ea typeface="Calibri" panose="020F0502020204030204" pitchFamily="34" charset="0"/>
                <a:cs typeface="Times New Roman" panose="02020603050405020304" pitchFamily="18" charset="0"/>
              </a:rPr>
              <a:t>Most noise sources will have a direct azimuth location but may also be present over a wide range of areas surrounding the antenna’s pattern in both azimuth and elevation, thus the importance of considering RDF.</a:t>
            </a:r>
          </a:p>
          <a:p>
            <a:pPr lvl="1" indent="-457200">
              <a:lnSpc>
                <a:spcPts val="2400"/>
              </a:lnSpc>
              <a:spcAft>
                <a:spcPts val="800"/>
              </a:spcAft>
            </a:pPr>
            <a:r>
              <a:rPr lang="en-US" sz="2400" dirty="0">
                <a:effectLst/>
                <a:ea typeface="Calibri" panose="020F0502020204030204" pitchFamily="34" charset="0"/>
                <a:cs typeface="Times New Roman" panose="02020603050405020304" pitchFamily="18" charset="0"/>
              </a:rPr>
              <a:t>Maximum rejection off the back and side of an array will only be achieved if the arrival angle of an undesired signal appears in the deepest position of the null</a:t>
            </a:r>
            <a:endParaRPr lang="en-US" dirty="0"/>
          </a:p>
        </p:txBody>
      </p:sp>
    </p:spTree>
    <p:extLst>
      <p:ext uri="{BB962C8B-B14F-4D97-AF65-F5344CB8AC3E}">
        <p14:creationId xmlns:p14="http://schemas.microsoft.com/office/powerpoint/2010/main" val="283450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AA6CF730-24F5-C12A-BBE3-4317C339D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68306-EE55-7714-D1E9-185028EC08C5}"/>
              </a:ext>
            </a:extLst>
          </p:cNvPr>
          <p:cNvSpPr>
            <a:spLocks noGrp="1"/>
          </p:cNvSpPr>
          <p:nvPr>
            <p:ph type="title"/>
          </p:nvPr>
        </p:nvSpPr>
        <p:spPr/>
        <p:txBody>
          <a:bodyPr>
            <a:normAutofit/>
          </a:bodyPr>
          <a:lstStyle/>
          <a:p>
            <a:r>
              <a:rPr lang="en-US" b="1" dirty="0">
                <a:latin typeface="+mn-lt"/>
              </a:rPr>
              <a:t>Modeling Versus Actual Field Measurements</a:t>
            </a:r>
          </a:p>
        </p:txBody>
      </p:sp>
      <p:sp>
        <p:nvSpPr>
          <p:cNvPr id="3" name="Content Placeholder 2">
            <a:extLst>
              <a:ext uri="{FF2B5EF4-FFF2-40B4-BE49-F238E27FC236}">
                <a16:creationId xmlns:a16="http://schemas.microsoft.com/office/drawing/2014/main" id="{79190BEE-2F16-6F1A-2E8E-6EC84B55DBA5}"/>
              </a:ext>
            </a:extLst>
          </p:cNvPr>
          <p:cNvSpPr>
            <a:spLocks noGrp="1"/>
          </p:cNvSpPr>
          <p:nvPr>
            <p:ph idx="1"/>
          </p:nvPr>
        </p:nvSpPr>
        <p:spPr>
          <a:xfrm>
            <a:off x="838200" y="1825624"/>
            <a:ext cx="10515600" cy="4139078"/>
          </a:xfrm>
        </p:spPr>
        <p:txBody>
          <a:bodyPr>
            <a:normAutofit/>
          </a:bodyPr>
          <a:lstStyle/>
          <a:p>
            <a:pPr>
              <a:lnSpc>
                <a:spcPct val="107000"/>
              </a:lnSpc>
              <a:spcAft>
                <a:spcPts val="800"/>
              </a:spcAft>
            </a:pPr>
            <a:r>
              <a:rPr lang="en-US" b="1" dirty="0">
                <a:effectLst/>
                <a:ea typeface="Calibri" panose="020F0502020204030204" pitchFamily="34" charset="0"/>
                <a:cs typeface="Times New Roman" panose="02020603050405020304" pitchFamily="18" charset="0"/>
              </a:rPr>
              <a:t>Equating F/B and F/S to modeling data can be difficult in a simple test environment due to multiple factors that include:</a:t>
            </a:r>
          </a:p>
          <a:p>
            <a:pPr marL="571500" lvl="1" indent="-342900">
              <a:lnSpc>
                <a:spcPct val="107000"/>
              </a:lnSpc>
              <a:spcBef>
                <a:spcPts val="0"/>
              </a:spcBef>
            </a:pPr>
            <a:r>
              <a:rPr lang="en-US" sz="2600" dirty="0">
                <a:effectLst/>
                <a:ea typeface="Calibri" panose="020F0502020204030204" pitchFamily="34" charset="0"/>
                <a:cs typeface="Times New Roman" panose="02020603050405020304" pitchFamily="18" charset="0"/>
              </a:rPr>
              <a:t>arrival angle of the desired signal</a:t>
            </a:r>
          </a:p>
          <a:p>
            <a:pPr marL="571500" lvl="1" indent="-342900">
              <a:lnSpc>
                <a:spcPct val="107000"/>
              </a:lnSpc>
              <a:spcBef>
                <a:spcPts val="0"/>
              </a:spcBef>
            </a:pPr>
            <a:r>
              <a:rPr lang="en-US" sz="2600" dirty="0">
                <a:effectLst/>
                <a:ea typeface="Calibri" panose="020F0502020204030204" pitchFamily="34" charset="0"/>
                <a:cs typeface="Times New Roman" panose="02020603050405020304" pitchFamily="18" charset="0"/>
              </a:rPr>
              <a:t>arrival angle of undesired signals</a:t>
            </a:r>
          </a:p>
          <a:p>
            <a:pPr marL="571500" lvl="1" indent="-342900">
              <a:lnSpc>
                <a:spcPct val="107000"/>
              </a:lnSpc>
              <a:spcBef>
                <a:spcPts val="0"/>
              </a:spcBef>
            </a:pPr>
            <a:r>
              <a:rPr lang="en-US" sz="2600" dirty="0">
                <a:effectLst/>
                <a:ea typeface="Calibri" panose="020F0502020204030204" pitchFamily="34" charset="0"/>
                <a:cs typeface="Times New Roman" panose="02020603050405020304" pitchFamily="18" charset="0"/>
              </a:rPr>
              <a:t>the characteristics of noise generated conditions</a:t>
            </a:r>
          </a:p>
          <a:p>
            <a:pPr marL="571500" lvl="1" indent="-342900">
              <a:lnSpc>
                <a:spcPct val="107000"/>
              </a:lnSpc>
              <a:spcBef>
                <a:spcPts val="0"/>
              </a:spcBef>
            </a:pPr>
            <a:r>
              <a:rPr lang="en-US" sz="2600" dirty="0">
                <a:effectLst/>
                <a:ea typeface="Calibri" panose="020F0502020204030204" pitchFamily="34" charset="0"/>
                <a:cs typeface="Times New Roman" panose="02020603050405020304" pitchFamily="18" charset="0"/>
              </a:rPr>
              <a:t>construction of the array components in relation to the design</a:t>
            </a:r>
          </a:p>
          <a:p>
            <a:pPr>
              <a:lnSpc>
                <a:spcPct val="107000"/>
              </a:lnSpc>
              <a:spcBef>
                <a:spcPts val="2400"/>
              </a:spcBef>
              <a:spcAft>
                <a:spcPts val="800"/>
              </a:spcAft>
            </a:pPr>
            <a:r>
              <a:rPr lang="en-US" sz="2200"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All of the documented data was compared to the 3-dimensional 4NEC2 </a:t>
            </a:r>
          </a:p>
          <a:p>
            <a:endParaRPr lang="en-US" dirty="0"/>
          </a:p>
        </p:txBody>
      </p:sp>
    </p:spTree>
    <p:extLst>
      <p:ext uri="{BB962C8B-B14F-4D97-AF65-F5344CB8AC3E}">
        <p14:creationId xmlns:p14="http://schemas.microsoft.com/office/powerpoint/2010/main" val="3545856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8825F5-DFC5-5FFB-1341-7D64B9B6CB27}"/>
              </a:ext>
            </a:extLst>
          </p:cNvPr>
          <p:cNvSpPr>
            <a:spLocks noGrp="1"/>
          </p:cNvSpPr>
          <p:nvPr>
            <p:ph idx="1"/>
          </p:nvPr>
        </p:nvSpPr>
        <p:spPr>
          <a:xfrm>
            <a:off x="1955580" y="2615342"/>
            <a:ext cx="1898328" cy="810249"/>
          </a:xfrm>
        </p:spPr>
        <p:txBody>
          <a:bodyPr>
            <a:normAutofit lnSpcReduction="10000"/>
          </a:bodyPr>
          <a:lstStyle/>
          <a:p>
            <a:pPr>
              <a:spcBef>
                <a:spcPts val="0"/>
              </a:spcBef>
            </a:pPr>
            <a:r>
              <a:rPr lang="en-US" sz="1800" b="1" kern="1200" dirty="0">
                <a:solidFill>
                  <a:srgbClr val="C00000"/>
                </a:solidFill>
                <a:effectLst/>
                <a:latin typeface="Times New Roman" panose="02020603050405020304" pitchFamily="18" charset="0"/>
                <a:ea typeface="ヒラギノ角ゴ Pro W3"/>
              </a:rPr>
              <a:t>F/B = 20 dB</a:t>
            </a:r>
          </a:p>
          <a:p>
            <a:pPr>
              <a:spcBef>
                <a:spcPts val="0"/>
              </a:spcBef>
            </a:pPr>
            <a:r>
              <a:rPr lang="en-US" sz="1800" b="1" kern="1200" dirty="0">
                <a:solidFill>
                  <a:srgbClr val="C00000"/>
                </a:solidFill>
                <a:effectLst/>
                <a:latin typeface="Times New Roman" panose="02020603050405020304" pitchFamily="18" charset="0"/>
                <a:ea typeface="ヒラギノ角ゴ Pro W3"/>
              </a:rPr>
              <a:t>RDF ~10 dB</a:t>
            </a:r>
          </a:p>
          <a:p>
            <a:pPr>
              <a:spcBef>
                <a:spcPts val="0"/>
              </a:spcBef>
            </a:pPr>
            <a:r>
              <a:rPr lang="en-US" sz="1800" b="1" kern="1200" dirty="0">
                <a:solidFill>
                  <a:srgbClr val="C00000"/>
                </a:solidFill>
                <a:effectLst/>
                <a:latin typeface="Times New Roman" panose="02020603050405020304" pitchFamily="18" charset="0"/>
                <a:ea typeface="ヒラギノ角ゴ Pro W3"/>
              </a:rPr>
              <a:t>3 dB BW = 75°</a:t>
            </a:r>
            <a:endParaRPr lang="en-US" dirty="0"/>
          </a:p>
        </p:txBody>
      </p:sp>
      <p:pic>
        <p:nvPicPr>
          <p:cNvPr id="6" name="Picture 5">
            <a:extLst>
              <a:ext uri="{FF2B5EF4-FFF2-40B4-BE49-F238E27FC236}">
                <a16:creationId xmlns:a16="http://schemas.microsoft.com/office/drawing/2014/main" id="{1A78AA7B-A2BE-FD6D-7E34-C5918B50A1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962" y="159573"/>
            <a:ext cx="3137564" cy="2455769"/>
          </a:xfrm>
          <a:prstGeom prst="rect">
            <a:avLst/>
          </a:prstGeom>
          <a:noFill/>
          <a:ln>
            <a:noFill/>
          </a:ln>
        </p:spPr>
      </p:pic>
      <p:pic>
        <p:nvPicPr>
          <p:cNvPr id="7" name="Picture 6">
            <a:extLst>
              <a:ext uri="{FF2B5EF4-FFF2-40B4-BE49-F238E27FC236}">
                <a16:creationId xmlns:a16="http://schemas.microsoft.com/office/drawing/2014/main" id="{8833C87E-6699-8F23-7FD3-0345F9AC8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466" y="153947"/>
            <a:ext cx="3259639" cy="2424270"/>
          </a:xfrm>
          <a:prstGeom prst="rect">
            <a:avLst/>
          </a:prstGeom>
        </p:spPr>
      </p:pic>
      <p:pic>
        <p:nvPicPr>
          <p:cNvPr id="8" name="Picture 7">
            <a:extLst>
              <a:ext uri="{FF2B5EF4-FFF2-40B4-BE49-F238E27FC236}">
                <a16:creationId xmlns:a16="http://schemas.microsoft.com/office/drawing/2014/main" id="{EBB8EC47-B0A8-9CDB-6277-381EC3257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63" y="3551832"/>
            <a:ext cx="3137563" cy="2430525"/>
          </a:xfrm>
          <a:prstGeom prst="rect">
            <a:avLst/>
          </a:prstGeom>
        </p:spPr>
      </p:pic>
      <p:pic>
        <p:nvPicPr>
          <p:cNvPr id="3" name="Picture 2">
            <a:extLst>
              <a:ext uri="{FF2B5EF4-FFF2-40B4-BE49-F238E27FC236}">
                <a16:creationId xmlns:a16="http://schemas.microsoft.com/office/drawing/2014/main" id="{4A01ED30-3F58-ADA2-54D4-5105644EA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822" y="3528794"/>
            <a:ext cx="3114283" cy="2426267"/>
          </a:xfrm>
          <a:prstGeom prst="rect">
            <a:avLst/>
          </a:prstGeom>
        </p:spPr>
      </p:pic>
      <p:sp>
        <p:nvSpPr>
          <p:cNvPr id="4" name="Content Placeholder 4">
            <a:extLst>
              <a:ext uri="{FF2B5EF4-FFF2-40B4-BE49-F238E27FC236}">
                <a16:creationId xmlns:a16="http://schemas.microsoft.com/office/drawing/2014/main" id="{5FAEF5A7-9D4C-4502-C8DA-BACA722128E0}"/>
              </a:ext>
            </a:extLst>
          </p:cNvPr>
          <p:cNvSpPr txBox="1">
            <a:spLocks/>
          </p:cNvSpPr>
          <p:nvPr/>
        </p:nvSpPr>
        <p:spPr>
          <a:xfrm>
            <a:off x="7796853" y="5974803"/>
            <a:ext cx="1914219" cy="920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b="1" dirty="0">
                <a:solidFill>
                  <a:srgbClr val="C00000"/>
                </a:solidFill>
                <a:latin typeface="Times New Roman" panose="02020603050405020304" pitchFamily="18" charset="0"/>
                <a:ea typeface="ヒラギノ角ゴ Pro W3"/>
              </a:rPr>
              <a:t>F/B = &gt;30 dB</a:t>
            </a:r>
          </a:p>
          <a:p>
            <a:pPr>
              <a:spcBef>
                <a:spcPts val="0"/>
              </a:spcBef>
            </a:pPr>
            <a:r>
              <a:rPr lang="en-US" sz="1800" b="1" dirty="0">
                <a:solidFill>
                  <a:srgbClr val="C00000"/>
                </a:solidFill>
                <a:latin typeface="Times New Roman" panose="02020603050405020304" pitchFamily="18" charset="0"/>
                <a:ea typeface="ヒラギノ角ゴ Pro W3"/>
              </a:rPr>
              <a:t>RDF ~13.45 dB</a:t>
            </a:r>
            <a:endParaRPr lang="en-US" sz="1800" b="1" baseline="30000" dirty="0">
              <a:solidFill>
                <a:srgbClr val="C00000"/>
              </a:solidFill>
              <a:latin typeface="Times New Roman" panose="02020603050405020304" pitchFamily="18" charset="0"/>
              <a:ea typeface="ヒラギノ角ゴ Pro W3"/>
            </a:endParaRPr>
          </a:p>
          <a:p>
            <a:pPr>
              <a:spcBef>
                <a:spcPts val="0"/>
              </a:spcBef>
            </a:pPr>
            <a:r>
              <a:rPr lang="en-US" sz="1800" b="1" dirty="0">
                <a:solidFill>
                  <a:srgbClr val="C00000"/>
                </a:solidFill>
                <a:latin typeface="Times New Roman" panose="02020603050405020304" pitchFamily="18" charset="0"/>
                <a:ea typeface="ヒラギノ角ゴ Pro W3"/>
              </a:rPr>
              <a:t>3 dB BW = 50°</a:t>
            </a:r>
            <a:endParaRPr lang="en-US" dirty="0"/>
          </a:p>
        </p:txBody>
      </p:sp>
      <p:sp>
        <p:nvSpPr>
          <p:cNvPr id="10" name="Content Placeholder 4">
            <a:extLst>
              <a:ext uri="{FF2B5EF4-FFF2-40B4-BE49-F238E27FC236}">
                <a16:creationId xmlns:a16="http://schemas.microsoft.com/office/drawing/2014/main" id="{609CDC28-AE9A-906B-03A1-D758DCAD53E8}"/>
              </a:ext>
            </a:extLst>
          </p:cNvPr>
          <p:cNvSpPr txBox="1">
            <a:spLocks/>
          </p:cNvSpPr>
          <p:nvPr/>
        </p:nvSpPr>
        <p:spPr>
          <a:xfrm>
            <a:off x="1955580" y="6002828"/>
            <a:ext cx="1914218" cy="8126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b="1" dirty="0">
                <a:solidFill>
                  <a:srgbClr val="C00000"/>
                </a:solidFill>
                <a:latin typeface="Times New Roman" panose="02020603050405020304" pitchFamily="18" charset="0"/>
                <a:ea typeface="ヒラギノ角ゴ Pro W3"/>
              </a:rPr>
              <a:t>F/B = 21 dB</a:t>
            </a:r>
          </a:p>
          <a:p>
            <a:pPr>
              <a:spcBef>
                <a:spcPts val="0"/>
              </a:spcBef>
            </a:pPr>
            <a:r>
              <a:rPr lang="en-US" sz="1800" b="1" dirty="0">
                <a:solidFill>
                  <a:srgbClr val="C00000"/>
                </a:solidFill>
                <a:latin typeface="Times New Roman" panose="02020603050405020304" pitchFamily="18" charset="0"/>
                <a:ea typeface="ヒラギノ角ゴ Pro W3"/>
              </a:rPr>
              <a:t>RDF ~12.5 dB</a:t>
            </a:r>
            <a:endParaRPr lang="en-US" sz="1800" b="1" baseline="30000" dirty="0">
              <a:solidFill>
                <a:srgbClr val="C00000"/>
              </a:solidFill>
              <a:latin typeface="Times New Roman" panose="02020603050405020304" pitchFamily="18" charset="0"/>
              <a:ea typeface="ヒラギノ角ゴ Pro W3"/>
            </a:endParaRPr>
          </a:p>
          <a:p>
            <a:pPr>
              <a:spcBef>
                <a:spcPts val="0"/>
              </a:spcBef>
            </a:pPr>
            <a:r>
              <a:rPr lang="en-US" sz="1800" b="1" dirty="0">
                <a:solidFill>
                  <a:srgbClr val="C00000"/>
                </a:solidFill>
                <a:latin typeface="Times New Roman" panose="02020603050405020304" pitchFamily="18" charset="0"/>
                <a:ea typeface="ヒラギノ角ゴ Pro W3"/>
              </a:rPr>
              <a:t>3 dB BW = 50°</a:t>
            </a:r>
            <a:endParaRPr lang="en-US" dirty="0"/>
          </a:p>
        </p:txBody>
      </p:sp>
      <p:sp>
        <p:nvSpPr>
          <p:cNvPr id="11" name="Content Placeholder 4">
            <a:extLst>
              <a:ext uri="{FF2B5EF4-FFF2-40B4-BE49-F238E27FC236}">
                <a16:creationId xmlns:a16="http://schemas.microsoft.com/office/drawing/2014/main" id="{315AEB5A-8817-93EE-2237-A568438E64C2}"/>
              </a:ext>
            </a:extLst>
          </p:cNvPr>
          <p:cNvSpPr txBox="1">
            <a:spLocks/>
          </p:cNvSpPr>
          <p:nvPr/>
        </p:nvSpPr>
        <p:spPr>
          <a:xfrm>
            <a:off x="7748489" y="2597959"/>
            <a:ext cx="1865592" cy="8102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b="1" dirty="0">
                <a:solidFill>
                  <a:srgbClr val="C00000"/>
                </a:solidFill>
                <a:latin typeface="Times New Roman" panose="02020603050405020304" pitchFamily="18" charset="0"/>
                <a:ea typeface="ヒラギノ角ゴ Pro W3"/>
              </a:rPr>
              <a:t>F/B = 20 dB</a:t>
            </a:r>
          </a:p>
          <a:p>
            <a:pPr>
              <a:spcBef>
                <a:spcPts val="0"/>
              </a:spcBef>
            </a:pPr>
            <a:r>
              <a:rPr lang="en-US" sz="1800" b="1" dirty="0">
                <a:solidFill>
                  <a:srgbClr val="C00000"/>
                </a:solidFill>
                <a:latin typeface="Times New Roman" panose="02020603050405020304" pitchFamily="18" charset="0"/>
                <a:ea typeface="ヒラギノ角ゴ Pro W3"/>
              </a:rPr>
              <a:t>RDF ~12.1 dB</a:t>
            </a:r>
            <a:endParaRPr lang="en-US" sz="1800" b="1" baseline="30000" dirty="0">
              <a:solidFill>
                <a:srgbClr val="C00000"/>
              </a:solidFill>
              <a:latin typeface="Times New Roman" panose="02020603050405020304" pitchFamily="18" charset="0"/>
              <a:ea typeface="ヒラギノ角ゴ Pro W3"/>
            </a:endParaRPr>
          </a:p>
          <a:p>
            <a:pPr>
              <a:spcBef>
                <a:spcPts val="0"/>
              </a:spcBef>
            </a:pPr>
            <a:r>
              <a:rPr lang="en-US" sz="1800" b="1" dirty="0">
                <a:solidFill>
                  <a:srgbClr val="C00000"/>
                </a:solidFill>
                <a:latin typeface="Times New Roman" panose="02020603050405020304" pitchFamily="18" charset="0"/>
                <a:ea typeface="ヒラギノ角ゴ Pro W3"/>
              </a:rPr>
              <a:t>3 dB BW = 75°</a:t>
            </a:r>
            <a:endParaRPr lang="en-US" dirty="0"/>
          </a:p>
        </p:txBody>
      </p:sp>
      <p:sp>
        <p:nvSpPr>
          <p:cNvPr id="12" name="TextBox 11">
            <a:extLst>
              <a:ext uri="{FF2B5EF4-FFF2-40B4-BE49-F238E27FC236}">
                <a16:creationId xmlns:a16="http://schemas.microsoft.com/office/drawing/2014/main" id="{87F23022-80FA-1C15-E74E-C328452100E7}"/>
              </a:ext>
            </a:extLst>
          </p:cNvPr>
          <p:cNvSpPr txBox="1"/>
          <p:nvPr/>
        </p:nvSpPr>
        <p:spPr>
          <a:xfrm>
            <a:off x="4586068" y="2320119"/>
            <a:ext cx="2335237" cy="2031325"/>
          </a:xfrm>
          <a:prstGeom prst="rect">
            <a:avLst/>
          </a:prstGeom>
          <a:noFill/>
          <a:ln w="38100">
            <a:solidFill>
              <a:schemeClr val="tx1"/>
            </a:solidFill>
          </a:ln>
        </p:spPr>
        <p:txBody>
          <a:bodyPr wrap="square" rtlCol="0">
            <a:spAutoFit/>
          </a:bodyPr>
          <a:lstStyle/>
          <a:p>
            <a:pPr algn="ctr"/>
            <a:r>
              <a:rPr lang="en-US"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RDF was confirmed based on comparative signal analysis from eight azimuth directions for each array per station documented</a:t>
            </a:r>
            <a:endParaRPr lang="en-US" dirty="0"/>
          </a:p>
        </p:txBody>
      </p:sp>
      <p:pic>
        <p:nvPicPr>
          <p:cNvPr id="2" name="Content Placeholder 7">
            <a:extLst>
              <a:ext uri="{FF2B5EF4-FFF2-40B4-BE49-F238E27FC236}">
                <a16:creationId xmlns:a16="http://schemas.microsoft.com/office/drawing/2014/main" id="{26513BE5-0B36-0FF2-E9B1-DF50E46C0398}"/>
              </a:ext>
            </a:extLst>
          </p:cNvPr>
          <p:cNvPicPr>
            <a:picLocks noChangeAspect="1"/>
          </p:cNvPicPr>
          <p:nvPr/>
        </p:nvPicPr>
        <p:blipFill>
          <a:blip r:embed="rId6">
            <a:extLst>
              <a:ext uri="{28A0092B-C50C-407E-A947-70E740481C1C}">
                <a14:useLocalDpi xmlns:a14="http://schemas.microsoft.com/office/drawing/2010/main" val="0"/>
              </a:ext>
            </a:extLst>
          </a:blip>
          <a:srcRect l="1707" t="11755" r="2201" b="43182"/>
          <a:stretch/>
        </p:blipFill>
        <p:spPr bwMode="auto">
          <a:xfrm>
            <a:off x="4473525" y="4600135"/>
            <a:ext cx="2450495" cy="1374668"/>
          </a:xfrm>
          <a:prstGeom prst="rect">
            <a:avLst/>
          </a:prstGeom>
          <a:noFill/>
          <a:ln>
            <a:noFill/>
          </a:ln>
        </p:spPr>
      </p:pic>
      <p:sp>
        <p:nvSpPr>
          <p:cNvPr id="9" name="TextBox 8">
            <a:extLst>
              <a:ext uri="{FF2B5EF4-FFF2-40B4-BE49-F238E27FC236}">
                <a16:creationId xmlns:a16="http://schemas.microsoft.com/office/drawing/2014/main" id="{1A754676-2D61-5472-5CC1-0783A661078C}"/>
              </a:ext>
            </a:extLst>
          </p:cNvPr>
          <p:cNvSpPr txBox="1"/>
          <p:nvPr/>
        </p:nvSpPr>
        <p:spPr>
          <a:xfrm>
            <a:off x="4768947" y="5946556"/>
            <a:ext cx="1914218" cy="646331"/>
          </a:xfrm>
          <a:prstGeom prst="rect">
            <a:avLst/>
          </a:prstGeom>
          <a:noFill/>
        </p:spPr>
        <p:txBody>
          <a:bodyPr wrap="square" rtlCol="0">
            <a:spAutoFit/>
          </a:bodyPr>
          <a:lstStyle/>
          <a:p>
            <a:pPr algn="ctr"/>
            <a:r>
              <a:rPr lang="en-US" b="1" dirty="0"/>
              <a:t>BSEF-8</a:t>
            </a:r>
          </a:p>
          <a:p>
            <a:pPr algn="ctr"/>
            <a:r>
              <a:rPr lang="en-US" b="1" dirty="0"/>
              <a:t>Elevation Pattern</a:t>
            </a:r>
          </a:p>
        </p:txBody>
      </p:sp>
    </p:spTree>
    <p:extLst>
      <p:ext uri="{BB962C8B-B14F-4D97-AF65-F5344CB8AC3E}">
        <p14:creationId xmlns:p14="http://schemas.microsoft.com/office/powerpoint/2010/main" val="231240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8E66-C043-64AB-FD4D-5CCEBA7BB71E}"/>
              </a:ext>
            </a:extLst>
          </p:cNvPr>
          <p:cNvSpPr>
            <a:spLocks noGrp="1"/>
          </p:cNvSpPr>
          <p:nvPr>
            <p:ph type="title"/>
          </p:nvPr>
        </p:nvSpPr>
        <p:spPr/>
        <p:txBody>
          <a:bodyPr>
            <a:normAutofit/>
          </a:bodyPr>
          <a:lstStyle/>
          <a:p>
            <a:r>
              <a:rPr lang="en-US" sz="4800" b="1" dirty="0">
                <a:latin typeface="+mn-lt"/>
              </a:rPr>
              <a:t>DX Contest Performance</a:t>
            </a:r>
          </a:p>
        </p:txBody>
      </p:sp>
      <p:sp>
        <p:nvSpPr>
          <p:cNvPr id="3" name="Content Placeholder 2">
            <a:extLst>
              <a:ext uri="{FF2B5EF4-FFF2-40B4-BE49-F238E27FC236}">
                <a16:creationId xmlns:a16="http://schemas.microsoft.com/office/drawing/2014/main" id="{6E2C9084-0C48-9F7D-DB61-64BB678070A6}"/>
              </a:ext>
            </a:extLst>
          </p:cNvPr>
          <p:cNvSpPr>
            <a:spLocks noGrp="1"/>
          </p:cNvSpPr>
          <p:nvPr>
            <p:ph idx="1"/>
          </p:nvPr>
        </p:nvSpPr>
        <p:spPr>
          <a:xfrm>
            <a:off x="838200" y="1614605"/>
            <a:ext cx="10515600" cy="4743991"/>
          </a:xfrm>
        </p:spPr>
        <p:txBody>
          <a:bodyPr>
            <a:normAutofit/>
          </a:bodyPr>
          <a:lstStyle/>
          <a:p>
            <a:pPr>
              <a:lnSpc>
                <a:spcPts val="2900"/>
              </a:lnSpc>
              <a:spcAft>
                <a:spcPts val="800"/>
              </a:spcAft>
            </a:pPr>
            <a:r>
              <a:rPr lang="en-US" b="1" dirty="0">
                <a:effectLst/>
                <a:ea typeface="Calibri" panose="020F0502020204030204" pitchFamily="34" charset="0"/>
                <a:cs typeface="Times New Roman" panose="02020603050405020304" pitchFamily="18" charset="0"/>
              </a:rPr>
              <a:t>Detailed data was not collected during contest activity although the arrays have been evaluated in the major DX contests</a:t>
            </a:r>
          </a:p>
          <a:p>
            <a:pPr>
              <a:lnSpc>
                <a:spcPts val="2900"/>
              </a:lnSpc>
              <a:spcAft>
                <a:spcPts val="800"/>
              </a:spcAft>
            </a:pPr>
            <a:r>
              <a:rPr lang="en-US" b="1" dirty="0">
                <a:effectLst/>
                <a:ea typeface="Calibri" panose="020F0502020204030204" pitchFamily="34" charset="0"/>
                <a:cs typeface="Times New Roman" panose="02020603050405020304" pitchFamily="18" charset="0"/>
              </a:rPr>
              <a:t>Each array provided outstanding performance with a significant reduction in undesired signals and noise off the back and sides from areas other than the desired direction</a:t>
            </a:r>
          </a:p>
          <a:p>
            <a:pPr>
              <a:lnSpc>
                <a:spcPts val="2900"/>
              </a:lnSpc>
              <a:spcAft>
                <a:spcPts val="800"/>
              </a:spcAft>
            </a:pPr>
            <a:r>
              <a:rPr lang="en-US" b="1" dirty="0">
                <a:effectLst/>
                <a:ea typeface="Calibri" panose="020F0502020204030204" pitchFamily="34" charset="0"/>
                <a:cs typeface="Times New Roman" panose="02020603050405020304" pitchFamily="18" charset="0"/>
              </a:rPr>
              <a:t>This has been noted by W3LPL near the east coast using the BSEF-8 array</a:t>
            </a:r>
          </a:p>
          <a:p>
            <a:pPr marL="457200" lvl="1">
              <a:lnSpc>
                <a:spcPts val="2700"/>
              </a:lnSpc>
              <a:spcAft>
                <a:spcPts val="800"/>
              </a:spcAft>
            </a:pPr>
            <a:r>
              <a:rPr lang="en-US" sz="2600" dirty="0">
                <a:effectLst/>
                <a:ea typeface="Calibri" panose="020F0502020204030204" pitchFamily="34" charset="0"/>
                <a:cs typeface="Times New Roman" panose="02020603050405020304" pitchFamily="18" charset="0"/>
              </a:rPr>
              <a:t>Given the excellent pattern of these arrays, you will most likely not be able to hear Caribbean or South America stations calling you when focused on Europe during times when all of these areas are in darkness</a:t>
            </a:r>
            <a:endParaRPr lang="en-US" sz="2600" dirty="0"/>
          </a:p>
        </p:txBody>
      </p:sp>
    </p:spTree>
    <p:extLst>
      <p:ext uri="{BB962C8B-B14F-4D97-AF65-F5344CB8AC3E}">
        <p14:creationId xmlns:p14="http://schemas.microsoft.com/office/powerpoint/2010/main" val="2105288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DCEE-F49B-29D4-3EAE-855F3EE52F44}"/>
              </a:ext>
            </a:extLst>
          </p:cNvPr>
          <p:cNvSpPr>
            <a:spLocks noGrp="1"/>
          </p:cNvSpPr>
          <p:nvPr>
            <p:ph type="title"/>
          </p:nvPr>
        </p:nvSpPr>
        <p:spPr/>
        <p:txBody>
          <a:bodyPr>
            <a:normAutofit/>
          </a:bodyPr>
          <a:lstStyle/>
          <a:p>
            <a:r>
              <a:rPr lang="en-US" sz="4800" b="1" dirty="0">
                <a:latin typeface="+mn-lt"/>
              </a:rPr>
              <a:t>Summary</a:t>
            </a:r>
          </a:p>
        </p:txBody>
      </p:sp>
      <p:sp>
        <p:nvSpPr>
          <p:cNvPr id="3" name="Content Placeholder 2">
            <a:extLst>
              <a:ext uri="{FF2B5EF4-FFF2-40B4-BE49-F238E27FC236}">
                <a16:creationId xmlns:a16="http://schemas.microsoft.com/office/drawing/2014/main" id="{C463C72D-5635-0222-80DE-FC969AC02A02}"/>
              </a:ext>
            </a:extLst>
          </p:cNvPr>
          <p:cNvSpPr>
            <a:spLocks noGrp="1"/>
          </p:cNvSpPr>
          <p:nvPr>
            <p:ph idx="1"/>
          </p:nvPr>
        </p:nvSpPr>
        <p:spPr>
          <a:xfrm>
            <a:off x="838200" y="1825625"/>
            <a:ext cx="10515600" cy="3182473"/>
          </a:xfrm>
        </p:spPr>
        <p:txBody>
          <a:bodyPr/>
          <a:lstStyle/>
          <a:p>
            <a:r>
              <a:rPr lang="en-US" b="1" dirty="0">
                <a:effectLst/>
                <a:ea typeface="Calibri" panose="020F0502020204030204" pitchFamily="34" charset="0"/>
                <a:cs typeface="Times New Roman" panose="02020603050405020304" pitchFamily="18" charset="0"/>
              </a:rPr>
              <a:t>Phased receiving arrays of short verticals provide superior performance over other low noise receiving antennas for 160 meters, including Beverages and loops</a:t>
            </a:r>
          </a:p>
          <a:p>
            <a:pPr>
              <a:spcBef>
                <a:spcPts val="2400"/>
              </a:spcBef>
            </a:pPr>
            <a:r>
              <a:rPr lang="en-US" b="1" dirty="0">
                <a:effectLst/>
                <a:ea typeface="Calibri" panose="020F0502020204030204" pitchFamily="34" charset="0"/>
                <a:cs typeface="Times New Roman" panose="02020603050405020304" pitchFamily="18" charset="0"/>
              </a:rPr>
              <a:t>The low band receiving antenna appropriate for a specific location will depend on several factors, most importantly the available area for installation.</a:t>
            </a:r>
          </a:p>
          <a:p>
            <a:endParaRPr lang="en-US" dirty="0"/>
          </a:p>
        </p:txBody>
      </p:sp>
    </p:spTree>
    <p:extLst>
      <p:ext uri="{BB962C8B-B14F-4D97-AF65-F5344CB8AC3E}">
        <p14:creationId xmlns:p14="http://schemas.microsoft.com/office/powerpoint/2010/main" val="1145261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42DB-B448-3DAB-1816-E89CF958D46D}"/>
              </a:ext>
            </a:extLst>
          </p:cNvPr>
          <p:cNvSpPr>
            <a:spLocks noGrp="1"/>
          </p:cNvSpPr>
          <p:nvPr>
            <p:ph type="title"/>
          </p:nvPr>
        </p:nvSpPr>
        <p:spPr/>
        <p:txBody>
          <a:bodyPr>
            <a:normAutofit/>
          </a:bodyPr>
          <a:lstStyle/>
          <a:p>
            <a:r>
              <a:rPr lang="en-US" sz="4800" b="1" dirty="0">
                <a:latin typeface="+mn-lt"/>
              </a:rPr>
              <a:t>Summary</a:t>
            </a:r>
          </a:p>
        </p:txBody>
      </p:sp>
      <p:sp>
        <p:nvSpPr>
          <p:cNvPr id="3" name="Content Placeholder 2">
            <a:extLst>
              <a:ext uri="{FF2B5EF4-FFF2-40B4-BE49-F238E27FC236}">
                <a16:creationId xmlns:a16="http://schemas.microsoft.com/office/drawing/2014/main" id="{EE89280F-49EC-F0D4-DC05-54CC0A109C8D}"/>
              </a:ext>
            </a:extLst>
          </p:cNvPr>
          <p:cNvSpPr>
            <a:spLocks noGrp="1"/>
          </p:cNvSpPr>
          <p:nvPr>
            <p:ph idx="1"/>
          </p:nvPr>
        </p:nvSpPr>
        <p:spPr>
          <a:xfrm>
            <a:off x="838200" y="1520824"/>
            <a:ext cx="10515600" cy="5337175"/>
          </a:xfrm>
        </p:spPr>
        <p:txBody>
          <a:bodyPr>
            <a:normAutofit fontScale="55000" lnSpcReduction="20000"/>
          </a:bodyPr>
          <a:lstStyle/>
          <a:p>
            <a:pPr marL="57150" indent="-285750">
              <a:lnSpc>
                <a:spcPct val="107000"/>
              </a:lnSpc>
            </a:pPr>
            <a:r>
              <a:rPr lang="en-US" sz="5100" dirty="0">
                <a:effectLst/>
                <a:ea typeface="Calibri" panose="020F0502020204030204" pitchFamily="34" charset="0"/>
                <a:cs typeface="Times New Roman" panose="02020603050405020304" pitchFamily="18" charset="0"/>
              </a:rPr>
              <a:t> </a:t>
            </a:r>
            <a:r>
              <a:rPr lang="en-US" sz="5100" b="1" dirty="0">
                <a:effectLst/>
                <a:ea typeface="Calibri" panose="020F0502020204030204" pitchFamily="34" charset="0"/>
                <a:cs typeface="Times New Roman" panose="02020603050405020304" pitchFamily="18" charset="0"/>
              </a:rPr>
              <a:t>HiZ-8 160</a:t>
            </a:r>
            <a:endParaRPr lang="en-US" sz="5100" dirty="0">
              <a:effectLst/>
              <a:ea typeface="Calibri" panose="020F0502020204030204" pitchFamily="34" charset="0"/>
              <a:cs typeface="Times New Roman" panose="02020603050405020304" pitchFamily="18" charset="0"/>
            </a:endParaRPr>
          </a:p>
          <a:p>
            <a:pPr marL="514350" indent="-285750">
              <a:lnSpc>
                <a:spcPct val="107000"/>
              </a:lnSpc>
              <a:spcBef>
                <a:spcPts val="600"/>
              </a:spcBef>
              <a:spcAft>
                <a:spcPts val="800"/>
              </a:spcAft>
            </a:pPr>
            <a:r>
              <a:rPr lang="en-US" sz="4700" dirty="0">
                <a:effectLst/>
                <a:ea typeface="Calibri" panose="020F0502020204030204" pitchFamily="34" charset="0"/>
                <a:cs typeface="Times New Roman" panose="02020603050405020304" pitchFamily="18" charset="0"/>
              </a:rPr>
              <a:t>The empirical results for the HiZ-8 160 array constructed in a 200 ft diameter circle confirms the modeling data and it has consistently been the top performing array at W5ZN. The design produces the best overall pattern that is sharp and clean</a:t>
            </a:r>
          </a:p>
          <a:p>
            <a:pPr marL="57150" indent="-285750">
              <a:lnSpc>
                <a:spcPct val="107000"/>
              </a:lnSpc>
            </a:pPr>
            <a:r>
              <a:rPr lang="en-US" sz="5100" dirty="0">
                <a:effectLst/>
                <a:ea typeface="Calibri" panose="020F0502020204030204" pitchFamily="34" charset="0"/>
                <a:cs typeface="Times New Roman" panose="02020603050405020304" pitchFamily="18" charset="0"/>
              </a:rPr>
              <a:t> </a:t>
            </a:r>
            <a:r>
              <a:rPr lang="en-US" sz="5100" b="1" dirty="0">
                <a:effectLst/>
                <a:ea typeface="Calibri" panose="020F0502020204030204" pitchFamily="34" charset="0"/>
                <a:cs typeface="Times New Roman" panose="02020603050405020304" pitchFamily="18" charset="0"/>
              </a:rPr>
              <a:t>BSEF-8 160</a:t>
            </a:r>
            <a:endParaRPr lang="en-US" sz="5100" dirty="0">
              <a:effectLst/>
              <a:ea typeface="Calibri" panose="020F0502020204030204" pitchFamily="34" charset="0"/>
              <a:cs typeface="Times New Roman" panose="02020603050405020304" pitchFamily="18" charset="0"/>
            </a:endParaRPr>
          </a:p>
          <a:p>
            <a:pPr marL="514350" indent="-285750">
              <a:lnSpc>
                <a:spcPct val="107000"/>
              </a:lnSpc>
              <a:spcBef>
                <a:spcPts val="600"/>
              </a:spcBef>
              <a:spcAft>
                <a:spcPts val="800"/>
              </a:spcAft>
            </a:pPr>
            <a:r>
              <a:rPr lang="en-US" sz="4700" dirty="0">
                <a:effectLst/>
                <a:ea typeface="Calibri" panose="020F0502020204030204" pitchFamily="34" charset="0"/>
                <a:cs typeface="Times New Roman" panose="02020603050405020304" pitchFamily="18" charset="0"/>
              </a:rPr>
              <a:t>The BSEF-8 160-meter array, configured in a 350 ft diameter circle, is a close second to the HiZ-8</a:t>
            </a:r>
          </a:p>
          <a:p>
            <a:pPr marL="514350" indent="-285750">
              <a:lnSpc>
                <a:spcPct val="107000"/>
              </a:lnSpc>
              <a:spcBef>
                <a:spcPts val="600"/>
              </a:spcBef>
              <a:spcAft>
                <a:spcPts val="800"/>
              </a:spcAft>
            </a:pPr>
            <a:r>
              <a:rPr lang="en-US" sz="4700" dirty="0">
                <a:effectLst/>
                <a:ea typeface="Calibri" panose="020F0502020204030204" pitchFamily="34" charset="0"/>
                <a:cs typeface="Times New Roman" panose="02020603050405020304" pitchFamily="18" charset="0"/>
              </a:rPr>
              <a:t>The forward signal levels received were equivalent to the HiZ-8 however, the rear lobes do not provide an equivalent F/B or F/S as the HiZ-8 and as such does not produce the higher RDF seen with the HiZ-8. Regardless, this array is a top performer and ranked second in this evaluation</a:t>
            </a:r>
          </a:p>
          <a:p>
            <a:endParaRPr lang="en-US" dirty="0"/>
          </a:p>
        </p:txBody>
      </p:sp>
    </p:spTree>
    <p:extLst>
      <p:ext uri="{BB962C8B-B14F-4D97-AF65-F5344CB8AC3E}">
        <p14:creationId xmlns:p14="http://schemas.microsoft.com/office/powerpoint/2010/main" val="126520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DF7A72F4-1A4E-8DBC-5014-11F5A44B8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B8B74-D1B7-1F6F-EC47-7B3C2BAD55E0}"/>
              </a:ext>
            </a:extLst>
          </p:cNvPr>
          <p:cNvSpPr>
            <a:spLocks noGrp="1"/>
          </p:cNvSpPr>
          <p:nvPr>
            <p:ph type="title"/>
          </p:nvPr>
        </p:nvSpPr>
        <p:spPr/>
        <p:txBody>
          <a:bodyPr>
            <a:normAutofit/>
          </a:bodyPr>
          <a:lstStyle/>
          <a:p>
            <a:r>
              <a:rPr lang="en-US" sz="4800" b="1" dirty="0">
                <a:latin typeface="+mn-lt"/>
              </a:rPr>
              <a:t>Summary</a:t>
            </a:r>
          </a:p>
        </p:txBody>
      </p:sp>
      <p:sp>
        <p:nvSpPr>
          <p:cNvPr id="3" name="Content Placeholder 2">
            <a:extLst>
              <a:ext uri="{FF2B5EF4-FFF2-40B4-BE49-F238E27FC236}">
                <a16:creationId xmlns:a16="http://schemas.microsoft.com/office/drawing/2014/main" id="{FEDF7540-B2CC-173F-98A6-FFE2C8F9A56E}"/>
              </a:ext>
            </a:extLst>
          </p:cNvPr>
          <p:cNvSpPr>
            <a:spLocks noGrp="1"/>
          </p:cNvSpPr>
          <p:nvPr>
            <p:ph idx="1"/>
          </p:nvPr>
        </p:nvSpPr>
        <p:spPr>
          <a:xfrm>
            <a:off x="838200" y="1520825"/>
            <a:ext cx="10515600" cy="5166302"/>
          </a:xfrm>
        </p:spPr>
        <p:txBody>
          <a:bodyPr>
            <a:normAutofit/>
          </a:bodyPr>
          <a:lstStyle/>
          <a:p>
            <a:pPr marL="57150" indent="-285750">
              <a:lnSpc>
                <a:spcPct val="107000"/>
              </a:lnSpc>
              <a:spcAft>
                <a:spcPts val="800"/>
              </a:spcAft>
            </a:pPr>
            <a:r>
              <a:rPr lang="en-US"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YCCC-9</a:t>
            </a:r>
            <a:endParaRPr lang="en-US" dirty="0">
              <a:effectLst/>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2600" dirty="0">
                <a:effectLst/>
                <a:ea typeface="Calibri" panose="020F0502020204030204" pitchFamily="34" charset="0"/>
                <a:cs typeface="Times New Roman" panose="02020603050405020304" pitchFamily="18" charset="0"/>
              </a:rPr>
              <a:t>The YCCC-9 in a 120 ft diameter circle provides amazing results in forward signal level and F/B</a:t>
            </a:r>
            <a:endParaRPr lang="en-US" sz="2600" dirty="0">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2600" dirty="0">
                <a:effectLst/>
                <a:ea typeface="Calibri" panose="020F0502020204030204" pitchFamily="34" charset="0"/>
                <a:cs typeface="Times New Roman" panose="02020603050405020304" pitchFamily="18" charset="0"/>
              </a:rPr>
              <a:t>The deeper real null produced an improvement in F/B similar to the HiZ-8 and better than the BSEF-8 with several of the documented signals </a:t>
            </a:r>
          </a:p>
          <a:p>
            <a:pPr marL="457200" marR="0">
              <a:lnSpc>
                <a:spcPct val="107000"/>
              </a:lnSpc>
              <a:spcBef>
                <a:spcPts val="600"/>
              </a:spcBef>
              <a:spcAft>
                <a:spcPts val="800"/>
              </a:spcAft>
            </a:pPr>
            <a:r>
              <a:rPr lang="en-US" sz="2600" dirty="0">
                <a:effectLst/>
                <a:ea typeface="Calibri" panose="020F0502020204030204" pitchFamily="34" charset="0"/>
                <a:cs typeface="Times New Roman" panose="02020603050405020304" pitchFamily="18" charset="0"/>
              </a:rPr>
              <a:t>It does not, however, provide improved results in forward signal and F/S data compared to the previous two arrays </a:t>
            </a:r>
          </a:p>
          <a:p>
            <a:pPr marL="457200" marR="0">
              <a:lnSpc>
                <a:spcPct val="107000"/>
              </a:lnSpc>
              <a:spcBef>
                <a:spcPts val="600"/>
              </a:spcBef>
              <a:spcAft>
                <a:spcPts val="800"/>
              </a:spcAft>
            </a:pPr>
            <a:r>
              <a:rPr lang="en-US" sz="2600" dirty="0">
                <a:effectLst/>
                <a:ea typeface="Calibri" panose="020F0502020204030204" pitchFamily="34" charset="0"/>
                <a:cs typeface="Times New Roman" panose="02020603050405020304" pitchFamily="18" charset="0"/>
              </a:rPr>
              <a:t>For the amount of space required, though, this array cannot be summarily dismissed and is a top performer </a:t>
            </a:r>
            <a:endParaRPr lang="en-US" sz="2600" dirty="0"/>
          </a:p>
        </p:txBody>
      </p:sp>
    </p:spTree>
    <p:extLst>
      <p:ext uri="{BB962C8B-B14F-4D97-AF65-F5344CB8AC3E}">
        <p14:creationId xmlns:p14="http://schemas.microsoft.com/office/powerpoint/2010/main" val="3110650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BC5578FC-D93F-B0BA-6975-3553CA485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03329-21D4-EF79-462E-3DCFF505E7BE}"/>
              </a:ext>
            </a:extLst>
          </p:cNvPr>
          <p:cNvSpPr>
            <a:spLocks noGrp="1"/>
          </p:cNvSpPr>
          <p:nvPr>
            <p:ph type="title"/>
          </p:nvPr>
        </p:nvSpPr>
        <p:spPr/>
        <p:txBody>
          <a:bodyPr>
            <a:normAutofit/>
          </a:bodyPr>
          <a:lstStyle/>
          <a:p>
            <a:r>
              <a:rPr lang="en-US" sz="4800" b="1" dirty="0">
                <a:latin typeface="+mn-lt"/>
              </a:rPr>
              <a:t>Summary</a:t>
            </a:r>
          </a:p>
        </p:txBody>
      </p:sp>
      <p:sp>
        <p:nvSpPr>
          <p:cNvPr id="3" name="Content Placeholder 2">
            <a:extLst>
              <a:ext uri="{FF2B5EF4-FFF2-40B4-BE49-F238E27FC236}">
                <a16:creationId xmlns:a16="http://schemas.microsoft.com/office/drawing/2014/main" id="{C90BA348-D181-4283-1029-683AD8922A10}"/>
              </a:ext>
            </a:extLst>
          </p:cNvPr>
          <p:cNvSpPr>
            <a:spLocks noGrp="1"/>
          </p:cNvSpPr>
          <p:nvPr>
            <p:ph idx="1"/>
          </p:nvPr>
        </p:nvSpPr>
        <p:spPr>
          <a:xfrm>
            <a:off x="838200" y="1520825"/>
            <a:ext cx="10515600" cy="4972050"/>
          </a:xfrm>
        </p:spPr>
        <p:txBody>
          <a:bodyPr>
            <a:normAutofit/>
          </a:bodyPr>
          <a:lstStyle/>
          <a:p>
            <a:pPr marL="57150" indent="-285750">
              <a:lnSpc>
                <a:spcPct val="107000"/>
              </a:lnSpc>
              <a:spcAft>
                <a:spcPts val="800"/>
              </a:spcAft>
            </a:pPr>
            <a:r>
              <a:rPr lang="en-US"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YCCC-9</a:t>
            </a:r>
            <a:endParaRPr lang="en-US" dirty="0">
              <a:effectLst/>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2600" dirty="0">
                <a:effectLst/>
                <a:ea typeface="Calibri" panose="020F0502020204030204" pitchFamily="34" charset="0"/>
                <a:cs typeface="Times New Roman" panose="02020603050405020304" pitchFamily="18" charset="0"/>
              </a:rPr>
              <a:t>in this spacing configuration and with the correct delay lines described in the construction details this array can also be used on the 80- and 40-meter band with outstanding performance</a:t>
            </a:r>
          </a:p>
          <a:p>
            <a:pPr marL="457200" marR="0">
              <a:lnSpc>
                <a:spcPct val="107000"/>
              </a:lnSpc>
              <a:spcBef>
                <a:spcPts val="600"/>
              </a:spcBef>
              <a:spcAft>
                <a:spcPts val="800"/>
              </a:spcAft>
            </a:pPr>
            <a:r>
              <a:rPr lang="en-US" sz="2600" dirty="0">
                <a:effectLst/>
                <a:ea typeface="Calibri" panose="020F0502020204030204" pitchFamily="34" charset="0"/>
                <a:cs typeface="Times New Roman" panose="02020603050405020304" pitchFamily="18" charset="0"/>
              </a:rPr>
              <a:t>You only need three of the elements for any one direction so if you have 120 ft available in a desired direction say, toward Europe, then installing three of these elements will give you the same or better performance as a 580 ft Beverage in 20% of the required space! </a:t>
            </a:r>
          </a:p>
          <a:p>
            <a:pPr marL="457200" marR="0">
              <a:lnSpc>
                <a:spcPct val="107000"/>
              </a:lnSpc>
              <a:spcBef>
                <a:spcPts val="600"/>
              </a:spcBef>
              <a:spcAft>
                <a:spcPts val="800"/>
              </a:spcAft>
            </a:pPr>
            <a:r>
              <a:rPr lang="en-US" sz="2600" dirty="0">
                <a:effectLst/>
                <a:ea typeface="Calibri" panose="020F0502020204030204" pitchFamily="34" charset="0"/>
                <a:cs typeface="Times New Roman" panose="02020603050405020304" pitchFamily="18" charset="0"/>
              </a:rPr>
              <a:t>This array is very easy to construct</a:t>
            </a:r>
            <a:endParaRPr lang="en-US" sz="2600" dirty="0"/>
          </a:p>
        </p:txBody>
      </p:sp>
    </p:spTree>
    <p:extLst>
      <p:ext uri="{BB962C8B-B14F-4D97-AF65-F5344CB8AC3E}">
        <p14:creationId xmlns:p14="http://schemas.microsoft.com/office/powerpoint/2010/main" val="69653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3BC50056-2976-EF5E-B603-6BCAB2785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AFB12-757A-A472-B4E9-7D552E9A997A}"/>
              </a:ext>
            </a:extLst>
          </p:cNvPr>
          <p:cNvSpPr>
            <a:spLocks noGrp="1"/>
          </p:cNvSpPr>
          <p:nvPr>
            <p:ph type="title"/>
          </p:nvPr>
        </p:nvSpPr>
        <p:spPr/>
        <p:txBody>
          <a:bodyPr/>
          <a:lstStyle/>
          <a:p>
            <a:r>
              <a:rPr lang="en-US" b="1" dirty="0">
                <a:latin typeface="+mn-lt"/>
              </a:rPr>
              <a:t>Propagation</a:t>
            </a:r>
          </a:p>
        </p:txBody>
      </p:sp>
      <p:sp>
        <p:nvSpPr>
          <p:cNvPr id="3" name="Content Placeholder 2">
            <a:extLst>
              <a:ext uri="{FF2B5EF4-FFF2-40B4-BE49-F238E27FC236}">
                <a16:creationId xmlns:a16="http://schemas.microsoft.com/office/drawing/2014/main" id="{34A24541-152D-1080-34D4-BB2DF36E1914}"/>
              </a:ext>
            </a:extLst>
          </p:cNvPr>
          <p:cNvSpPr>
            <a:spLocks noGrp="1"/>
          </p:cNvSpPr>
          <p:nvPr>
            <p:ph idx="1"/>
          </p:nvPr>
        </p:nvSpPr>
        <p:spPr>
          <a:xfrm>
            <a:off x="838200" y="1656808"/>
            <a:ext cx="10515600" cy="5201191"/>
          </a:xfrm>
        </p:spPr>
        <p:txBody>
          <a:bodyPr>
            <a:normAutofit lnSpcReduction="10000"/>
          </a:bodyPr>
          <a:lstStyle/>
          <a:p>
            <a:r>
              <a:rPr lang="en-US" b="1" dirty="0">
                <a:effectLst/>
                <a:ea typeface="Calibri" panose="020F0502020204030204" pitchFamily="34" charset="0"/>
              </a:rPr>
              <a:t>I compare 160-meter signals with:</a:t>
            </a:r>
          </a:p>
          <a:p>
            <a:pPr lvl="1"/>
            <a:r>
              <a:rPr lang="en-US" sz="2600" dirty="0">
                <a:effectLst/>
                <a:ea typeface="Calibri" panose="020F0502020204030204" pitchFamily="34" charset="0"/>
              </a:rPr>
              <a:t>W0FLS in Iowa is 425 miles north at 344°</a:t>
            </a:r>
          </a:p>
          <a:p>
            <a:pPr lvl="1"/>
            <a:r>
              <a:rPr lang="en-US" sz="2600" dirty="0">
                <a:effectLst/>
                <a:ea typeface="Calibri" panose="020F0502020204030204" pitchFamily="34" charset="0"/>
              </a:rPr>
              <a:t>W5UN in northeast Texas is 200 miles SW at 235°</a:t>
            </a:r>
          </a:p>
          <a:p>
            <a:pPr lvl="1"/>
            <a:r>
              <a:rPr lang="en-US" sz="2600" dirty="0">
                <a:effectLst/>
                <a:ea typeface="Calibri" panose="020F0502020204030204" pitchFamily="34" charset="0"/>
              </a:rPr>
              <a:t>K5RK in south Texas is 450 miles S/SW at 205°</a:t>
            </a:r>
          </a:p>
          <a:p>
            <a:pPr lvl="1"/>
            <a:r>
              <a:rPr lang="en-US" sz="2600" dirty="0">
                <a:effectLst/>
                <a:ea typeface="Calibri" panose="020F0502020204030204" pitchFamily="34" charset="0"/>
              </a:rPr>
              <a:t>The propagation differences of what we each can and cannot hear is at times significant!</a:t>
            </a:r>
            <a:endParaRPr lang="en-US" sz="2600" dirty="0">
              <a:ea typeface="Calibri" panose="020F0502020204030204" pitchFamily="34" charset="0"/>
            </a:endParaRPr>
          </a:p>
          <a:p>
            <a:pPr>
              <a:spcBef>
                <a:spcPts val="2400"/>
              </a:spcBef>
            </a:pPr>
            <a:r>
              <a:rPr lang="en-US" b="1" dirty="0">
                <a:effectLst/>
                <a:ea typeface="Calibri" panose="020F0502020204030204" pitchFamily="34" charset="0"/>
                <a:cs typeface="Times New Roman" panose="02020603050405020304" pitchFamily="18" charset="0"/>
              </a:rPr>
              <a:t>Close to home:</a:t>
            </a:r>
          </a:p>
          <a:p>
            <a:pPr lvl="1"/>
            <a:r>
              <a:rPr lang="en-US" sz="2600" dirty="0">
                <a:effectLst/>
                <a:ea typeface="Calibri" panose="020F0502020204030204" pitchFamily="34" charset="0"/>
                <a:cs typeface="Times New Roman" panose="02020603050405020304" pitchFamily="18" charset="0"/>
              </a:rPr>
              <a:t>K5UR is 25 miles southwest</a:t>
            </a:r>
          </a:p>
          <a:p>
            <a:pPr lvl="1"/>
            <a:r>
              <a:rPr lang="en-US" sz="2600" dirty="0">
                <a:effectLst/>
                <a:ea typeface="Calibri" panose="020F0502020204030204" pitchFamily="34" charset="0"/>
                <a:cs typeface="Times New Roman" panose="02020603050405020304" pitchFamily="18" charset="0"/>
              </a:rPr>
              <a:t>WD5R is 20 miles north/northwest</a:t>
            </a:r>
          </a:p>
          <a:p>
            <a:pPr lvl="1"/>
            <a:r>
              <a:rPr lang="en-US" sz="2600" dirty="0">
                <a:effectLst/>
                <a:ea typeface="Calibri" panose="020F0502020204030204" pitchFamily="34" charset="0"/>
                <a:cs typeface="Times New Roman" panose="02020603050405020304" pitchFamily="18" charset="0"/>
              </a:rPr>
              <a:t>K5EJ is 25 miles north</a:t>
            </a:r>
          </a:p>
          <a:p>
            <a:pPr lvl="1"/>
            <a:r>
              <a:rPr lang="en-US" sz="2600" dirty="0">
                <a:effectLst/>
                <a:ea typeface="Calibri" panose="020F0502020204030204" pitchFamily="34" charset="0"/>
                <a:cs typeface="Times New Roman" panose="02020603050405020304" pitchFamily="18" charset="0"/>
              </a:rPr>
              <a:t>We compare notes frequently and the difference between signal-to-noise ratios for the three of us this close is sometimes eye opening </a:t>
            </a:r>
          </a:p>
          <a:p>
            <a:endParaRPr lang="en-US" dirty="0"/>
          </a:p>
        </p:txBody>
      </p:sp>
    </p:spTree>
    <p:extLst>
      <p:ext uri="{BB962C8B-B14F-4D97-AF65-F5344CB8AC3E}">
        <p14:creationId xmlns:p14="http://schemas.microsoft.com/office/powerpoint/2010/main" val="2707684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A41F-F380-3138-CDEE-E76286FDE7FB}"/>
              </a:ext>
            </a:extLst>
          </p:cNvPr>
          <p:cNvSpPr>
            <a:spLocks noGrp="1"/>
          </p:cNvSpPr>
          <p:nvPr>
            <p:ph type="title"/>
          </p:nvPr>
        </p:nvSpPr>
        <p:spPr/>
        <p:txBody>
          <a:bodyPr>
            <a:normAutofit/>
          </a:bodyPr>
          <a:lstStyle/>
          <a:p>
            <a:r>
              <a:rPr lang="en-US" sz="4800" b="1" dirty="0">
                <a:latin typeface="+mn-lt"/>
              </a:rPr>
              <a:t>Final Thoughts</a:t>
            </a:r>
          </a:p>
        </p:txBody>
      </p:sp>
      <p:sp>
        <p:nvSpPr>
          <p:cNvPr id="3" name="Content Placeholder 2">
            <a:extLst>
              <a:ext uri="{FF2B5EF4-FFF2-40B4-BE49-F238E27FC236}">
                <a16:creationId xmlns:a16="http://schemas.microsoft.com/office/drawing/2014/main" id="{40A3EA27-BC8D-836D-4912-EA4F4BC85EBB}"/>
              </a:ext>
            </a:extLst>
          </p:cNvPr>
          <p:cNvSpPr>
            <a:spLocks noGrp="1"/>
          </p:cNvSpPr>
          <p:nvPr>
            <p:ph idx="1"/>
          </p:nvPr>
        </p:nvSpPr>
        <p:spPr/>
        <p:txBody>
          <a:bodyPr>
            <a:normAutofit lnSpcReduction="10000"/>
          </a:bodyPr>
          <a:lstStyle/>
          <a:p>
            <a:pPr>
              <a:lnSpc>
                <a:spcPct val="107000"/>
              </a:lnSpc>
              <a:spcBef>
                <a:spcPts val="600"/>
              </a:spcBef>
              <a:spcAft>
                <a:spcPts val="800"/>
              </a:spcAft>
            </a:pPr>
            <a:r>
              <a:rPr lang="en-US" b="1" dirty="0">
                <a:effectLst/>
                <a:ea typeface="Calibri" panose="020F0502020204030204" pitchFamily="34" charset="0"/>
                <a:cs typeface="Times New Roman" panose="02020603050405020304" pitchFamily="18" charset="0"/>
              </a:rPr>
              <a:t>The array best suited for your location must be assessed and the criteria includes not only the area required but evaluation of the benefits and challenges that exist with each </a:t>
            </a:r>
          </a:p>
          <a:p>
            <a:pPr>
              <a:lnSpc>
                <a:spcPct val="107000"/>
              </a:lnSpc>
              <a:spcBef>
                <a:spcPts val="1800"/>
              </a:spcBef>
              <a:spcAft>
                <a:spcPts val="800"/>
              </a:spcAft>
            </a:pPr>
            <a:r>
              <a:rPr lang="en-US" b="1" dirty="0">
                <a:effectLst/>
                <a:ea typeface="Calibri" panose="020F0502020204030204" pitchFamily="34" charset="0"/>
                <a:cs typeface="Times New Roman" panose="02020603050405020304" pitchFamily="18" charset="0"/>
              </a:rPr>
              <a:t> On 160 meters, the HiZ-8 is the receive antenna used at W5ZN however, when conditions are marginal and extreme the HiZ-8 is used together with the BSEF-8 array in a diversity receive configuration with an Elecraft K4D (and previously with an Elecraft K3). This performance is nothing short of amazing and brings a signal just at the noise to a copyable level.</a:t>
            </a:r>
          </a:p>
          <a:p>
            <a:endParaRPr lang="en-US" dirty="0"/>
          </a:p>
        </p:txBody>
      </p:sp>
    </p:spTree>
    <p:extLst>
      <p:ext uri="{BB962C8B-B14F-4D97-AF65-F5344CB8AC3E}">
        <p14:creationId xmlns:p14="http://schemas.microsoft.com/office/powerpoint/2010/main" val="4184046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6E81-4C8E-C929-197B-BC397224F603}"/>
              </a:ext>
            </a:extLst>
          </p:cNvPr>
          <p:cNvSpPr>
            <a:spLocks noGrp="1"/>
          </p:cNvSpPr>
          <p:nvPr>
            <p:ph type="title"/>
          </p:nvPr>
        </p:nvSpPr>
        <p:spPr/>
        <p:txBody>
          <a:bodyPr>
            <a:normAutofit/>
          </a:bodyPr>
          <a:lstStyle/>
          <a:p>
            <a:r>
              <a:rPr lang="en-US" sz="4800" b="1" dirty="0">
                <a:latin typeface="+mn-lt"/>
              </a:rPr>
              <a:t>Future Evaluation Opportunities</a:t>
            </a:r>
          </a:p>
        </p:txBody>
      </p:sp>
      <p:sp>
        <p:nvSpPr>
          <p:cNvPr id="3" name="Content Placeholder 2">
            <a:extLst>
              <a:ext uri="{FF2B5EF4-FFF2-40B4-BE49-F238E27FC236}">
                <a16:creationId xmlns:a16="http://schemas.microsoft.com/office/drawing/2014/main" id="{60BFFC2D-1CE7-B21D-6C22-337D1D7BBBED}"/>
              </a:ext>
            </a:extLst>
          </p:cNvPr>
          <p:cNvSpPr>
            <a:spLocks noGrp="1"/>
          </p:cNvSpPr>
          <p:nvPr>
            <p:ph idx="1"/>
          </p:nvPr>
        </p:nvSpPr>
        <p:spPr/>
        <p:txBody>
          <a:bodyPr/>
          <a:lstStyle/>
          <a:p>
            <a:r>
              <a:rPr lang="en-US" b="1" dirty="0">
                <a:effectLst/>
                <a:ea typeface="Calibri" panose="020F0502020204030204" pitchFamily="34" charset="0"/>
                <a:cs typeface="Times New Roman" panose="02020603050405020304" pitchFamily="18" charset="0"/>
              </a:rPr>
              <a:t>The test described and performed for this work is simple, yet accurate</a:t>
            </a:r>
          </a:p>
          <a:p>
            <a:pPr>
              <a:spcBef>
                <a:spcPts val="2400"/>
              </a:spcBef>
            </a:pPr>
            <a:r>
              <a:rPr lang="en-US" b="1" dirty="0">
                <a:effectLst/>
                <a:ea typeface="Calibri" panose="020F0502020204030204" pitchFamily="34" charset="0"/>
                <a:cs typeface="Times New Roman" panose="02020603050405020304" pitchFamily="18" charset="0"/>
              </a:rPr>
              <a:t>Technological advances in software and hardware components in recent years is currently being evaluated and used by industry professionals and radio amateurs who could build on the work conducted here</a:t>
            </a:r>
          </a:p>
          <a:p>
            <a:pPr>
              <a:spcBef>
                <a:spcPts val="2400"/>
              </a:spcBef>
            </a:pPr>
            <a:r>
              <a:rPr lang="en-US" b="1" dirty="0">
                <a:effectLst/>
                <a:ea typeface="Calibri" panose="020F0502020204030204" pitchFamily="34" charset="0"/>
                <a:cs typeface="Times New Roman" panose="02020603050405020304" pitchFamily="18" charset="0"/>
              </a:rPr>
              <a:t>It is the authors desire that this can aid future confirmatory research efforts and possibly serve as a baseline for applying empirical data to modeled results</a:t>
            </a:r>
          </a:p>
          <a:p>
            <a:endParaRPr lang="en-US" dirty="0"/>
          </a:p>
        </p:txBody>
      </p:sp>
    </p:spTree>
    <p:extLst>
      <p:ext uri="{BB962C8B-B14F-4D97-AF65-F5344CB8AC3E}">
        <p14:creationId xmlns:p14="http://schemas.microsoft.com/office/powerpoint/2010/main" val="1073872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5C7A-D622-062F-7913-A91CF29B327C}"/>
              </a:ext>
            </a:extLst>
          </p:cNvPr>
          <p:cNvSpPr>
            <a:spLocks noGrp="1"/>
          </p:cNvSpPr>
          <p:nvPr>
            <p:ph type="title"/>
          </p:nvPr>
        </p:nvSpPr>
        <p:spPr/>
        <p:txBody>
          <a:bodyPr>
            <a:normAutofit/>
          </a:bodyPr>
          <a:lstStyle/>
          <a:p>
            <a:r>
              <a:rPr lang="en-US" sz="4800" b="1" dirty="0">
                <a:latin typeface="+mn-lt"/>
              </a:rPr>
              <a:t>Complete Paper Available</a:t>
            </a:r>
          </a:p>
        </p:txBody>
      </p:sp>
      <p:sp>
        <p:nvSpPr>
          <p:cNvPr id="3" name="Content Placeholder 2">
            <a:extLst>
              <a:ext uri="{FF2B5EF4-FFF2-40B4-BE49-F238E27FC236}">
                <a16:creationId xmlns:a16="http://schemas.microsoft.com/office/drawing/2014/main" id="{038EB4C5-E5D5-07F3-4B52-188164A7CA80}"/>
              </a:ext>
            </a:extLst>
          </p:cNvPr>
          <p:cNvSpPr>
            <a:spLocks noGrp="1"/>
          </p:cNvSpPr>
          <p:nvPr>
            <p:ph idx="1"/>
          </p:nvPr>
        </p:nvSpPr>
        <p:spPr>
          <a:xfrm>
            <a:off x="2129117" y="2877186"/>
            <a:ext cx="3809104" cy="823446"/>
          </a:xfrm>
        </p:spPr>
        <p:txBody>
          <a:bodyPr>
            <a:normAutofit/>
          </a:bodyPr>
          <a:lstStyle/>
          <a:p>
            <a:pPr marL="0" indent="0">
              <a:buNone/>
            </a:pPr>
            <a:r>
              <a:rPr lang="en-US" sz="4400" dirty="0"/>
              <a:t>www.w5zn.org</a:t>
            </a:r>
          </a:p>
        </p:txBody>
      </p:sp>
      <p:pic>
        <p:nvPicPr>
          <p:cNvPr id="5" name="Picture 4">
            <a:extLst>
              <a:ext uri="{FF2B5EF4-FFF2-40B4-BE49-F238E27FC236}">
                <a16:creationId xmlns:a16="http://schemas.microsoft.com/office/drawing/2014/main" id="{D73FA4C6-98E8-E69B-920C-6D7218F4F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654" y="1518565"/>
            <a:ext cx="3994229" cy="5169002"/>
          </a:xfrm>
          <a:prstGeom prst="rect">
            <a:avLst/>
          </a:prstGeom>
          <a:ln w="12700">
            <a:solidFill>
              <a:schemeClr val="tx1"/>
            </a:solidFill>
          </a:ln>
        </p:spPr>
      </p:pic>
    </p:spTree>
    <p:extLst>
      <p:ext uri="{BB962C8B-B14F-4D97-AF65-F5344CB8AC3E}">
        <p14:creationId xmlns:p14="http://schemas.microsoft.com/office/powerpoint/2010/main" val="51058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2B854427-50E4-AB16-9C9B-B0BFCE7BC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F5ED7-565F-4E7C-75EF-9CB7514CAD0B}"/>
              </a:ext>
            </a:extLst>
          </p:cNvPr>
          <p:cNvSpPr>
            <a:spLocks noGrp="1"/>
          </p:cNvSpPr>
          <p:nvPr>
            <p:ph type="title"/>
          </p:nvPr>
        </p:nvSpPr>
        <p:spPr/>
        <p:txBody>
          <a:bodyPr>
            <a:normAutofit/>
          </a:bodyPr>
          <a:lstStyle/>
          <a:p>
            <a:r>
              <a:rPr lang="en-US" sz="4800" b="1" dirty="0">
                <a:latin typeface="+mn-lt"/>
              </a:rPr>
              <a:t>Propagation</a:t>
            </a:r>
          </a:p>
        </p:txBody>
      </p:sp>
      <p:sp>
        <p:nvSpPr>
          <p:cNvPr id="3" name="Content Placeholder 2">
            <a:extLst>
              <a:ext uri="{FF2B5EF4-FFF2-40B4-BE49-F238E27FC236}">
                <a16:creationId xmlns:a16="http://schemas.microsoft.com/office/drawing/2014/main" id="{426E76A2-8A86-BD3A-7FC7-701F5753BE1B}"/>
              </a:ext>
            </a:extLst>
          </p:cNvPr>
          <p:cNvSpPr>
            <a:spLocks noGrp="1"/>
          </p:cNvSpPr>
          <p:nvPr>
            <p:ph idx="1"/>
          </p:nvPr>
        </p:nvSpPr>
        <p:spPr>
          <a:xfrm>
            <a:off x="838200" y="1825625"/>
            <a:ext cx="10515600" cy="4667250"/>
          </a:xfrm>
        </p:spPr>
        <p:txBody>
          <a:bodyPr>
            <a:normAutofit/>
          </a:bodyPr>
          <a:lstStyle/>
          <a:p>
            <a:r>
              <a:rPr lang="en-US" b="1" dirty="0">
                <a:effectLst/>
                <a:ea typeface="Calibri" panose="020F0502020204030204" pitchFamily="34" charset="0"/>
              </a:rPr>
              <a:t>160-meter propagation is beyond the scope of this presentation however, I encourage you to read the excellent work by Carl Luetzelschwab, K9LA, and Frank Donovan, W3LPL, on this topic </a:t>
            </a:r>
          </a:p>
          <a:p>
            <a:endParaRPr lang="en-US" sz="3000" dirty="0">
              <a:ea typeface="Calibri" panose="020F0502020204030204" pitchFamily="34" charset="0"/>
            </a:endParaRPr>
          </a:p>
          <a:p>
            <a:r>
              <a:rPr lang="en-US" b="1" dirty="0">
                <a:effectLst/>
                <a:ea typeface="Calibri" panose="020F0502020204030204" pitchFamily="34" charset="0"/>
              </a:rPr>
              <a:t>Carl’s info can be found at </a:t>
            </a:r>
            <a:r>
              <a:rPr lang="en-US" sz="24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http://www.k9la.us/html/160m.html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945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7C04-6F2B-29A8-F84D-9486AEB54D7A}"/>
              </a:ext>
            </a:extLst>
          </p:cNvPr>
          <p:cNvSpPr>
            <a:spLocks noGrp="1"/>
          </p:cNvSpPr>
          <p:nvPr>
            <p:ph type="title"/>
          </p:nvPr>
        </p:nvSpPr>
        <p:spPr>
          <a:xfrm>
            <a:off x="838200" y="365125"/>
            <a:ext cx="10515600" cy="1743374"/>
          </a:xfrm>
        </p:spPr>
        <p:txBody>
          <a:bodyPr>
            <a:normAutofit/>
          </a:bodyPr>
          <a:lstStyle/>
          <a:p>
            <a:r>
              <a:rPr lang="en-US" sz="4800" b="1" dirty="0">
                <a:latin typeface="+mn-lt"/>
                <a:cs typeface="Arial" panose="020B0604020202020204" pitchFamily="34" charset="0"/>
              </a:rPr>
              <a:t>The Quest for the Optimum Receive Antenna</a:t>
            </a:r>
          </a:p>
        </p:txBody>
      </p:sp>
      <p:sp>
        <p:nvSpPr>
          <p:cNvPr id="3" name="Content Placeholder 2">
            <a:extLst>
              <a:ext uri="{FF2B5EF4-FFF2-40B4-BE49-F238E27FC236}">
                <a16:creationId xmlns:a16="http://schemas.microsoft.com/office/drawing/2014/main" id="{63886F90-B0D9-B065-A92B-850530CF7B7C}"/>
              </a:ext>
            </a:extLst>
          </p:cNvPr>
          <p:cNvSpPr>
            <a:spLocks noGrp="1"/>
          </p:cNvSpPr>
          <p:nvPr>
            <p:ph idx="1"/>
          </p:nvPr>
        </p:nvSpPr>
        <p:spPr>
          <a:xfrm>
            <a:off x="838200" y="2266687"/>
            <a:ext cx="10515600" cy="3627675"/>
          </a:xfrm>
        </p:spPr>
        <p:txBody>
          <a:bodyPr>
            <a:normAutofit/>
          </a:bodyPr>
          <a:lstStyle/>
          <a:p>
            <a:r>
              <a:rPr lang="en-US" b="1" dirty="0"/>
              <a:t>For years I experimented with Beverage and loop antennas</a:t>
            </a:r>
          </a:p>
          <a:p>
            <a:pPr lvl="1"/>
            <a:r>
              <a:rPr lang="en-US" sz="2600" dirty="0"/>
              <a:t>Worked well but kept seeking improvement</a:t>
            </a:r>
          </a:p>
          <a:p>
            <a:pPr>
              <a:spcBef>
                <a:spcPts val="2400"/>
              </a:spcBef>
            </a:pPr>
            <a:r>
              <a:rPr lang="en-US" b="1" dirty="0"/>
              <a:t>2008 N4HY told me about a broad side-end fire (BSEF) array</a:t>
            </a:r>
          </a:p>
          <a:p>
            <a:pPr lvl="1"/>
            <a:r>
              <a:rPr lang="en-US" sz="2600" dirty="0"/>
              <a:t>Performance exceeded Beverages and loops</a:t>
            </a:r>
          </a:p>
          <a:p>
            <a:pPr>
              <a:spcBef>
                <a:spcPts val="2400"/>
              </a:spcBef>
            </a:pPr>
            <a:r>
              <a:rPr lang="en-US" b="1" dirty="0"/>
              <a:t>K7TJR’s HiZ-8 vertical array</a:t>
            </a:r>
          </a:p>
          <a:p>
            <a:pPr>
              <a:spcBef>
                <a:spcPts val="2400"/>
              </a:spcBef>
            </a:pPr>
            <a:r>
              <a:rPr lang="en-US" b="1" dirty="0"/>
              <a:t>W1FV 9 Circle Array</a:t>
            </a:r>
          </a:p>
        </p:txBody>
      </p:sp>
    </p:spTree>
    <p:extLst>
      <p:ext uri="{BB962C8B-B14F-4D97-AF65-F5344CB8AC3E}">
        <p14:creationId xmlns:p14="http://schemas.microsoft.com/office/powerpoint/2010/main" val="384083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B7E4B356-2D3A-78AD-2632-ABC46DA8B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65790-8D32-877B-1FD6-2F03A18F1A33}"/>
              </a:ext>
            </a:extLst>
          </p:cNvPr>
          <p:cNvSpPr>
            <a:spLocks noGrp="1"/>
          </p:cNvSpPr>
          <p:nvPr>
            <p:ph type="title"/>
          </p:nvPr>
        </p:nvSpPr>
        <p:spPr/>
        <p:txBody>
          <a:bodyPr>
            <a:normAutofit/>
          </a:bodyPr>
          <a:lstStyle/>
          <a:p>
            <a:r>
              <a:rPr lang="en-US" sz="4800" b="1" dirty="0">
                <a:latin typeface="+mn-lt"/>
                <a:cs typeface="Arial" panose="020B0604020202020204" pitchFamily="34" charset="0"/>
              </a:rPr>
              <a:t>Differences in Vertical Arrays</a:t>
            </a:r>
          </a:p>
        </p:txBody>
      </p:sp>
      <p:sp>
        <p:nvSpPr>
          <p:cNvPr id="3" name="Content Placeholder 2">
            <a:extLst>
              <a:ext uri="{FF2B5EF4-FFF2-40B4-BE49-F238E27FC236}">
                <a16:creationId xmlns:a16="http://schemas.microsoft.com/office/drawing/2014/main" id="{1C9A6C6B-75D4-2B28-01CF-B113C6D23AA3}"/>
              </a:ext>
            </a:extLst>
          </p:cNvPr>
          <p:cNvSpPr>
            <a:spLocks noGrp="1"/>
          </p:cNvSpPr>
          <p:nvPr>
            <p:ph idx="1"/>
          </p:nvPr>
        </p:nvSpPr>
        <p:spPr/>
        <p:txBody>
          <a:bodyPr/>
          <a:lstStyle/>
          <a:p>
            <a:r>
              <a:rPr lang="en-US" b="1" dirty="0"/>
              <a:t>There are differences in vertical arrays arranged in a circle and the difference must be understood</a:t>
            </a:r>
          </a:p>
          <a:p>
            <a:pPr>
              <a:spcBef>
                <a:spcPts val="2400"/>
              </a:spcBef>
            </a:pPr>
            <a:r>
              <a:rPr lang="en-US" b="1" dirty="0"/>
              <a:t>Dayton Conversation a few years ago:</a:t>
            </a:r>
          </a:p>
          <a:p>
            <a:pPr marL="457200" lvl="1" indent="0">
              <a:buNone/>
            </a:pPr>
            <a:r>
              <a:rPr lang="en-US" sz="2600" dirty="0"/>
              <a:t>I’m putting up an 8 circle array” </a:t>
            </a:r>
          </a:p>
          <a:p>
            <a:pPr marL="457200" lvl="1" indent="0">
              <a:buNone/>
            </a:pPr>
            <a:r>
              <a:rPr lang="en-US" sz="2600" dirty="0"/>
              <a:t>“Great, which One?” </a:t>
            </a:r>
          </a:p>
          <a:p>
            <a:pPr marL="457200" lvl="1" indent="0">
              <a:buNone/>
            </a:pPr>
            <a:r>
              <a:rPr lang="en-US" sz="2600" dirty="0"/>
              <a:t>“The one with 9 verticals”</a:t>
            </a:r>
          </a:p>
          <a:p>
            <a:pPr>
              <a:spcBef>
                <a:spcPts val="2400"/>
              </a:spcBef>
            </a:pPr>
            <a:r>
              <a:rPr lang="en-US" b="1" dirty="0"/>
              <a:t>What we’ll discuss today are the three most popular vertical arrays arranged in a circle to achieve 8 directional patterns</a:t>
            </a:r>
          </a:p>
          <a:p>
            <a:endParaRPr lang="en-US" dirty="0"/>
          </a:p>
        </p:txBody>
      </p:sp>
    </p:spTree>
    <p:extLst>
      <p:ext uri="{BB962C8B-B14F-4D97-AF65-F5344CB8AC3E}">
        <p14:creationId xmlns:p14="http://schemas.microsoft.com/office/powerpoint/2010/main" val="385803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B6EB-A0E6-1EE7-28FC-36509A5FD477}"/>
              </a:ext>
            </a:extLst>
          </p:cNvPr>
          <p:cNvSpPr>
            <a:spLocks noGrp="1"/>
          </p:cNvSpPr>
          <p:nvPr>
            <p:ph type="title"/>
          </p:nvPr>
        </p:nvSpPr>
        <p:spPr/>
        <p:txBody>
          <a:bodyPr>
            <a:normAutofit/>
          </a:bodyPr>
          <a:lstStyle/>
          <a:p>
            <a:r>
              <a:rPr lang="en-US" sz="4800" b="1" dirty="0">
                <a:latin typeface="+mn-lt"/>
                <a:cs typeface="Arial" panose="020B0604020202020204" pitchFamily="34" charset="0"/>
              </a:rPr>
              <a:t>The Broad Side-End Fire (BSEF) Array</a:t>
            </a:r>
          </a:p>
        </p:txBody>
      </p:sp>
      <p:pic>
        <p:nvPicPr>
          <p:cNvPr id="4" name="Content Placeholder 3">
            <a:extLst>
              <a:ext uri="{FF2B5EF4-FFF2-40B4-BE49-F238E27FC236}">
                <a16:creationId xmlns:a16="http://schemas.microsoft.com/office/drawing/2014/main" id="{6DBBF7EC-90F2-4C54-3CBF-3ED1FA1B42F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7709302">
            <a:off x="1054000" y="2449884"/>
            <a:ext cx="3181176" cy="2982354"/>
          </a:xfrm>
          <a:prstGeom prst="rect">
            <a:avLst/>
          </a:prstGeom>
          <a:noFill/>
          <a:ln>
            <a:noFill/>
          </a:ln>
        </p:spPr>
      </p:pic>
      <p:pic>
        <p:nvPicPr>
          <p:cNvPr id="5" name="Picture 4">
            <a:extLst>
              <a:ext uri="{FF2B5EF4-FFF2-40B4-BE49-F238E27FC236}">
                <a16:creationId xmlns:a16="http://schemas.microsoft.com/office/drawing/2014/main" id="{DA1C7FEC-4B82-F3DA-CFD4-01075934B6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183" y="1991070"/>
            <a:ext cx="6346462" cy="3874612"/>
          </a:xfrm>
          <a:prstGeom prst="rect">
            <a:avLst/>
          </a:prstGeom>
          <a:noFill/>
          <a:ln>
            <a:noFill/>
          </a:ln>
        </p:spPr>
      </p:pic>
    </p:spTree>
    <p:extLst>
      <p:ext uri="{BB962C8B-B14F-4D97-AF65-F5344CB8AC3E}">
        <p14:creationId xmlns:p14="http://schemas.microsoft.com/office/powerpoint/2010/main" val="276137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43464B83-6454-B6E6-43AF-C1CD98FC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DDE4C-149F-4A31-BC5F-4C897905B5EF}"/>
              </a:ext>
            </a:extLst>
          </p:cNvPr>
          <p:cNvSpPr>
            <a:spLocks noGrp="1"/>
          </p:cNvSpPr>
          <p:nvPr>
            <p:ph type="title"/>
          </p:nvPr>
        </p:nvSpPr>
        <p:spPr/>
        <p:txBody>
          <a:bodyPr>
            <a:normAutofit/>
          </a:bodyPr>
          <a:lstStyle/>
          <a:p>
            <a:r>
              <a:rPr lang="en-US" sz="4800" b="1" dirty="0">
                <a:latin typeface="+mn-lt"/>
                <a:cs typeface="Arial" panose="020B0604020202020204" pitchFamily="34" charset="0"/>
              </a:rPr>
              <a:t>The Broad Side-End Fire (BSEF) Array</a:t>
            </a:r>
          </a:p>
        </p:txBody>
      </p:sp>
      <p:pic>
        <p:nvPicPr>
          <p:cNvPr id="7" name="Picture 6" descr="160az">
            <a:extLst>
              <a:ext uri="{FF2B5EF4-FFF2-40B4-BE49-F238E27FC236}">
                <a16:creationId xmlns:a16="http://schemas.microsoft.com/office/drawing/2014/main" id="{3713F84C-3F9B-7DE2-FC61-1C1EF61DC0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3481" y="1825625"/>
            <a:ext cx="4064611" cy="4721343"/>
          </a:xfrm>
          <a:prstGeom prst="rect">
            <a:avLst/>
          </a:prstGeom>
          <a:noFill/>
          <a:ln>
            <a:noFill/>
          </a:ln>
        </p:spPr>
      </p:pic>
      <p:pic>
        <p:nvPicPr>
          <p:cNvPr id="8" name="Content Placeholder 7">
            <a:extLst>
              <a:ext uri="{FF2B5EF4-FFF2-40B4-BE49-F238E27FC236}">
                <a16:creationId xmlns:a16="http://schemas.microsoft.com/office/drawing/2014/main" id="{056E8CAF-BEFF-2800-90C4-7C9E52E3C77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17081" y="1860688"/>
            <a:ext cx="3901438" cy="4667045"/>
          </a:xfrm>
          <a:prstGeom prst="rect">
            <a:avLst/>
          </a:prstGeom>
          <a:noFill/>
          <a:ln>
            <a:noFill/>
          </a:ln>
        </p:spPr>
      </p:pic>
    </p:spTree>
    <p:extLst>
      <p:ext uri="{BB962C8B-B14F-4D97-AF65-F5344CB8AC3E}">
        <p14:creationId xmlns:p14="http://schemas.microsoft.com/office/powerpoint/2010/main" val="4223480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3418</Words>
  <Application>Microsoft Office PowerPoint</Application>
  <PresentationFormat>Widescreen</PresentationFormat>
  <Paragraphs>230</Paragraphs>
  <Slides>42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Symbol</vt:lpstr>
      <vt:lpstr>Times New Roman</vt:lpstr>
      <vt:lpstr>Office Theme</vt:lpstr>
      <vt:lpstr>Comparison of Vertical Arrays for Low Band Receiving</vt:lpstr>
      <vt:lpstr>What We’ll Cover</vt:lpstr>
      <vt:lpstr>Propagation</vt:lpstr>
      <vt:lpstr>Propagation</vt:lpstr>
      <vt:lpstr>Propagation</vt:lpstr>
      <vt:lpstr>The Quest for the Optimum Receive Antenna</vt:lpstr>
      <vt:lpstr>Differences in Vertical Arrays</vt:lpstr>
      <vt:lpstr>The Broad Side-End Fire (BSEF) Array</vt:lpstr>
      <vt:lpstr>The Broad Side-End Fire (BSEF) Array</vt:lpstr>
      <vt:lpstr>The HiZ-8 Array</vt:lpstr>
      <vt:lpstr>The HiZ-8 Array</vt:lpstr>
      <vt:lpstr>The W1FV “YCCC-9” Array</vt:lpstr>
      <vt:lpstr>The W1FV “YCCC-9” Array</vt:lpstr>
      <vt:lpstr>The Beverage Antenna</vt:lpstr>
      <vt:lpstr>The Benchmark Beverage</vt:lpstr>
      <vt:lpstr>W5ZN Test Range</vt:lpstr>
      <vt:lpstr>Parameters for Comparison Tests</vt:lpstr>
      <vt:lpstr>Test Equipment</vt:lpstr>
      <vt:lpstr>Calibration</vt:lpstr>
      <vt:lpstr>Calibration</vt:lpstr>
      <vt:lpstr>Signal Measurement &amp; Comparison</vt:lpstr>
      <vt:lpstr>Signal Measurement &amp; Comparison</vt:lpstr>
      <vt:lpstr>Noise Floor Measurement</vt:lpstr>
      <vt:lpstr>Noise Floor Measurement</vt:lpstr>
      <vt:lpstr>Noise Floor Measurement</vt:lpstr>
      <vt:lpstr>Forward Peak Signal Amplitude</vt:lpstr>
      <vt:lpstr>Forward Peak Signal Amplitude</vt:lpstr>
      <vt:lpstr>Forward Peak Signal Amplitude Results</vt:lpstr>
      <vt:lpstr>Forward Peak Signal Amplitude Results</vt:lpstr>
      <vt:lpstr>Forward Peak Signal Amplitude Results</vt:lpstr>
      <vt:lpstr>Front to Back &amp; Front to Side Comparison</vt:lpstr>
      <vt:lpstr>Modeling Versus Actual Field Measurements</vt:lpstr>
      <vt:lpstr>Modeling Versus Actual Field Measurements</vt:lpstr>
      <vt:lpstr>PowerPoint Presentation</vt:lpstr>
      <vt:lpstr>DX Contest Performance</vt:lpstr>
      <vt:lpstr>Summary</vt:lpstr>
      <vt:lpstr>Summary</vt:lpstr>
      <vt:lpstr>Summary</vt:lpstr>
      <vt:lpstr>Summary</vt:lpstr>
      <vt:lpstr>Final Thoughts</vt:lpstr>
      <vt:lpstr>Future Evaluation Opportunities</vt:lpstr>
      <vt:lpstr>Complete Paper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Harrison</dc:creator>
  <cp:lastModifiedBy>Joel Harrison</cp:lastModifiedBy>
  <cp:revision>166</cp:revision>
  <dcterms:created xsi:type="dcterms:W3CDTF">2025-04-29T11:01:02Z</dcterms:created>
  <dcterms:modified xsi:type="dcterms:W3CDTF">2025-05-16T14:34:08Z</dcterms:modified>
</cp:coreProperties>
</file>