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3777" r:id="rId2"/>
  </p:sldMasterIdLst>
  <p:notesMasterIdLst>
    <p:notesMasterId r:id="rId88"/>
  </p:notesMasterIdLst>
  <p:sldIdLst>
    <p:sldId id="256" r:id="rId3"/>
    <p:sldId id="390" r:id="rId4"/>
    <p:sldId id="487" r:id="rId5"/>
    <p:sldId id="464" r:id="rId6"/>
    <p:sldId id="465" r:id="rId7"/>
    <p:sldId id="469" r:id="rId8"/>
    <p:sldId id="488" r:id="rId9"/>
    <p:sldId id="462" r:id="rId10"/>
    <p:sldId id="468" r:id="rId11"/>
    <p:sldId id="477" r:id="rId12"/>
    <p:sldId id="470" r:id="rId13"/>
    <p:sldId id="471" r:id="rId14"/>
    <p:sldId id="472" r:id="rId15"/>
    <p:sldId id="473" r:id="rId16"/>
    <p:sldId id="512" r:id="rId17"/>
    <p:sldId id="475" r:id="rId18"/>
    <p:sldId id="476" r:id="rId19"/>
    <p:sldId id="478" r:id="rId20"/>
    <p:sldId id="479" r:id="rId21"/>
    <p:sldId id="480" r:id="rId22"/>
    <p:sldId id="481" r:id="rId23"/>
    <p:sldId id="486" r:id="rId24"/>
    <p:sldId id="474" r:id="rId25"/>
    <p:sldId id="482" r:id="rId26"/>
    <p:sldId id="483" r:id="rId27"/>
    <p:sldId id="485" r:id="rId28"/>
    <p:sldId id="489" r:id="rId29"/>
    <p:sldId id="500" r:id="rId30"/>
    <p:sldId id="490" r:id="rId31"/>
    <p:sldId id="504" r:id="rId32"/>
    <p:sldId id="491" r:id="rId33"/>
    <p:sldId id="492" r:id="rId34"/>
    <p:sldId id="493" r:id="rId35"/>
    <p:sldId id="495" r:id="rId36"/>
    <p:sldId id="502" r:id="rId37"/>
    <p:sldId id="505" r:id="rId38"/>
    <p:sldId id="496" r:id="rId39"/>
    <p:sldId id="506" r:id="rId40"/>
    <p:sldId id="507" r:id="rId41"/>
    <p:sldId id="509" r:id="rId42"/>
    <p:sldId id="508" r:id="rId43"/>
    <p:sldId id="510" r:id="rId44"/>
    <p:sldId id="503" r:id="rId45"/>
    <p:sldId id="499" r:id="rId46"/>
    <p:sldId id="484" r:id="rId47"/>
    <p:sldId id="497" r:id="rId48"/>
    <p:sldId id="498" r:id="rId49"/>
    <p:sldId id="393" r:id="rId50"/>
    <p:sldId id="467" r:id="rId51"/>
    <p:sldId id="459" r:id="rId52"/>
    <p:sldId id="461" r:id="rId53"/>
    <p:sldId id="257" r:id="rId54"/>
    <p:sldId id="258" r:id="rId55"/>
    <p:sldId id="259" r:id="rId56"/>
    <p:sldId id="260" r:id="rId57"/>
    <p:sldId id="261" r:id="rId58"/>
    <p:sldId id="262" r:id="rId59"/>
    <p:sldId id="265" r:id="rId60"/>
    <p:sldId id="264" r:id="rId61"/>
    <p:sldId id="266" r:id="rId62"/>
    <p:sldId id="269" r:id="rId63"/>
    <p:sldId id="270" r:id="rId64"/>
    <p:sldId id="271" r:id="rId65"/>
    <p:sldId id="272" r:id="rId66"/>
    <p:sldId id="273" r:id="rId67"/>
    <p:sldId id="274" r:id="rId68"/>
    <p:sldId id="268" r:id="rId69"/>
    <p:sldId id="275" r:id="rId70"/>
    <p:sldId id="277" r:id="rId71"/>
    <p:sldId id="278" r:id="rId72"/>
    <p:sldId id="279" r:id="rId73"/>
    <p:sldId id="280" r:id="rId74"/>
    <p:sldId id="276" r:id="rId75"/>
    <p:sldId id="289" r:id="rId76"/>
    <p:sldId id="282" r:id="rId77"/>
    <p:sldId id="283" r:id="rId78"/>
    <p:sldId id="285" r:id="rId79"/>
    <p:sldId id="284" r:id="rId80"/>
    <p:sldId id="286" r:id="rId81"/>
    <p:sldId id="287" r:id="rId82"/>
    <p:sldId id="288" r:id="rId83"/>
    <p:sldId id="290" r:id="rId84"/>
    <p:sldId id="291" r:id="rId85"/>
    <p:sldId id="292" r:id="rId86"/>
    <p:sldId id="293" r:id="rId87"/>
  </p:sldIdLst>
  <p:sldSz cx="9144000" cy="6858000" type="screen4x3"/>
  <p:notesSz cx="7315200" cy="9601200"/>
  <p:defaultTextStyle>
    <a:defPPr>
      <a:defRPr lang="en-US"/>
    </a:defPPr>
    <a:lvl1pPr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598" autoAdjust="0"/>
  </p:normalViewPr>
  <p:slideViewPr>
    <p:cSldViewPr>
      <p:cViewPr varScale="1">
        <p:scale>
          <a:sx n="90" d="100"/>
          <a:sy n="90" d="100"/>
        </p:scale>
        <p:origin x="128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eg\gmo\DXE\Misc\ResistanceReactanceChokes\ChokeRandXModel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eg\gmo\DXE\Misc\ResistanceReactanceChokes\ChokeRandXModel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eg\gmo\DXE\Misc\ResistanceReactanceChokes\ChokeRandXModels\Graph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Power (Watts) and F/B versus Resistance (500 to 5000 </a:t>
            </a:r>
            <a:r>
              <a:rPr lang="el-GR"/>
              <a:t>Ω</a:t>
            </a:r>
            <a:r>
              <a:rPr lang="en-US"/>
              <a:t>)</a:t>
            </a:r>
          </a:p>
        </c:rich>
      </c:tx>
      <c:layout>
        <c:manualLayout>
          <c:xMode val="edge"/>
          <c:yMode val="edge"/>
          <c:x val="0.22183698537861074"/>
          <c:y val="2.4287422187409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v>Power (Watts)</c:v>
          </c:tx>
          <c:spPr>
            <a:ln w="28575" cap="rnd">
              <a:solidFill>
                <a:schemeClr val="accent3"/>
              </a:solidFill>
              <a:round/>
            </a:ln>
            <a:effectLst/>
          </c:spPr>
          <c:marker>
            <c:symbol val="none"/>
          </c:marker>
          <c:cat>
            <c:numRef>
              <c:f>Sheet1!$A$38:$A$47</c:f>
              <c:numCache>
                <c:formatCode>General</c:formatCode>
                <c:ptCount val="10"/>
                <c:pt idx="0">
                  <c:v>500</c:v>
                </c:pt>
                <c:pt idx="1">
                  <c:v>1000</c:v>
                </c:pt>
                <c:pt idx="2">
                  <c:v>1500</c:v>
                </c:pt>
                <c:pt idx="3">
                  <c:v>2000</c:v>
                </c:pt>
                <c:pt idx="4">
                  <c:v>2500</c:v>
                </c:pt>
                <c:pt idx="5">
                  <c:v>3000</c:v>
                </c:pt>
                <c:pt idx="6">
                  <c:v>3500</c:v>
                </c:pt>
                <c:pt idx="7">
                  <c:v>4000</c:v>
                </c:pt>
                <c:pt idx="8">
                  <c:v>4500</c:v>
                </c:pt>
                <c:pt idx="9">
                  <c:v>5000</c:v>
                </c:pt>
              </c:numCache>
            </c:numRef>
          </c:cat>
          <c:val>
            <c:numRef>
              <c:f>Sheet1!$B$38:$B$47</c:f>
              <c:numCache>
                <c:formatCode>0.00</c:formatCode>
                <c:ptCount val="10"/>
                <c:pt idx="0">
                  <c:v>76.989999999999995</c:v>
                </c:pt>
                <c:pt idx="1">
                  <c:v>43.27</c:v>
                </c:pt>
                <c:pt idx="2">
                  <c:v>30.04</c:v>
                </c:pt>
                <c:pt idx="3">
                  <c:v>23</c:v>
                </c:pt>
                <c:pt idx="4">
                  <c:v>18.63</c:v>
                </c:pt>
                <c:pt idx="5">
                  <c:v>15.66</c:v>
                </c:pt>
                <c:pt idx="6">
                  <c:v>13.5</c:v>
                </c:pt>
                <c:pt idx="7">
                  <c:v>11.87</c:v>
                </c:pt>
                <c:pt idx="8">
                  <c:v>10.58</c:v>
                </c:pt>
                <c:pt idx="9">
                  <c:v>9.5500000000000007</c:v>
                </c:pt>
              </c:numCache>
            </c:numRef>
          </c:val>
          <c:smooth val="0"/>
          <c:extLst>
            <c:ext xmlns:c16="http://schemas.microsoft.com/office/drawing/2014/chart" uri="{C3380CC4-5D6E-409C-BE32-E72D297353CC}">
              <c16:uniqueId val="{00000000-7B5E-45F9-B3EC-720B8BBE9207}"/>
            </c:ext>
          </c:extLst>
        </c:ser>
        <c:dLbls>
          <c:showLegendKey val="0"/>
          <c:showVal val="0"/>
          <c:showCatName val="0"/>
          <c:showSerName val="0"/>
          <c:showPercent val="0"/>
          <c:showBubbleSize val="0"/>
        </c:dLbls>
        <c:marker val="1"/>
        <c:smooth val="0"/>
        <c:axId val="147251375"/>
        <c:axId val="147251735"/>
      </c:lineChart>
      <c:lineChart>
        <c:grouping val="standard"/>
        <c:varyColors val="0"/>
        <c:ser>
          <c:idx val="0"/>
          <c:order val="1"/>
          <c:tx>
            <c:v>F/B</c:v>
          </c:tx>
          <c:spPr>
            <a:ln w="28575" cap="rnd">
              <a:solidFill>
                <a:srgbClr val="FF0000"/>
              </a:solidFill>
              <a:round/>
            </a:ln>
            <a:effectLst/>
          </c:spPr>
          <c:marker>
            <c:symbol val="none"/>
          </c:marker>
          <c:val>
            <c:numRef>
              <c:f>Sheet1!$C$38:$C$47</c:f>
              <c:numCache>
                <c:formatCode>0.00</c:formatCode>
                <c:ptCount val="10"/>
                <c:pt idx="0">
                  <c:v>0.65</c:v>
                </c:pt>
                <c:pt idx="1">
                  <c:v>0.25</c:v>
                </c:pt>
                <c:pt idx="2">
                  <c:v>0.1</c:v>
                </c:pt>
                <c:pt idx="3">
                  <c:v>0.03</c:v>
                </c:pt>
                <c:pt idx="4">
                  <c:v>0.01</c:v>
                </c:pt>
                <c:pt idx="5">
                  <c:v>0.04</c:v>
                </c:pt>
                <c:pt idx="6">
                  <c:v>0.06</c:v>
                </c:pt>
                <c:pt idx="7">
                  <c:v>0.08</c:v>
                </c:pt>
                <c:pt idx="8">
                  <c:v>0.09</c:v>
                </c:pt>
                <c:pt idx="9">
                  <c:v>0.1</c:v>
                </c:pt>
              </c:numCache>
            </c:numRef>
          </c:val>
          <c:smooth val="0"/>
          <c:extLst>
            <c:ext xmlns:c16="http://schemas.microsoft.com/office/drawing/2014/chart" uri="{C3380CC4-5D6E-409C-BE32-E72D297353CC}">
              <c16:uniqueId val="{00000001-7B5E-45F9-B3EC-720B8BBE9207}"/>
            </c:ext>
          </c:extLst>
        </c:ser>
        <c:dLbls>
          <c:showLegendKey val="0"/>
          <c:showVal val="0"/>
          <c:showCatName val="0"/>
          <c:showSerName val="0"/>
          <c:showPercent val="0"/>
          <c:showBubbleSize val="0"/>
        </c:dLbls>
        <c:marker val="1"/>
        <c:smooth val="0"/>
        <c:axId val="542657080"/>
        <c:axId val="542660680"/>
      </c:lineChart>
      <c:catAx>
        <c:axId val="147251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51735"/>
        <c:crosses val="autoZero"/>
        <c:auto val="1"/>
        <c:lblAlgn val="ctr"/>
        <c:lblOffset val="100"/>
        <c:noMultiLvlLbl val="0"/>
      </c:catAx>
      <c:valAx>
        <c:axId val="147251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Loss</a:t>
                </a:r>
                <a:r>
                  <a:rPr lang="en-US" baseline="0"/>
                  <a:t> (Watts)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51375"/>
        <c:crosses val="autoZero"/>
        <c:crossBetween val="midCat"/>
      </c:valAx>
      <c:valAx>
        <c:axId val="5426606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F/B</a:t>
                </a:r>
                <a:r>
                  <a:rPr lang="en-US" baseline="0"/>
                  <a:t> (dB)</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657080"/>
        <c:crosses val="max"/>
        <c:crossBetween val="between"/>
      </c:valAx>
      <c:catAx>
        <c:axId val="542657080"/>
        <c:scaling>
          <c:orientation val="minMax"/>
        </c:scaling>
        <c:delete val="1"/>
        <c:axPos val="b"/>
        <c:majorTickMark val="out"/>
        <c:minorTickMark val="none"/>
        <c:tickLblPos val="nextTo"/>
        <c:crossAx val="542660680"/>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Power (Watts) and F/B versus Resistance (5000 to 15000 </a:t>
            </a:r>
            <a:r>
              <a:rPr lang="el-GR"/>
              <a:t>Ω</a:t>
            </a:r>
            <a:r>
              <a:rPr lang="en-US"/>
              <a:t>)</a:t>
            </a:r>
          </a:p>
        </c:rich>
      </c:tx>
      <c:layout>
        <c:manualLayout>
          <c:xMode val="edge"/>
          <c:yMode val="edge"/>
          <c:x val="0.22183698537861074"/>
          <c:y val="2.4287422187409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91048025372686"/>
          <c:y val="0.12945898778359513"/>
          <c:w val="0.77028107340705121"/>
          <c:h val="0.61066881037776033"/>
        </c:manualLayout>
      </c:layout>
      <c:lineChart>
        <c:grouping val="standard"/>
        <c:varyColors val="0"/>
        <c:ser>
          <c:idx val="2"/>
          <c:order val="0"/>
          <c:tx>
            <c:v>Power (Watts)</c:v>
          </c:tx>
          <c:spPr>
            <a:ln w="28575" cap="rnd">
              <a:solidFill>
                <a:schemeClr val="accent3"/>
              </a:solidFill>
              <a:round/>
            </a:ln>
            <a:effectLst/>
          </c:spPr>
          <c:marker>
            <c:symbol val="none"/>
          </c:marker>
          <c:cat>
            <c:numRef>
              <c:f>Sheet1!$A$51:$A$56</c:f>
              <c:numCache>
                <c:formatCode>General</c:formatCode>
                <c:ptCount val="6"/>
                <c:pt idx="0">
                  <c:v>5000</c:v>
                </c:pt>
                <c:pt idx="1">
                  <c:v>7000</c:v>
                </c:pt>
                <c:pt idx="2">
                  <c:v>9000</c:v>
                </c:pt>
                <c:pt idx="3">
                  <c:v>11000</c:v>
                </c:pt>
                <c:pt idx="4">
                  <c:v>13000</c:v>
                </c:pt>
                <c:pt idx="5">
                  <c:v>15000</c:v>
                </c:pt>
              </c:numCache>
            </c:numRef>
          </c:cat>
          <c:val>
            <c:numRef>
              <c:f>Sheet1!$B$51:$B$56</c:f>
              <c:numCache>
                <c:formatCode>0.00</c:formatCode>
                <c:ptCount val="6"/>
                <c:pt idx="0">
                  <c:v>9.5500000000000007</c:v>
                </c:pt>
                <c:pt idx="1">
                  <c:v>6.87</c:v>
                </c:pt>
                <c:pt idx="2">
                  <c:v>5.3680000000000003</c:v>
                </c:pt>
                <c:pt idx="3">
                  <c:v>4.4029999999999996</c:v>
                </c:pt>
                <c:pt idx="4">
                  <c:v>3.73</c:v>
                </c:pt>
                <c:pt idx="5">
                  <c:v>3.24</c:v>
                </c:pt>
              </c:numCache>
            </c:numRef>
          </c:val>
          <c:smooth val="0"/>
          <c:extLst>
            <c:ext xmlns:c16="http://schemas.microsoft.com/office/drawing/2014/chart" uri="{C3380CC4-5D6E-409C-BE32-E72D297353CC}">
              <c16:uniqueId val="{00000000-1322-4EA8-9293-0CAE1032C050}"/>
            </c:ext>
          </c:extLst>
        </c:ser>
        <c:dLbls>
          <c:showLegendKey val="0"/>
          <c:showVal val="0"/>
          <c:showCatName val="0"/>
          <c:showSerName val="0"/>
          <c:showPercent val="0"/>
          <c:showBubbleSize val="0"/>
        </c:dLbls>
        <c:marker val="1"/>
        <c:smooth val="0"/>
        <c:axId val="147251375"/>
        <c:axId val="147251735"/>
      </c:lineChart>
      <c:lineChart>
        <c:grouping val="standard"/>
        <c:varyColors val="0"/>
        <c:ser>
          <c:idx val="0"/>
          <c:order val="1"/>
          <c:tx>
            <c:v>F/B</c:v>
          </c:tx>
          <c:spPr>
            <a:ln w="28575" cap="rnd">
              <a:solidFill>
                <a:srgbClr val="FF0000"/>
              </a:solidFill>
              <a:round/>
            </a:ln>
            <a:effectLst/>
          </c:spPr>
          <c:marker>
            <c:symbol val="none"/>
          </c:marker>
          <c:val>
            <c:numRef>
              <c:f>Sheet1!$C$51:$C$56</c:f>
              <c:numCache>
                <c:formatCode>0.00</c:formatCode>
                <c:ptCount val="6"/>
                <c:pt idx="0">
                  <c:v>0.1</c:v>
                </c:pt>
                <c:pt idx="1">
                  <c:v>0.13</c:v>
                </c:pt>
                <c:pt idx="2">
                  <c:v>0.14000000000000001</c:v>
                </c:pt>
                <c:pt idx="3">
                  <c:v>0.16</c:v>
                </c:pt>
                <c:pt idx="4">
                  <c:v>0.16</c:v>
                </c:pt>
                <c:pt idx="5">
                  <c:v>0.16</c:v>
                </c:pt>
              </c:numCache>
            </c:numRef>
          </c:val>
          <c:smooth val="0"/>
          <c:extLst>
            <c:ext xmlns:c16="http://schemas.microsoft.com/office/drawing/2014/chart" uri="{C3380CC4-5D6E-409C-BE32-E72D297353CC}">
              <c16:uniqueId val="{00000001-1322-4EA8-9293-0CAE1032C050}"/>
            </c:ext>
          </c:extLst>
        </c:ser>
        <c:dLbls>
          <c:showLegendKey val="0"/>
          <c:showVal val="0"/>
          <c:showCatName val="0"/>
          <c:showSerName val="0"/>
          <c:showPercent val="0"/>
          <c:showBubbleSize val="0"/>
        </c:dLbls>
        <c:marker val="1"/>
        <c:smooth val="0"/>
        <c:axId val="542657080"/>
        <c:axId val="542660680"/>
      </c:lineChart>
      <c:catAx>
        <c:axId val="147251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Resistance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51735"/>
        <c:crosses val="autoZero"/>
        <c:auto val="1"/>
        <c:lblAlgn val="ctr"/>
        <c:lblOffset val="100"/>
        <c:noMultiLvlLbl val="0"/>
      </c:catAx>
      <c:valAx>
        <c:axId val="147251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Loss</a:t>
                </a:r>
                <a:r>
                  <a:rPr lang="en-US" baseline="0"/>
                  <a:t> (Watts)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251375"/>
        <c:crosses val="autoZero"/>
        <c:crossBetween val="midCat"/>
      </c:valAx>
      <c:valAx>
        <c:axId val="5426606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F/B</a:t>
                </a:r>
                <a:r>
                  <a:rPr lang="en-US" baseline="0"/>
                  <a:t> (dB)</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657080"/>
        <c:crosses val="max"/>
        <c:crossBetween val="between"/>
      </c:valAx>
      <c:catAx>
        <c:axId val="542657080"/>
        <c:scaling>
          <c:orientation val="minMax"/>
        </c:scaling>
        <c:delete val="1"/>
        <c:axPos val="b"/>
        <c:majorTickMark val="out"/>
        <c:minorTickMark val="none"/>
        <c:tickLblPos val="nextTo"/>
        <c:crossAx val="542660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Feed Point Current (A) versus Length Until Choke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Current (A)</c:v>
          </c:tx>
          <c:spPr>
            <a:ln w="28575" cap="rnd">
              <a:solidFill>
                <a:srgbClr val="FF0000"/>
              </a:solidFill>
              <a:round/>
            </a:ln>
            <a:effectLst/>
          </c:spPr>
          <c:marker>
            <c:symbol val="none"/>
          </c:marker>
          <c:cat>
            <c:numRef>
              <c:f>Sheet1!$B$93:$B$113</c:f>
              <c:numCache>
                <c:formatCode>General</c:formatCode>
                <c:ptCount val="2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numCache>
            </c:numRef>
          </c:cat>
          <c:val>
            <c:numRef>
              <c:f>Sheet1!$C$93:$C$113</c:f>
              <c:numCache>
                <c:formatCode>0.000</c:formatCode>
                <c:ptCount val="21"/>
                <c:pt idx="0">
                  <c:v>0.59499999999999997</c:v>
                </c:pt>
                <c:pt idx="1">
                  <c:v>0.66800000000000004</c:v>
                </c:pt>
                <c:pt idx="2">
                  <c:v>0.75900000000000001</c:v>
                </c:pt>
                <c:pt idx="3">
                  <c:v>0.872</c:v>
                </c:pt>
                <c:pt idx="4">
                  <c:v>1.02</c:v>
                </c:pt>
                <c:pt idx="5">
                  <c:v>1.2230000000000001</c:v>
                </c:pt>
                <c:pt idx="6">
                  <c:v>1.514</c:v>
                </c:pt>
                <c:pt idx="7">
                  <c:v>1.9630000000000001</c:v>
                </c:pt>
                <c:pt idx="8">
                  <c:v>2.72</c:v>
                </c:pt>
                <c:pt idx="9">
                  <c:v>3.99</c:v>
                </c:pt>
                <c:pt idx="10">
                  <c:v>4.9800000000000004</c:v>
                </c:pt>
                <c:pt idx="11">
                  <c:v>3.83</c:v>
                </c:pt>
                <c:pt idx="12">
                  <c:v>2.61</c:v>
                </c:pt>
                <c:pt idx="13">
                  <c:v>1.9</c:v>
                </c:pt>
                <c:pt idx="14">
                  <c:v>1.47</c:v>
                </c:pt>
                <c:pt idx="15">
                  <c:v>1.19</c:v>
                </c:pt>
                <c:pt idx="16">
                  <c:v>0.99</c:v>
                </c:pt>
                <c:pt idx="17">
                  <c:v>0.85</c:v>
                </c:pt>
                <c:pt idx="18">
                  <c:v>0.74</c:v>
                </c:pt>
                <c:pt idx="19">
                  <c:v>0.65</c:v>
                </c:pt>
                <c:pt idx="20">
                  <c:v>0.57999999999999996</c:v>
                </c:pt>
              </c:numCache>
            </c:numRef>
          </c:val>
          <c:smooth val="0"/>
          <c:extLst>
            <c:ext xmlns:c16="http://schemas.microsoft.com/office/drawing/2014/chart" uri="{C3380CC4-5D6E-409C-BE32-E72D297353CC}">
              <c16:uniqueId val="{00000000-DA42-4C25-A844-8D38B710EAC7}"/>
            </c:ext>
          </c:extLst>
        </c:ser>
        <c:dLbls>
          <c:showLegendKey val="0"/>
          <c:showVal val="0"/>
          <c:showCatName val="0"/>
          <c:showSerName val="0"/>
          <c:showPercent val="0"/>
          <c:showBubbleSize val="0"/>
        </c:dLbls>
        <c:smooth val="0"/>
        <c:axId val="920487696"/>
        <c:axId val="920485896"/>
      </c:lineChart>
      <c:catAx>
        <c:axId val="920487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Lenth Until Choke (feet)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485896"/>
        <c:crosses val="autoZero"/>
        <c:auto val="1"/>
        <c:lblAlgn val="ctr"/>
        <c:lblOffset val="100"/>
        <c:noMultiLvlLbl val="0"/>
      </c:catAx>
      <c:valAx>
        <c:axId val="920485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Current</a:t>
                </a:r>
                <a:r>
                  <a:rPr lang="en-US" baseline="0"/>
                  <a:t> (amps)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04876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F9F44A-C88B-79C0-4691-06B490FFFB83}"/>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eaLnBrk="1" hangingPunct="1">
              <a:defRPr sz="1300">
                <a:latin typeface="Arial" panose="020B0604020202020204" pitchFamily="34" charset="0"/>
              </a:defRPr>
            </a:lvl1pPr>
          </a:lstStyle>
          <a:p>
            <a:endParaRPr lang="en-US" altLang="en-US"/>
          </a:p>
        </p:txBody>
      </p:sp>
      <p:sp>
        <p:nvSpPr>
          <p:cNvPr id="6147" name="Rectangle 3">
            <a:extLst>
              <a:ext uri="{FF2B5EF4-FFF2-40B4-BE49-F238E27FC236}">
                <a16:creationId xmlns:a16="http://schemas.microsoft.com/office/drawing/2014/main" id="{ACD86DFF-9D30-57CD-80D6-5C5903105FF7}"/>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anose="020B0604020202020204" pitchFamily="34" charset="0"/>
              </a:defRPr>
            </a:lvl1pPr>
          </a:lstStyle>
          <a:p>
            <a:endParaRPr lang="en-US" altLang="en-US"/>
          </a:p>
        </p:txBody>
      </p:sp>
      <p:sp>
        <p:nvSpPr>
          <p:cNvPr id="6148" name="Rectangle 4">
            <a:extLst>
              <a:ext uri="{FF2B5EF4-FFF2-40B4-BE49-F238E27FC236}">
                <a16:creationId xmlns:a16="http://schemas.microsoft.com/office/drawing/2014/main" id="{4FDEA42A-6BC8-0522-A69D-ED976E2AEC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FE3C39FC-8453-3D31-74CD-FE1DF56D8A5B}"/>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598D961F-E27E-B093-DC95-CF536D7048D7}"/>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eaLnBrk="1" hangingPunct="1">
              <a:defRPr sz="1300">
                <a:latin typeface="Arial" panose="020B0604020202020204" pitchFamily="34" charset="0"/>
              </a:defRPr>
            </a:lvl1pPr>
          </a:lstStyle>
          <a:p>
            <a:endParaRPr lang="en-US" altLang="en-US"/>
          </a:p>
        </p:txBody>
      </p:sp>
      <p:sp>
        <p:nvSpPr>
          <p:cNvPr id="6151" name="Rectangle 7">
            <a:extLst>
              <a:ext uri="{FF2B5EF4-FFF2-40B4-BE49-F238E27FC236}">
                <a16:creationId xmlns:a16="http://schemas.microsoft.com/office/drawing/2014/main" id="{61F669AD-0BFB-D625-0E3D-E99E6873D8F4}"/>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panose="020B0604020202020204" pitchFamily="34" charset="0"/>
              </a:defRPr>
            </a:lvl1pPr>
          </a:lstStyle>
          <a:p>
            <a:fld id="{0C48D09B-1573-4FDE-98AB-1ACCBFD568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ECF9B-1365-498A-97BE-BA218E67F6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653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6DF15601-AB24-3004-4528-1EFECE8399D2}"/>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159747" name="Rectangle 3">
            <a:extLst>
              <a:ext uri="{FF2B5EF4-FFF2-40B4-BE49-F238E27FC236}">
                <a16:creationId xmlns:a16="http://schemas.microsoft.com/office/drawing/2014/main" id="{03E93D00-A6B5-50CB-2D04-849E39AEA296}"/>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9748" name="Rectangle 4">
            <a:extLst>
              <a:ext uri="{FF2B5EF4-FFF2-40B4-BE49-F238E27FC236}">
                <a16:creationId xmlns:a16="http://schemas.microsoft.com/office/drawing/2014/main" id="{2372E777-3577-D213-92AE-BBE9E6CFE244}"/>
              </a:ext>
            </a:extLst>
          </p:cNvPr>
          <p:cNvSpPr>
            <a:spLocks noGrp="1" noChangeArrowheads="1"/>
          </p:cNvSpPr>
          <p:nvPr>
            <p:ph type="dt" sz="quarter" idx="2"/>
          </p:nvPr>
        </p:nvSpPr>
        <p:spPr>
          <a:xfrm>
            <a:off x="457200" y="6245225"/>
            <a:ext cx="2133600" cy="476250"/>
          </a:xfrm>
        </p:spPr>
        <p:txBody>
          <a:bodyPr/>
          <a:lstStyle>
            <a:lvl1pPr>
              <a:defRPr sz="1400"/>
            </a:lvl1pPr>
          </a:lstStyle>
          <a:p>
            <a:r>
              <a:rPr lang="en-US" altLang="en-US"/>
              <a:t>Background and Theory</a:t>
            </a:r>
          </a:p>
        </p:txBody>
      </p:sp>
      <p:sp>
        <p:nvSpPr>
          <p:cNvPr id="159749" name="Rectangle 5">
            <a:extLst>
              <a:ext uri="{FF2B5EF4-FFF2-40B4-BE49-F238E27FC236}">
                <a16:creationId xmlns:a16="http://schemas.microsoft.com/office/drawing/2014/main" id="{23FC1C50-6D40-81C6-1A00-4F62C7F88D52}"/>
              </a:ext>
            </a:extLst>
          </p:cNvPr>
          <p:cNvSpPr>
            <a:spLocks noGrp="1" noChangeArrowheads="1"/>
          </p:cNvSpPr>
          <p:nvPr>
            <p:ph type="ftr" sz="quarter" idx="3"/>
          </p:nvPr>
        </p:nvSpPr>
        <p:spPr>
          <a:xfrm>
            <a:off x="3124200" y="6245225"/>
            <a:ext cx="2895600" cy="476250"/>
          </a:xfrm>
        </p:spPr>
        <p:txBody>
          <a:bodyPr/>
          <a:lstStyle>
            <a:lvl1pPr>
              <a:defRPr sz="1400"/>
            </a:lvl1pPr>
          </a:lstStyle>
          <a:p>
            <a:r>
              <a:rPr lang="en-US" altLang="en-US"/>
              <a:t>Choking Without Suffocating</a:t>
            </a:r>
          </a:p>
        </p:txBody>
      </p:sp>
      <p:sp>
        <p:nvSpPr>
          <p:cNvPr id="159750" name="Rectangle 6">
            <a:extLst>
              <a:ext uri="{FF2B5EF4-FFF2-40B4-BE49-F238E27FC236}">
                <a16:creationId xmlns:a16="http://schemas.microsoft.com/office/drawing/2014/main" id="{BE36A4DF-7C0A-6D84-800F-9D7626F18ACD}"/>
              </a:ext>
            </a:extLst>
          </p:cNvPr>
          <p:cNvSpPr>
            <a:spLocks noGrp="1" noChangeArrowheads="1"/>
          </p:cNvSpPr>
          <p:nvPr>
            <p:ph type="sldNum" sz="quarter" idx="4"/>
          </p:nvPr>
        </p:nvSpPr>
        <p:spPr>
          <a:xfrm>
            <a:off x="6553200" y="6245225"/>
            <a:ext cx="2133600" cy="476250"/>
          </a:xfrm>
        </p:spPr>
        <p:txBody>
          <a:bodyPr/>
          <a:lstStyle>
            <a:lvl1pPr>
              <a:defRPr/>
            </a:lvl1pPr>
          </a:lstStyle>
          <a:p>
            <a:fld id="{8D118FB8-4CC3-49AD-AC3D-32B596DA4C6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053A-3CE6-06E3-25A1-A70CAA7802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670C9-B07E-26CB-7CA4-9FE87CFACB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0C5DF-9B6C-E5D7-888C-4F0573D0F72F}"/>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FC6BD2DF-F06A-6477-5716-211AF4B91BAD}"/>
              </a:ext>
            </a:extLst>
          </p:cNvPr>
          <p:cNvSpPr>
            <a:spLocks noGrp="1"/>
          </p:cNvSpPr>
          <p:nvPr>
            <p:ph type="ftr" sz="quarter" idx="11"/>
          </p:nvPr>
        </p:nvSpPr>
        <p:spPr/>
        <p:txBody>
          <a:bodyPr/>
          <a:lstStyle>
            <a:lvl1pPr>
              <a:defRPr/>
            </a:lvl1pPr>
          </a:lstStyle>
          <a:p>
            <a:r>
              <a:rPr lang="en-US" altLang="en-US"/>
              <a:t>Choking Without Suffocating</a:t>
            </a:r>
          </a:p>
        </p:txBody>
      </p:sp>
      <p:sp>
        <p:nvSpPr>
          <p:cNvPr id="6" name="Slide Number Placeholder 5">
            <a:extLst>
              <a:ext uri="{FF2B5EF4-FFF2-40B4-BE49-F238E27FC236}">
                <a16:creationId xmlns:a16="http://schemas.microsoft.com/office/drawing/2014/main" id="{4F388AA8-3ACD-9873-26B1-A3A1019A0BE9}"/>
              </a:ext>
            </a:extLst>
          </p:cNvPr>
          <p:cNvSpPr>
            <a:spLocks noGrp="1"/>
          </p:cNvSpPr>
          <p:nvPr>
            <p:ph type="sldNum" sz="quarter" idx="12"/>
          </p:nvPr>
        </p:nvSpPr>
        <p:spPr/>
        <p:txBody>
          <a:bodyPr/>
          <a:lstStyle>
            <a:lvl1pPr>
              <a:defRPr/>
            </a:lvl1pPr>
          </a:lstStyle>
          <a:p>
            <a:fld id="{F39D535E-AB92-4B4F-93C2-C92AE0E5E209}" type="slidenum">
              <a:rPr lang="en-US" altLang="en-US"/>
              <a:pPr/>
              <a:t>‹#›</a:t>
            </a:fld>
            <a:endParaRPr lang="en-US" altLang="en-US"/>
          </a:p>
        </p:txBody>
      </p:sp>
    </p:spTree>
    <p:extLst>
      <p:ext uri="{BB962C8B-B14F-4D97-AF65-F5344CB8AC3E}">
        <p14:creationId xmlns:p14="http://schemas.microsoft.com/office/powerpoint/2010/main" val="35646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7DB2A-90AA-563E-0D81-E26654ED7F8E}"/>
              </a:ext>
            </a:extLst>
          </p:cNvPr>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939F19-F0D8-6239-6466-E96DE6EA3B4E}"/>
              </a:ext>
            </a:extLst>
          </p:cNvPr>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8BB36-DEF4-A20F-A485-3EB0F3E59CA7}"/>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75B12FB9-A8DF-5713-9720-D8906AD71F2F}"/>
              </a:ext>
            </a:extLst>
          </p:cNvPr>
          <p:cNvSpPr>
            <a:spLocks noGrp="1"/>
          </p:cNvSpPr>
          <p:nvPr>
            <p:ph type="ftr" sz="quarter" idx="11"/>
          </p:nvPr>
        </p:nvSpPr>
        <p:spPr/>
        <p:txBody>
          <a:bodyPr/>
          <a:lstStyle>
            <a:lvl1pPr>
              <a:defRPr/>
            </a:lvl1pPr>
          </a:lstStyle>
          <a:p>
            <a:r>
              <a:rPr lang="en-US" altLang="en-US"/>
              <a:t>Choking Without Suffocating</a:t>
            </a:r>
          </a:p>
        </p:txBody>
      </p:sp>
      <p:sp>
        <p:nvSpPr>
          <p:cNvPr id="6" name="Slide Number Placeholder 5">
            <a:extLst>
              <a:ext uri="{FF2B5EF4-FFF2-40B4-BE49-F238E27FC236}">
                <a16:creationId xmlns:a16="http://schemas.microsoft.com/office/drawing/2014/main" id="{F026286F-8464-9ED7-8969-AB38A5A2F276}"/>
              </a:ext>
            </a:extLst>
          </p:cNvPr>
          <p:cNvSpPr>
            <a:spLocks noGrp="1"/>
          </p:cNvSpPr>
          <p:nvPr>
            <p:ph type="sldNum" sz="quarter" idx="12"/>
          </p:nvPr>
        </p:nvSpPr>
        <p:spPr/>
        <p:txBody>
          <a:bodyPr/>
          <a:lstStyle>
            <a:lvl1pPr>
              <a:defRPr/>
            </a:lvl1pPr>
          </a:lstStyle>
          <a:p>
            <a:fld id="{DFF20B0D-B5A6-4BFF-A0D7-BEEFD148EC9A}" type="slidenum">
              <a:rPr lang="en-US" altLang="en-US"/>
              <a:pPr/>
              <a:t>‹#›</a:t>
            </a:fld>
            <a:endParaRPr lang="en-US" altLang="en-US"/>
          </a:p>
        </p:txBody>
      </p:sp>
    </p:spTree>
    <p:extLst>
      <p:ext uri="{BB962C8B-B14F-4D97-AF65-F5344CB8AC3E}">
        <p14:creationId xmlns:p14="http://schemas.microsoft.com/office/powerpoint/2010/main" val="175256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5875-8C11-23E3-0E78-A4C59E78E2C3}"/>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BDC113-931C-C998-511B-B82CDEDED3EF}"/>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1CCAD-E80A-49F2-2DC5-7EA3BB678B8E}"/>
              </a:ext>
            </a:extLst>
          </p:cNvPr>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E1CF7DC7-B83B-08F1-15E2-42B6D3982ACE}"/>
              </a:ext>
            </a:extLst>
          </p:cNvPr>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442B5EB-85EC-6D7D-B92A-FC7FCE9798F0}"/>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7" name="Footer Placeholder 6">
            <a:extLst>
              <a:ext uri="{FF2B5EF4-FFF2-40B4-BE49-F238E27FC236}">
                <a16:creationId xmlns:a16="http://schemas.microsoft.com/office/drawing/2014/main" id="{15C67361-B5F7-3390-45D9-32EBB76DFD7E}"/>
              </a:ext>
            </a:extLst>
          </p:cNvPr>
          <p:cNvSpPr>
            <a:spLocks noGrp="1"/>
          </p:cNvSpPr>
          <p:nvPr>
            <p:ph type="ftr" sz="quarter" idx="11"/>
          </p:nvPr>
        </p:nvSpPr>
        <p:spPr>
          <a:xfrm>
            <a:off x="1676400" y="6245225"/>
            <a:ext cx="5791200" cy="476250"/>
          </a:xfrm>
        </p:spPr>
        <p:txBody>
          <a:bodyPr/>
          <a:lstStyle>
            <a:lvl1pPr>
              <a:defRPr/>
            </a:lvl1pPr>
          </a:lstStyle>
          <a:p>
            <a:r>
              <a:rPr lang="en-US" altLang="en-US"/>
              <a:t>Choking Without Suffocating</a:t>
            </a:r>
          </a:p>
        </p:txBody>
      </p:sp>
      <p:sp>
        <p:nvSpPr>
          <p:cNvPr id="8" name="Slide Number Placeholder 7">
            <a:extLst>
              <a:ext uri="{FF2B5EF4-FFF2-40B4-BE49-F238E27FC236}">
                <a16:creationId xmlns:a16="http://schemas.microsoft.com/office/drawing/2014/main" id="{55CEB026-73D1-3D08-8D8B-E2B61AECF911}"/>
              </a:ext>
            </a:extLst>
          </p:cNvPr>
          <p:cNvSpPr>
            <a:spLocks noGrp="1"/>
          </p:cNvSpPr>
          <p:nvPr>
            <p:ph type="sldNum" sz="quarter" idx="12"/>
          </p:nvPr>
        </p:nvSpPr>
        <p:spPr>
          <a:xfrm>
            <a:off x="7620000" y="6245225"/>
            <a:ext cx="1066800" cy="476250"/>
          </a:xfrm>
        </p:spPr>
        <p:txBody>
          <a:bodyPr/>
          <a:lstStyle>
            <a:lvl1pPr>
              <a:defRPr/>
            </a:lvl1pPr>
          </a:lstStyle>
          <a:p>
            <a:fld id="{48E8C68A-5113-41E1-893D-0CD31C96B388}" type="slidenum">
              <a:rPr lang="en-US" altLang="en-US"/>
              <a:pPr/>
              <a:t>‹#›</a:t>
            </a:fld>
            <a:endParaRPr lang="en-US" altLang="en-US"/>
          </a:p>
        </p:txBody>
      </p:sp>
    </p:spTree>
    <p:extLst>
      <p:ext uri="{BB962C8B-B14F-4D97-AF65-F5344CB8AC3E}">
        <p14:creationId xmlns:p14="http://schemas.microsoft.com/office/powerpoint/2010/main" val="354745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3A51-0760-B306-460F-7E1D3636D947}"/>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B68AE-482D-295E-569C-83BAF8A18275}"/>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681B2-866F-9B7D-77F0-9FDB8CEC17AD}"/>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D8F870-6728-02D6-8E36-6B0AF0336416}"/>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C00EC713-2DD1-6A58-4662-ECA555F4C4F5}"/>
              </a:ext>
            </a:extLst>
          </p:cNvPr>
          <p:cNvSpPr>
            <a:spLocks noGrp="1"/>
          </p:cNvSpPr>
          <p:nvPr>
            <p:ph type="ftr" sz="quarter" idx="11"/>
          </p:nvPr>
        </p:nvSpPr>
        <p:spPr>
          <a:xfrm>
            <a:off x="1676400" y="6245225"/>
            <a:ext cx="5791200" cy="476250"/>
          </a:xfrm>
        </p:spPr>
        <p:txBody>
          <a:bodyPr/>
          <a:lstStyle>
            <a:lvl1pPr>
              <a:defRPr/>
            </a:lvl1pPr>
          </a:lstStyle>
          <a:p>
            <a:r>
              <a:rPr lang="en-US" altLang="en-US"/>
              <a:t>Choking Without Suffocating</a:t>
            </a:r>
          </a:p>
        </p:txBody>
      </p:sp>
      <p:sp>
        <p:nvSpPr>
          <p:cNvPr id="7" name="Slide Number Placeholder 6">
            <a:extLst>
              <a:ext uri="{FF2B5EF4-FFF2-40B4-BE49-F238E27FC236}">
                <a16:creationId xmlns:a16="http://schemas.microsoft.com/office/drawing/2014/main" id="{DBD809D9-272E-4E62-3FC6-52DBB2B6C55C}"/>
              </a:ext>
            </a:extLst>
          </p:cNvPr>
          <p:cNvSpPr>
            <a:spLocks noGrp="1"/>
          </p:cNvSpPr>
          <p:nvPr>
            <p:ph type="sldNum" sz="quarter" idx="12"/>
          </p:nvPr>
        </p:nvSpPr>
        <p:spPr>
          <a:xfrm>
            <a:off x="7620000" y="6245225"/>
            <a:ext cx="1066800" cy="476250"/>
          </a:xfrm>
        </p:spPr>
        <p:txBody>
          <a:bodyPr/>
          <a:lstStyle>
            <a:lvl1pPr>
              <a:defRPr/>
            </a:lvl1pPr>
          </a:lstStyle>
          <a:p>
            <a:fld id="{9A1F1E25-EDE8-41C6-A698-F999A88BBEE0}" type="slidenum">
              <a:rPr lang="en-US" altLang="en-US"/>
              <a:pPr/>
              <a:t>‹#›</a:t>
            </a:fld>
            <a:endParaRPr lang="en-US" altLang="en-US"/>
          </a:p>
        </p:txBody>
      </p:sp>
    </p:spTree>
    <p:extLst>
      <p:ext uri="{BB962C8B-B14F-4D97-AF65-F5344CB8AC3E}">
        <p14:creationId xmlns:p14="http://schemas.microsoft.com/office/powerpoint/2010/main" val="413131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6E19-A15D-3D84-CE1F-8CB2081722B6}"/>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6237BC-BD99-74ED-4DCA-6FC653D2B354}"/>
              </a:ext>
            </a:extLst>
          </p:cNvPr>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a:extLst>
              <a:ext uri="{FF2B5EF4-FFF2-40B4-BE49-F238E27FC236}">
                <a16:creationId xmlns:a16="http://schemas.microsoft.com/office/drawing/2014/main" id="{42620633-9489-CDB2-38B3-B406927F7707}"/>
              </a:ext>
            </a:extLst>
          </p:cNvPr>
          <p:cNvSpPr>
            <a:spLocks noGrp="1"/>
          </p:cNvSpPr>
          <p:nvPr>
            <p:ph type="media" sz="half" idx="2"/>
          </p:nvPr>
        </p:nvSpPr>
        <p:spPr>
          <a:xfrm>
            <a:off x="4648200" y="1981200"/>
            <a:ext cx="4038600" cy="4114800"/>
          </a:xfrm>
        </p:spPr>
        <p:txBody>
          <a:bodyPr/>
          <a:lstStyle/>
          <a:p>
            <a:endParaRPr lang="en-US"/>
          </a:p>
        </p:txBody>
      </p:sp>
      <p:sp>
        <p:nvSpPr>
          <p:cNvPr id="5" name="Date Placeholder 4">
            <a:extLst>
              <a:ext uri="{FF2B5EF4-FFF2-40B4-BE49-F238E27FC236}">
                <a16:creationId xmlns:a16="http://schemas.microsoft.com/office/drawing/2014/main" id="{F427B460-9A07-4968-B850-015AC2E1E7FC}"/>
              </a:ext>
            </a:extLst>
          </p:cNvPr>
          <p:cNvSpPr>
            <a:spLocks noGrp="1"/>
          </p:cNvSpPr>
          <p:nvPr>
            <p:ph type="dt" sz="half" idx="10"/>
          </p:nvPr>
        </p:nvSpPr>
        <p:spPr>
          <a:xfrm>
            <a:off x="457200" y="6245225"/>
            <a:ext cx="1066800" cy="476250"/>
          </a:xfrm>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0C786355-057B-7204-002C-546F38541B83}"/>
              </a:ext>
            </a:extLst>
          </p:cNvPr>
          <p:cNvSpPr>
            <a:spLocks noGrp="1"/>
          </p:cNvSpPr>
          <p:nvPr>
            <p:ph type="ftr" sz="quarter" idx="11"/>
          </p:nvPr>
        </p:nvSpPr>
        <p:spPr>
          <a:xfrm>
            <a:off x="1676400" y="6245225"/>
            <a:ext cx="5791200" cy="476250"/>
          </a:xfrm>
        </p:spPr>
        <p:txBody>
          <a:bodyPr/>
          <a:lstStyle>
            <a:lvl1pPr>
              <a:defRPr/>
            </a:lvl1pPr>
          </a:lstStyle>
          <a:p>
            <a:r>
              <a:rPr lang="en-US" altLang="en-US"/>
              <a:t>Choking Without Suffocating</a:t>
            </a:r>
          </a:p>
        </p:txBody>
      </p:sp>
      <p:sp>
        <p:nvSpPr>
          <p:cNvPr id="7" name="Slide Number Placeholder 6">
            <a:extLst>
              <a:ext uri="{FF2B5EF4-FFF2-40B4-BE49-F238E27FC236}">
                <a16:creationId xmlns:a16="http://schemas.microsoft.com/office/drawing/2014/main" id="{DADB837D-D231-D735-41B5-9DDFC776CE78}"/>
              </a:ext>
            </a:extLst>
          </p:cNvPr>
          <p:cNvSpPr>
            <a:spLocks noGrp="1"/>
          </p:cNvSpPr>
          <p:nvPr>
            <p:ph type="sldNum" sz="quarter" idx="12"/>
          </p:nvPr>
        </p:nvSpPr>
        <p:spPr>
          <a:xfrm>
            <a:off x="7620000" y="6245225"/>
            <a:ext cx="1066800" cy="476250"/>
          </a:xfrm>
        </p:spPr>
        <p:txBody>
          <a:bodyPr/>
          <a:lstStyle>
            <a:lvl1pPr>
              <a:defRPr/>
            </a:lvl1pPr>
          </a:lstStyle>
          <a:p>
            <a:fld id="{9C4CF147-AD5A-4C22-9193-EB521C2EE0A5}" type="slidenum">
              <a:rPr lang="en-US" altLang="en-US"/>
              <a:pPr/>
              <a:t>‹#›</a:t>
            </a:fld>
            <a:endParaRPr lang="en-US" altLang="en-US"/>
          </a:p>
        </p:txBody>
      </p:sp>
    </p:spTree>
    <p:extLst>
      <p:ext uri="{BB962C8B-B14F-4D97-AF65-F5344CB8AC3E}">
        <p14:creationId xmlns:p14="http://schemas.microsoft.com/office/powerpoint/2010/main" val="1884129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D9CB-3424-570F-A47C-51C1706458A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840194-04B0-B8DC-9F98-4353C642E9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CCEDA2E-5E5F-DAC0-EBF2-45C403D59C6F}"/>
              </a:ext>
            </a:extLst>
          </p:cNvPr>
          <p:cNvSpPr>
            <a:spLocks noGrp="1"/>
          </p:cNvSpPr>
          <p:nvPr>
            <p:ph type="dt" sz="half" idx="10"/>
          </p:nvPr>
        </p:nvSpPr>
        <p:spPr/>
        <p:txBody>
          <a:bodyPr/>
          <a:lstStyle/>
          <a:p>
            <a:fld id="{F1E760CA-55F8-47B3-B225-01D2E0AF2376}" type="datetime1">
              <a:rPr lang="en-US" smtClean="0"/>
              <a:t>5/9/2025</a:t>
            </a:fld>
            <a:endParaRPr lang="en-US"/>
          </a:p>
        </p:txBody>
      </p:sp>
      <p:sp>
        <p:nvSpPr>
          <p:cNvPr id="5" name="Footer Placeholder 4">
            <a:extLst>
              <a:ext uri="{FF2B5EF4-FFF2-40B4-BE49-F238E27FC236}">
                <a16:creationId xmlns:a16="http://schemas.microsoft.com/office/drawing/2014/main" id="{D116D656-0E39-D513-2AC7-19BB87E4E191}"/>
              </a:ext>
            </a:extLst>
          </p:cNvPr>
          <p:cNvSpPr>
            <a:spLocks noGrp="1"/>
          </p:cNvSpPr>
          <p:nvPr>
            <p:ph type="ftr" sz="quarter" idx="11"/>
          </p:nvPr>
        </p:nvSpPr>
        <p:spPr/>
        <p:txBody>
          <a:bodyPr/>
          <a:lstStyle/>
          <a:p>
            <a:r>
              <a:rPr lang="en-US"/>
              <a:t>Resistance and Reactance in Chokes</a:t>
            </a:r>
          </a:p>
        </p:txBody>
      </p:sp>
      <p:sp>
        <p:nvSpPr>
          <p:cNvPr id="6" name="Slide Number Placeholder 5">
            <a:extLst>
              <a:ext uri="{FF2B5EF4-FFF2-40B4-BE49-F238E27FC236}">
                <a16:creationId xmlns:a16="http://schemas.microsoft.com/office/drawing/2014/main" id="{C2A451E6-0613-1FE6-986F-984F4CBEF426}"/>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56253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918D-1F16-17E1-A1ED-1D7896E18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1772C-3EA3-A21B-A1BC-BDF0E4883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FA251-C826-1481-C404-DED6A2B96A03}"/>
              </a:ext>
            </a:extLst>
          </p:cNvPr>
          <p:cNvSpPr>
            <a:spLocks noGrp="1"/>
          </p:cNvSpPr>
          <p:nvPr>
            <p:ph type="dt" sz="half" idx="10"/>
          </p:nvPr>
        </p:nvSpPr>
        <p:spPr/>
        <p:txBody>
          <a:bodyPr/>
          <a:lstStyle/>
          <a:p>
            <a:fld id="{9A31ABF2-FB5C-4E11-81FA-539AB056CECC}" type="datetime1">
              <a:rPr lang="en-US" smtClean="0"/>
              <a:t>5/9/2025</a:t>
            </a:fld>
            <a:endParaRPr lang="en-US"/>
          </a:p>
        </p:txBody>
      </p:sp>
      <p:sp>
        <p:nvSpPr>
          <p:cNvPr id="5" name="Footer Placeholder 4">
            <a:extLst>
              <a:ext uri="{FF2B5EF4-FFF2-40B4-BE49-F238E27FC236}">
                <a16:creationId xmlns:a16="http://schemas.microsoft.com/office/drawing/2014/main" id="{ACB4FDA6-17A1-2A1E-0A20-856F84556622}"/>
              </a:ext>
            </a:extLst>
          </p:cNvPr>
          <p:cNvSpPr>
            <a:spLocks noGrp="1"/>
          </p:cNvSpPr>
          <p:nvPr>
            <p:ph type="ftr" sz="quarter" idx="11"/>
          </p:nvPr>
        </p:nvSpPr>
        <p:spPr/>
        <p:txBody>
          <a:bodyPr/>
          <a:lstStyle/>
          <a:p>
            <a:r>
              <a:rPr lang="en-US"/>
              <a:t>Resistance and Reactance in Chokes</a:t>
            </a:r>
          </a:p>
        </p:txBody>
      </p:sp>
      <p:sp>
        <p:nvSpPr>
          <p:cNvPr id="6" name="Slide Number Placeholder 5">
            <a:extLst>
              <a:ext uri="{FF2B5EF4-FFF2-40B4-BE49-F238E27FC236}">
                <a16:creationId xmlns:a16="http://schemas.microsoft.com/office/drawing/2014/main" id="{E600AFEC-A6C9-1BC1-EE3A-7A8CDB553A7E}"/>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367457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7DE58-AECF-E9A1-FA48-5866B1B39B8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9B6D1E1-3BD1-4E6A-8902-193F6D19977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25F28-6329-D6FD-AD15-B2209F678F90}"/>
              </a:ext>
            </a:extLst>
          </p:cNvPr>
          <p:cNvSpPr>
            <a:spLocks noGrp="1"/>
          </p:cNvSpPr>
          <p:nvPr>
            <p:ph type="dt" sz="half" idx="10"/>
          </p:nvPr>
        </p:nvSpPr>
        <p:spPr/>
        <p:txBody>
          <a:bodyPr/>
          <a:lstStyle/>
          <a:p>
            <a:fld id="{273F5765-AB18-4C1A-A65C-1AC5012B73EE}" type="datetime1">
              <a:rPr lang="en-US" smtClean="0"/>
              <a:t>5/9/2025</a:t>
            </a:fld>
            <a:endParaRPr lang="en-US"/>
          </a:p>
        </p:txBody>
      </p:sp>
      <p:sp>
        <p:nvSpPr>
          <p:cNvPr id="5" name="Footer Placeholder 4">
            <a:extLst>
              <a:ext uri="{FF2B5EF4-FFF2-40B4-BE49-F238E27FC236}">
                <a16:creationId xmlns:a16="http://schemas.microsoft.com/office/drawing/2014/main" id="{8609E228-C99A-175B-78F8-F5CD815F7634}"/>
              </a:ext>
            </a:extLst>
          </p:cNvPr>
          <p:cNvSpPr>
            <a:spLocks noGrp="1"/>
          </p:cNvSpPr>
          <p:nvPr>
            <p:ph type="ftr" sz="quarter" idx="11"/>
          </p:nvPr>
        </p:nvSpPr>
        <p:spPr/>
        <p:txBody>
          <a:bodyPr/>
          <a:lstStyle/>
          <a:p>
            <a:r>
              <a:rPr lang="en-US"/>
              <a:t>Resistance and Reactance in Chokes</a:t>
            </a:r>
          </a:p>
        </p:txBody>
      </p:sp>
      <p:sp>
        <p:nvSpPr>
          <p:cNvPr id="6" name="Slide Number Placeholder 5">
            <a:extLst>
              <a:ext uri="{FF2B5EF4-FFF2-40B4-BE49-F238E27FC236}">
                <a16:creationId xmlns:a16="http://schemas.microsoft.com/office/drawing/2014/main" id="{57DDA784-160E-09D9-CD17-3F7E13F6A1B8}"/>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411789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1920-6676-B9F9-3A47-A01D34FDE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4AA75-DA43-0EA1-0A83-8573A06356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D849BD-379E-CFA3-F42F-BCE3BE431AB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79407F-A892-90B1-22D7-0445AA645130}"/>
              </a:ext>
            </a:extLst>
          </p:cNvPr>
          <p:cNvSpPr>
            <a:spLocks noGrp="1"/>
          </p:cNvSpPr>
          <p:nvPr>
            <p:ph type="dt" sz="half" idx="10"/>
          </p:nvPr>
        </p:nvSpPr>
        <p:spPr/>
        <p:txBody>
          <a:bodyPr/>
          <a:lstStyle/>
          <a:p>
            <a:fld id="{FDF4EBF7-9546-4116-96C8-2C1DAAC01028}" type="datetime1">
              <a:rPr lang="en-US" smtClean="0"/>
              <a:t>5/9/2025</a:t>
            </a:fld>
            <a:endParaRPr lang="en-US"/>
          </a:p>
        </p:txBody>
      </p:sp>
      <p:sp>
        <p:nvSpPr>
          <p:cNvPr id="6" name="Footer Placeholder 5">
            <a:extLst>
              <a:ext uri="{FF2B5EF4-FFF2-40B4-BE49-F238E27FC236}">
                <a16:creationId xmlns:a16="http://schemas.microsoft.com/office/drawing/2014/main" id="{91EBD13C-CA19-D9B4-B739-2540752B928E}"/>
              </a:ext>
            </a:extLst>
          </p:cNvPr>
          <p:cNvSpPr>
            <a:spLocks noGrp="1"/>
          </p:cNvSpPr>
          <p:nvPr>
            <p:ph type="ftr" sz="quarter" idx="11"/>
          </p:nvPr>
        </p:nvSpPr>
        <p:spPr/>
        <p:txBody>
          <a:bodyPr/>
          <a:lstStyle/>
          <a:p>
            <a:r>
              <a:rPr lang="en-US"/>
              <a:t>Resistance and Reactance in Chokes</a:t>
            </a:r>
          </a:p>
        </p:txBody>
      </p:sp>
      <p:sp>
        <p:nvSpPr>
          <p:cNvPr id="7" name="Slide Number Placeholder 6">
            <a:extLst>
              <a:ext uri="{FF2B5EF4-FFF2-40B4-BE49-F238E27FC236}">
                <a16:creationId xmlns:a16="http://schemas.microsoft.com/office/drawing/2014/main" id="{E3F03F02-FECC-71D1-05A3-CA6BD53A7A9F}"/>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2830173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19B5-DF4F-6C6A-9DBA-7D6C45BDD36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3EE33-F311-0C6B-904F-93F48930E89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7616C6-5324-0A19-AE38-2EA7084DDC2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5305E6-F5A5-6CF5-BBE8-AAB960EF199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D8E28-7EF4-C55E-3E17-650F3661FEA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CEE39B-ACC7-7DC4-9409-A5E5461EB9F7}"/>
              </a:ext>
            </a:extLst>
          </p:cNvPr>
          <p:cNvSpPr>
            <a:spLocks noGrp="1"/>
          </p:cNvSpPr>
          <p:nvPr>
            <p:ph type="dt" sz="half" idx="10"/>
          </p:nvPr>
        </p:nvSpPr>
        <p:spPr/>
        <p:txBody>
          <a:bodyPr/>
          <a:lstStyle/>
          <a:p>
            <a:fld id="{2570D583-F4A2-4BA6-BADC-3BC2044674D4}" type="datetime1">
              <a:rPr lang="en-US" smtClean="0"/>
              <a:t>5/9/2025</a:t>
            </a:fld>
            <a:endParaRPr lang="en-US"/>
          </a:p>
        </p:txBody>
      </p:sp>
      <p:sp>
        <p:nvSpPr>
          <p:cNvPr id="8" name="Footer Placeholder 7">
            <a:extLst>
              <a:ext uri="{FF2B5EF4-FFF2-40B4-BE49-F238E27FC236}">
                <a16:creationId xmlns:a16="http://schemas.microsoft.com/office/drawing/2014/main" id="{DBE4DB30-A7C8-0B5D-43AD-A5E71FD08916}"/>
              </a:ext>
            </a:extLst>
          </p:cNvPr>
          <p:cNvSpPr>
            <a:spLocks noGrp="1"/>
          </p:cNvSpPr>
          <p:nvPr>
            <p:ph type="ftr" sz="quarter" idx="11"/>
          </p:nvPr>
        </p:nvSpPr>
        <p:spPr/>
        <p:txBody>
          <a:bodyPr/>
          <a:lstStyle/>
          <a:p>
            <a:r>
              <a:rPr lang="en-US"/>
              <a:t>Resistance and Reactance in Chokes</a:t>
            </a:r>
          </a:p>
        </p:txBody>
      </p:sp>
      <p:sp>
        <p:nvSpPr>
          <p:cNvPr id="9" name="Slide Number Placeholder 8">
            <a:extLst>
              <a:ext uri="{FF2B5EF4-FFF2-40B4-BE49-F238E27FC236}">
                <a16:creationId xmlns:a16="http://schemas.microsoft.com/office/drawing/2014/main" id="{4E8D4AA9-CD87-46D2-1F7A-3E1BDC611A0D}"/>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181272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8DD13-ACC9-A617-D98D-53CCF2DDC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27BD8-F531-DFBD-3CFF-870B644AD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A8B20-EA5E-681C-CD90-97BB3E2FC3BD}"/>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5ADDE3CB-1DEE-0A62-BD81-B7EAB59E6919}"/>
              </a:ext>
            </a:extLst>
          </p:cNvPr>
          <p:cNvSpPr>
            <a:spLocks noGrp="1"/>
          </p:cNvSpPr>
          <p:nvPr>
            <p:ph type="ftr" sz="quarter" idx="11"/>
          </p:nvPr>
        </p:nvSpPr>
        <p:spPr/>
        <p:txBody>
          <a:bodyPr/>
          <a:lstStyle>
            <a:lvl1pPr>
              <a:defRPr/>
            </a:lvl1pPr>
          </a:lstStyle>
          <a:p>
            <a:r>
              <a:rPr lang="en-US" altLang="en-US"/>
              <a:t>Choking Without Suffocating</a:t>
            </a:r>
          </a:p>
        </p:txBody>
      </p:sp>
      <p:sp>
        <p:nvSpPr>
          <p:cNvPr id="6" name="Slide Number Placeholder 5">
            <a:extLst>
              <a:ext uri="{FF2B5EF4-FFF2-40B4-BE49-F238E27FC236}">
                <a16:creationId xmlns:a16="http://schemas.microsoft.com/office/drawing/2014/main" id="{4FCE707F-FDD5-18FD-CD2A-1A5ECC536302}"/>
              </a:ext>
            </a:extLst>
          </p:cNvPr>
          <p:cNvSpPr>
            <a:spLocks noGrp="1"/>
          </p:cNvSpPr>
          <p:nvPr>
            <p:ph type="sldNum" sz="quarter" idx="12"/>
          </p:nvPr>
        </p:nvSpPr>
        <p:spPr/>
        <p:txBody>
          <a:bodyPr/>
          <a:lstStyle>
            <a:lvl1pPr>
              <a:defRPr/>
            </a:lvl1pPr>
          </a:lstStyle>
          <a:p>
            <a:fld id="{BDEBF4CF-0050-4F81-919F-EC1624062A76}" type="slidenum">
              <a:rPr lang="en-US" altLang="en-US"/>
              <a:pPr/>
              <a:t>‹#›</a:t>
            </a:fld>
            <a:endParaRPr lang="en-US" altLang="en-US"/>
          </a:p>
        </p:txBody>
      </p:sp>
    </p:spTree>
    <p:extLst>
      <p:ext uri="{BB962C8B-B14F-4D97-AF65-F5344CB8AC3E}">
        <p14:creationId xmlns:p14="http://schemas.microsoft.com/office/powerpoint/2010/main" val="1377531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F9EE-8A86-3978-446A-22AAA06DCA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795F4-CA7A-F297-9AFB-BBE5E95EF1A5}"/>
              </a:ext>
            </a:extLst>
          </p:cNvPr>
          <p:cNvSpPr>
            <a:spLocks noGrp="1"/>
          </p:cNvSpPr>
          <p:nvPr>
            <p:ph type="dt" sz="half" idx="10"/>
          </p:nvPr>
        </p:nvSpPr>
        <p:spPr/>
        <p:txBody>
          <a:bodyPr/>
          <a:lstStyle/>
          <a:p>
            <a:fld id="{CF8F0B1B-1155-4B73-BF87-D163C03DD210}" type="datetime1">
              <a:rPr lang="en-US" smtClean="0"/>
              <a:t>5/9/2025</a:t>
            </a:fld>
            <a:endParaRPr lang="en-US"/>
          </a:p>
        </p:txBody>
      </p:sp>
      <p:sp>
        <p:nvSpPr>
          <p:cNvPr id="4" name="Footer Placeholder 3">
            <a:extLst>
              <a:ext uri="{FF2B5EF4-FFF2-40B4-BE49-F238E27FC236}">
                <a16:creationId xmlns:a16="http://schemas.microsoft.com/office/drawing/2014/main" id="{53F61C2C-6D0E-1FBE-6B05-D1DC0373E5AF}"/>
              </a:ext>
            </a:extLst>
          </p:cNvPr>
          <p:cNvSpPr>
            <a:spLocks noGrp="1"/>
          </p:cNvSpPr>
          <p:nvPr>
            <p:ph type="ftr" sz="quarter" idx="11"/>
          </p:nvPr>
        </p:nvSpPr>
        <p:spPr/>
        <p:txBody>
          <a:bodyPr/>
          <a:lstStyle/>
          <a:p>
            <a:r>
              <a:rPr lang="en-US"/>
              <a:t>Resistance and Reactance in Chokes</a:t>
            </a:r>
          </a:p>
        </p:txBody>
      </p:sp>
      <p:sp>
        <p:nvSpPr>
          <p:cNvPr id="5" name="Slide Number Placeholder 4">
            <a:extLst>
              <a:ext uri="{FF2B5EF4-FFF2-40B4-BE49-F238E27FC236}">
                <a16:creationId xmlns:a16="http://schemas.microsoft.com/office/drawing/2014/main" id="{E655A217-1924-9C38-317D-7EEB9FBCCBED}"/>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341852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FEBAD-109A-2C6B-F640-C4103DD89740}"/>
              </a:ext>
            </a:extLst>
          </p:cNvPr>
          <p:cNvSpPr>
            <a:spLocks noGrp="1"/>
          </p:cNvSpPr>
          <p:nvPr>
            <p:ph type="dt" sz="half" idx="10"/>
          </p:nvPr>
        </p:nvSpPr>
        <p:spPr/>
        <p:txBody>
          <a:bodyPr/>
          <a:lstStyle/>
          <a:p>
            <a:fld id="{4BD19476-C1AE-4DC4-ADEA-DF39A2077840}" type="datetime1">
              <a:rPr lang="en-US" smtClean="0"/>
              <a:t>5/9/2025</a:t>
            </a:fld>
            <a:endParaRPr lang="en-US"/>
          </a:p>
        </p:txBody>
      </p:sp>
      <p:sp>
        <p:nvSpPr>
          <p:cNvPr id="3" name="Footer Placeholder 2">
            <a:extLst>
              <a:ext uri="{FF2B5EF4-FFF2-40B4-BE49-F238E27FC236}">
                <a16:creationId xmlns:a16="http://schemas.microsoft.com/office/drawing/2014/main" id="{74844F8B-E80E-3FD6-5E66-FC6F04DC02E1}"/>
              </a:ext>
            </a:extLst>
          </p:cNvPr>
          <p:cNvSpPr>
            <a:spLocks noGrp="1"/>
          </p:cNvSpPr>
          <p:nvPr>
            <p:ph type="ftr" sz="quarter" idx="11"/>
          </p:nvPr>
        </p:nvSpPr>
        <p:spPr/>
        <p:txBody>
          <a:bodyPr/>
          <a:lstStyle/>
          <a:p>
            <a:r>
              <a:rPr lang="en-US"/>
              <a:t>Resistance and Reactance in Chokes</a:t>
            </a:r>
          </a:p>
        </p:txBody>
      </p:sp>
      <p:sp>
        <p:nvSpPr>
          <p:cNvPr id="4" name="Slide Number Placeholder 3">
            <a:extLst>
              <a:ext uri="{FF2B5EF4-FFF2-40B4-BE49-F238E27FC236}">
                <a16:creationId xmlns:a16="http://schemas.microsoft.com/office/drawing/2014/main" id="{ADF95697-4567-6F38-657C-700D227C6798}"/>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2081261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FB82-0C17-19A6-19C7-5136B538FB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359DD5-9E55-3B32-5718-4FAF3E9374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371C3C-C878-07C9-5791-A4E012340C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0FDE64-1062-3BAE-3DFD-CCAD7425733C}"/>
              </a:ext>
            </a:extLst>
          </p:cNvPr>
          <p:cNvSpPr>
            <a:spLocks noGrp="1"/>
          </p:cNvSpPr>
          <p:nvPr>
            <p:ph type="dt" sz="half" idx="10"/>
          </p:nvPr>
        </p:nvSpPr>
        <p:spPr/>
        <p:txBody>
          <a:bodyPr/>
          <a:lstStyle/>
          <a:p>
            <a:fld id="{3CED5EF4-574A-4BA5-B87E-F43625DE22E4}" type="datetime1">
              <a:rPr lang="en-US" smtClean="0"/>
              <a:t>5/9/2025</a:t>
            </a:fld>
            <a:endParaRPr lang="en-US"/>
          </a:p>
        </p:txBody>
      </p:sp>
      <p:sp>
        <p:nvSpPr>
          <p:cNvPr id="6" name="Footer Placeholder 5">
            <a:extLst>
              <a:ext uri="{FF2B5EF4-FFF2-40B4-BE49-F238E27FC236}">
                <a16:creationId xmlns:a16="http://schemas.microsoft.com/office/drawing/2014/main" id="{11676947-44DC-207F-3CDE-CAFAEA74F426}"/>
              </a:ext>
            </a:extLst>
          </p:cNvPr>
          <p:cNvSpPr>
            <a:spLocks noGrp="1"/>
          </p:cNvSpPr>
          <p:nvPr>
            <p:ph type="ftr" sz="quarter" idx="11"/>
          </p:nvPr>
        </p:nvSpPr>
        <p:spPr/>
        <p:txBody>
          <a:bodyPr/>
          <a:lstStyle/>
          <a:p>
            <a:r>
              <a:rPr lang="en-US"/>
              <a:t>Resistance and Reactance in Chokes</a:t>
            </a:r>
          </a:p>
        </p:txBody>
      </p:sp>
      <p:sp>
        <p:nvSpPr>
          <p:cNvPr id="7" name="Slide Number Placeholder 6">
            <a:extLst>
              <a:ext uri="{FF2B5EF4-FFF2-40B4-BE49-F238E27FC236}">
                <a16:creationId xmlns:a16="http://schemas.microsoft.com/office/drawing/2014/main" id="{8A3849F4-1746-DC46-E42C-5F9551BDD6B3}"/>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95964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7879-980B-8FAC-D970-A822254C2AD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1B33DCC-7A04-1F82-B187-27E56243837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31FCACD-07D8-A676-A230-FEFDB1D532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2BD82-C60C-B1B3-E3AC-AB48BF57FF3B}"/>
              </a:ext>
            </a:extLst>
          </p:cNvPr>
          <p:cNvSpPr>
            <a:spLocks noGrp="1"/>
          </p:cNvSpPr>
          <p:nvPr>
            <p:ph type="dt" sz="half" idx="10"/>
          </p:nvPr>
        </p:nvSpPr>
        <p:spPr/>
        <p:txBody>
          <a:bodyPr/>
          <a:lstStyle/>
          <a:p>
            <a:fld id="{679B98F9-F43F-4219-BFD0-CCFB67DE7ACE}" type="datetime1">
              <a:rPr lang="en-US" smtClean="0"/>
              <a:t>5/9/2025</a:t>
            </a:fld>
            <a:endParaRPr lang="en-US"/>
          </a:p>
        </p:txBody>
      </p:sp>
      <p:sp>
        <p:nvSpPr>
          <p:cNvPr id="6" name="Footer Placeholder 5">
            <a:extLst>
              <a:ext uri="{FF2B5EF4-FFF2-40B4-BE49-F238E27FC236}">
                <a16:creationId xmlns:a16="http://schemas.microsoft.com/office/drawing/2014/main" id="{C0E2D63B-66CB-3FE4-8EC8-46639C6D29F7}"/>
              </a:ext>
            </a:extLst>
          </p:cNvPr>
          <p:cNvSpPr>
            <a:spLocks noGrp="1"/>
          </p:cNvSpPr>
          <p:nvPr>
            <p:ph type="ftr" sz="quarter" idx="11"/>
          </p:nvPr>
        </p:nvSpPr>
        <p:spPr/>
        <p:txBody>
          <a:bodyPr/>
          <a:lstStyle/>
          <a:p>
            <a:r>
              <a:rPr lang="en-US"/>
              <a:t>Resistance and Reactance in Chokes</a:t>
            </a:r>
          </a:p>
        </p:txBody>
      </p:sp>
      <p:sp>
        <p:nvSpPr>
          <p:cNvPr id="7" name="Slide Number Placeholder 6">
            <a:extLst>
              <a:ext uri="{FF2B5EF4-FFF2-40B4-BE49-F238E27FC236}">
                <a16:creationId xmlns:a16="http://schemas.microsoft.com/office/drawing/2014/main" id="{69758BB9-9B1B-F3BE-2DB9-318E3A3C898D}"/>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1758943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F5DA-C071-6D7B-A66B-28BB2E7375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193574-24AD-6D8A-035A-F3DC0253F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05FC-81FF-535F-ADAF-BA1D9C1E4A57}"/>
              </a:ext>
            </a:extLst>
          </p:cNvPr>
          <p:cNvSpPr>
            <a:spLocks noGrp="1"/>
          </p:cNvSpPr>
          <p:nvPr>
            <p:ph type="dt" sz="half" idx="10"/>
          </p:nvPr>
        </p:nvSpPr>
        <p:spPr/>
        <p:txBody>
          <a:bodyPr/>
          <a:lstStyle/>
          <a:p>
            <a:fld id="{48DBEB5E-57EB-42C2-B0B7-4FA3F35EBAEE}" type="datetime1">
              <a:rPr lang="en-US" smtClean="0"/>
              <a:t>5/9/2025</a:t>
            </a:fld>
            <a:endParaRPr lang="en-US"/>
          </a:p>
        </p:txBody>
      </p:sp>
      <p:sp>
        <p:nvSpPr>
          <p:cNvPr id="5" name="Footer Placeholder 4">
            <a:extLst>
              <a:ext uri="{FF2B5EF4-FFF2-40B4-BE49-F238E27FC236}">
                <a16:creationId xmlns:a16="http://schemas.microsoft.com/office/drawing/2014/main" id="{ED22C044-46CF-71DE-BDE4-1DA623CB8527}"/>
              </a:ext>
            </a:extLst>
          </p:cNvPr>
          <p:cNvSpPr>
            <a:spLocks noGrp="1"/>
          </p:cNvSpPr>
          <p:nvPr>
            <p:ph type="ftr" sz="quarter" idx="11"/>
          </p:nvPr>
        </p:nvSpPr>
        <p:spPr/>
        <p:txBody>
          <a:bodyPr/>
          <a:lstStyle/>
          <a:p>
            <a:r>
              <a:rPr lang="en-US"/>
              <a:t>Resistance and Reactance in Chokes</a:t>
            </a:r>
          </a:p>
        </p:txBody>
      </p:sp>
      <p:sp>
        <p:nvSpPr>
          <p:cNvPr id="6" name="Slide Number Placeholder 5">
            <a:extLst>
              <a:ext uri="{FF2B5EF4-FFF2-40B4-BE49-F238E27FC236}">
                <a16:creationId xmlns:a16="http://schemas.microsoft.com/office/drawing/2014/main" id="{AAE3B29D-E982-0FE3-8498-3D7B4215AF89}"/>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845728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D7127-1979-A5F0-C9F3-C1613564DF1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53FF8B-E05A-B890-B4CD-D8685AFA51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024286-A273-DEC5-52E2-C59297B40C9C}"/>
              </a:ext>
            </a:extLst>
          </p:cNvPr>
          <p:cNvSpPr>
            <a:spLocks noGrp="1"/>
          </p:cNvSpPr>
          <p:nvPr>
            <p:ph type="dt" sz="half" idx="10"/>
          </p:nvPr>
        </p:nvSpPr>
        <p:spPr/>
        <p:txBody>
          <a:bodyPr/>
          <a:lstStyle/>
          <a:p>
            <a:fld id="{98E1BF83-A09A-4811-AF31-19EDEFED2299}" type="datetime1">
              <a:rPr lang="en-US" smtClean="0"/>
              <a:t>5/9/2025</a:t>
            </a:fld>
            <a:endParaRPr lang="en-US"/>
          </a:p>
        </p:txBody>
      </p:sp>
      <p:sp>
        <p:nvSpPr>
          <p:cNvPr id="5" name="Footer Placeholder 4">
            <a:extLst>
              <a:ext uri="{FF2B5EF4-FFF2-40B4-BE49-F238E27FC236}">
                <a16:creationId xmlns:a16="http://schemas.microsoft.com/office/drawing/2014/main" id="{0F624F69-8E67-BE42-8349-F5CBCD74DD8F}"/>
              </a:ext>
            </a:extLst>
          </p:cNvPr>
          <p:cNvSpPr>
            <a:spLocks noGrp="1"/>
          </p:cNvSpPr>
          <p:nvPr>
            <p:ph type="ftr" sz="quarter" idx="11"/>
          </p:nvPr>
        </p:nvSpPr>
        <p:spPr/>
        <p:txBody>
          <a:bodyPr/>
          <a:lstStyle/>
          <a:p>
            <a:r>
              <a:rPr lang="en-US"/>
              <a:t>Resistance and Reactance in Chokes</a:t>
            </a:r>
          </a:p>
        </p:txBody>
      </p:sp>
      <p:sp>
        <p:nvSpPr>
          <p:cNvPr id="6" name="Slide Number Placeholder 5">
            <a:extLst>
              <a:ext uri="{FF2B5EF4-FFF2-40B4-BE49-F238E27FC236}">
                <a16:creationId xmlns:a16="http://schemas.microsoft.com/office/drawing/2014/main" id="{30EE4341-A6A0-EFA8-F469-6963FFC6315B}"/>
              </a:ext>
            </a:extLst>
          </p:cNvPr>
          <p:cNvSpPr>
            <a:spLocks noGrp="1"/>
          </p:cNvSpPr>
          <p:nvPr>
            <p:ph type="sldNum" sz="quarter" idx="12"/>
          </p:nvPr>
        </p:nvSpPr>
        <p:spPr/>
        <p:txBody>
          <a:bodyPr/>
          <a:lstStyle/>
          <a:p>
            <a:fld id="{01D5E031-4F0C-43BB-B4D0-56DC7B8B9C38}" type="slidenum">
              <a:rPr lang="en-US" smtClean="0"/>
              <a:t>‹#›</a:t>
            </a:fld>
            <a:endParaRPr lang="en-US"/>
          </a:p>
        </p:txBody>
      </p:sp>
    </p:spTree>
    <p:extLst>
      <p:ext uri="{BB962C8B-B14F-4D97-AF65-F5344CB8AC3E}">
        <p14:creationId xmlns:p14="http://schemas.microsoft.com/office/powerpoint/2010/main" val="299133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72A2-B616-068E-F88A-1F83D378495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5E6C3-9FE4-E199-CCB9-217C99801C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A9B2E21-66E7-6396-230D-4FCBA28AF408}"/>
              </a:ext>
            </a:extLst>
          </p:cNvPr>
          <p:cNvSpPr>
            <a:spLocks noGrp="1"/>
          </p:cNvSpPr>
          <p:nvPr>
            <p:ph type="dt" sz="half" idx="10"/>
          </p:nvPr>
        </p:nvSpPr>
        <p:spPr/>
        <p:txBody>
          <a:bodyPr/>
          <a:lstStyle>
            <a:lvl1pPr>
              <a:defRPr/>
            </a:lvl1pPr>
          </a:lstStyle>
          <a:p>
            <a:r>
              <a:rPr lang="en-US" altLang="en-US"/>
              <a:t>Background and Theory</a:t>
            </a:r>
          </a:p>
        </p:txBody>
      </p:sp>
      <p:sp>
        <p:nvSpPr>
          <p:cNvPr id="5" name="Footer Placeholder 4">
            <a:extLst>
              <a:ext uri="{FF2B5EF4-FFF2-40B4-BE49-F238E27FC236}">
                <a16:creationId xmlns:a16="http://schemas.microsoft.com/office/drawing/2014/main" id="{B6F2DFEC-9F0E-22A4-64E6-8981AC795068}"/>
              </a:ext>
            </a:extLst>
          </p:cNvPr>
          <p:cNvSpPr>
            <a:spLocks noGrp="1"/>
          </p:cNvSpPr>
          <p:nvPr>
            <p:ph type="ftr" sz="quarter" idx="11"/>
          </p:nvPr>
        </p:nvSpPr>
        <p:spPr/>
        <p:txBody>
          <a:bodyPr/>
          <a:lstStyle>
            <a:lvl1pPr>
              <a:defRPr/>
            </a:lvl1pPr>
          </a:lstStyle>
          <a:p>
            <a:r>
              <a:rPr lang="en-US" altLang="en-US"/>
              <a:t>Choking Without Suffocating</a:t>
            </a:r>
          </a:p>
        </p:txBody>
      </p:sp>
      <p:sp>
        <p:nvSpPr>
          <p:cNvPr id="6" name="Slide Number Placeholder 5">
            <a:extLst>
              <a:ext uri="{FF2B5EF4-FFF2-40B4-BE49-F238E27FC236}">
                <a16:creationId xmlns:a16="http://schemas.microsoft.com/office/drawing/2014/main" id="{C255C2EB-16E4-7BD9-3B71-FE0781471F1B}"/>
              </a:ext>
            </a:extLst>
          </p:cNvPr>
          <p:cNvSpPr>
            <a:spLocks noGrp="1"/>
          </p:cNvSpPr>
          <p:nvPr>
            <p:ph type="sldNum" sz="quarter" idx="12"/>
          </p:nvPr>
        </p:nvSpPr>
        <p:spPr/>
        <p:txBody>
          <a:bodyPr/>
          <a:lstStyle>
            <a:lvl1pPr>
              <a:defRPr/>
            </a:lvl1pPr>
          </a:lstStyle>
          <a:p>
            <a:fld id="{AC860D33-90FC-4E20-B590-78200458283B}" type="slidenum">
              <a:rPr lang="en-US" altLang="en-US"/>
              <a:pPr/>
              <a:t>‹#›</a:t>
            </a:fld>
            <a:endParaRPr lang="en-US" altLang="en-US"/>
          </a:p>
        </p:txBody>
      </p:sp>
    </p:spTree>
    <p:extLst>
      <p:ext uri="{BB962C8B-B14F-4D97-AF65-F5344CB8AC3E}">
        <p14:creationId xmlns:p14="http://schemas.microsoft.com/office/powerpoint/2010/main" val="237815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9D179-B209-CEE3-08CA-582C720B4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0DB0D-26B0-00EB-46FF-24108B4D3495}"/>
              </a:ext>
            </a:extLst>
          </p:cNvPr>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3183F-DC89-C137-A8BC-0A623EEAFE59}"/>
              </a:ext>
            </a:extLst>
          </p:cNvPr>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641F03-E69B-EA50-B894-F83549834731}"/>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0D3AC359-D4D9-C2B2-38A3-1C7DB497E34D}"/>
              </a:ext>
            </a:extLst>
          </p:cNvPr>
          <p:cNvSpPr>
            <a:spLocks noGrp="1"/>
          </p:cNvSpPr>
          <p:nvPr>
            <p:ph type="ftr" sz="quarter" idx="11"/>
          </p:nvPr>
        </p:nvSpPr>
        <p:spPr/>
        <p:txBody>
          <a:bodyPr/>
          <a:lstStyle>
            <a:lvl1pPr>
              <a:defRPr/>
            </a:lvl1pPr>
          </a:lstStyle>
          <a:p>
            <a:r>
              <a:rPr lang="en-US" altLang="en-US"/>
              <a:t>Choking Without Suffocating</a:t>
            </a:r>
          </a:p>
        </p:txBody>
      </p:sp>
      <p:sp>
        <p:nvSpPr>
          <p:cNvPr id="7" name="Slide Number Placeholder 6">
            <a:extLst>
              <a:ext uri="{FF2B5EF4-FFF2-40B4-BE49-F238E27FC236}">
                <a16:creationId xmlns:a16="http://schemas.microsoft.com/office/drawing/2014/main" id="{802529D5-B829-0A4D-0D83-5D7572B9FF0E}"/>
              </a:ext>
            </a:extLst>
          </p:cNvPr>
          <p:cNvSpPr>
            <a:spLocks noGrp="1"/>
          </p:cNvSpPr>
          <p:nvPr>
            <p:ph type="sldNum" sz="quarter" idx="12"/>
          </p:nvPr>
        </p:nvSpPr>
        <p:spPr/>
        <p:txBody>
          <a:bodyPr/>
          <a:lstStyle>
            <a:lvl1pPr>
              <a:defRPr/>
            </a:lvl1pPr>
          </a:lstStyle>
          <a:p>
            <a:fld id="{280795C1-1772-4C28-88A7-D63E9170B8A2}" type="slidenum">
              <a:rPr lang="en-US" altLang="en-US"/>
              <a:pPr/>
              <a:t>‹#›</a:t>
            </a:fld>
            <a:endParaRPr lang="en-US" altLang="en-US"/>
          </a:p>
        </p:txBody>
      </p:sp>
    </p:spTree>
    <p:extLst>
      <p:ext uri="{BB962C8B-B14F-4D97-AF65-F5344CB8AC3E}">
        <p14:creationId xmlns:p14="http://schemas.microsoft.com/office/powerpoint/2010/main" val="141780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E6E0-8C1D-8DA8-A4E0-F75456B0CD4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4DF68-C312-C3FB-6BE0-1F15054609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1BA7FC-BB79-002A-A13A-59182D47B0A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C4F2E-A718-5E06-D487-659B618FEEF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B36C-2FFB-A45D-C523-0A963BB476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605B95-8963-7050-59AD-AE1EF0EA4AC7}"/>
              </a:ext>
            </a:extLst>
          </p:cNvPr>
          <p:cNvSpPr>
            <a:spLocks noGrp="1"/>
          </p:cNvSpPr>
          <p:nvPr>
            <p:ph type="dt" sz="half" idx="10"/>
          </p:nvPr>
        </p:nvSpPr>
        <p:spPr/>
        <p:txBody>
          <a:bodyPr/>
          <a:lstStyle>
            <a:lvl1pPr>
              <a:defRPr/>
            </a:lvl1pPr>
          </a:lstStyle>
          <a:p>
            <a:r>
              <a:rPr lang="en-US" altLang="en-US"/>
              <a:t>Background and Theory</a:t>
            </a:r>
          </a:p>
        </p:txBody>
      </p:sp>
      <p:sp>
        <p:nvSpPr>
          <p:cNvPr id="8" name="Footer Placeholder 7">
            <a:extLst>
              <a:ext uri="{FF2B5EF4-FFF2-40B4-BE49-F238E27FC236}">
                <a16:creationId xmlns:a16="http://schemas.microsoft.com/office/drawing/2014/main" id="{360B000D-D4BB-2DB7-6EA5-D29072E36025}"/>
              </a:ext>
            </a:extLst>
          </p:cNvPr>
          <p:cNvSpPr>
            <a:spLocks noGrp="1"/>
          </p:cNvSpPr>
          <p:nvPr>
            <p:ph type="ftr" sz="quarter" idx="11"/>
          </p:nvPr>
        </p:nvSpPr>
        <p:spPr/>
        <p:txBody>
          <a:bodyPr/>
          <a:lstStyle>
            <a:lvl1pPr>
              <a:defRPr/>
            </a:lvl1pPr>
          </a:lstStyle>
          <a:p>
            <a:r>
              <a:rPr lang="en-US" altLang="en-US"/>
              <a:t>Choking Without Suffocating</a:t>
            </a:r>
          </a:p>
        </p:txBody>
      </p:sp>
      <p:sp>
        <p:nvSpPr>
          <p:cNvPr id="9" name="Slide Number Placeholder 8">
            <a:extLst>
              <a:ext uri="{FF2B5EF4-FFF2-40B4-BE49-F238E27FC236}">
                <a16:creationId xmlns:a16="http://schemas.microsoft.com/office/drawing/2014/main" id="{2707AB42-BCB7-8750-3806-EE964DF4C121}"/>
              </a:ext>
            </a:extLst>
          </p:cNvPr>
          <p:cNvSpPr>
            <a:spLocks noGrp="1"/>
          </p:cNvSpPr>
          <p:nvPr>
            <p:ph type="sldNum" sz="quarter" idx="12"/>
          </p:nvPr>
        </p:nvSpPr>
        <p:spPr/>
        <p:txBody>
          <a:bodyPr/>
          <a:lstStyle>
            <a:lvl1pPr>
              <a:defRPr/>
            </a:lvl1pPr>
          </a:lstStyle>
          <a:p>
            <a:fld id="{2155B5E4-03B4-45E7-9F7E-E15A35D120AE}" type="slidenum">
              <a:rPr lang="en-US" altLang="en-US"/>
              <a:pPr/>
              <a:t>‹#›</a:t>
            </a:fld>
            <a:endParaRPr lang="en-US" altLang="en-US"/>
          </a:p>
        </p:txBody>
      </p:sp>
    </p:spTree>
    <p:extLst>
      <p:ext uri="{BB962C8B-B14F-4D97-AF65-F5344CB8AC3E}">
        <p14:creationId xmlns:p14="http://schemas.microsoft.com/office/powerpoint/2010/main" val="415806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3D6E-3540-D883-C290-1E944375E5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970BF-A595-BF92-CCA7-C74B3B7EB432}"/>
              </a:ext>
            </a:extLst>
          </p:cNvPr>
          <p:cNvSpPr>
            <a:spLocks noGrp="1"/>
          </p:cNvSpPr>
          <p:nvPr>
            <p:ph type="dt" sz="half" idx="10"/>
          </p:nvPr>
        </p:nvSpPr>
        <p:spPr/>
        <p:txBody>
          <a:bodyPr/>
          <a:lstStyle>
            <a:lvl1pPr>
              <a:defRPr/>
            </a:lvl1pPr>
          </a:lstStyle>
          <a:p>
            <a:r>
              <a:rPr lang="en-US" altLang="en-US"/>
              <a:t>Background and Theory</a:t>
            </a:r>
          </a:p>
        </p:txBody>
      </p:sp>
      <p:sp>
        <p:nvSpPr>
          <p:cNvPr id="4" name="Footer Placeholder 3">
            <a:extLst>
              <a:ext uri="{FF2B5EF4-FFF2-40B4-BE49-F238E27FC236}">
                <a16:creationId xmlns:a16="http://schemas.microsoft.com/office/drawing/2014/main" id="{23DC32CD-9687-E11B-3681-868013BD9417}"/>
              </a:ext>
            </a:extLst>
          </p:cNvPr>
          <p:cNvSpPr>
            <a:spLocks noGrp="1"/>
          </p:cNvSpPr>
          <p:nvPr>
            <p:ph type="ftr" sz="quarter" idx="11"/>
          </p:nvPr>
        </p:nvSpPr>
        <p:spPr/>
        <p:txBody>
          <a:bodyPr/>
          <a:lstStyle>
            <a:lvl1pPr>
              <a:defRPr/>
            </a:lvl1pPr>
          </a:lstStyle>
          <a:p>
            <a:r>
              <a:rPr lang="en-US" altLang="en-US"/>
              <a:t>Choking Without Suffocating</a:t>
            </a:r>
          </a:p>
        </p:txBody>
      </p:sp>
      <p:sp>
        <p:nvSpPr>
          <p:cNvPr id="5" name="Slide Number Placeholder 4">
            <a:extLst>
              <a:ext uri="{FF2B5EF4-FFF2-40B4-BE49-F238E27FC236}">
                <a16:creationId xmlns:a16="http://schemas.microsoft.com/office/drawing/2014/main" id="{340E7656-D227-F7B3-521F-88E9A26B6F46}"/>
              </a:ext>
            </a:extLst>
          </p:cNvPr>
          <p:cNvSpPr>
            <a:spLocks noGrp="1"/>
          </p:cNvSpPr>
          <p:nvPr>
            <p:ph type="sldNum" sz="quarter" idx="12"/>
          </p:nvPr>
        </p:nvSpPr>
        <p:spPr/>
        <p:txBody>
          <a:bodyPr/>
          <a:lstStyle>
            <a:lvl1pPr>
              <a:defRPr/>
            </a:lvl1pPr>
          </a:lstStyle>
          <a:p>
            <a:fld id="{05AB1806-9D1D-4579-B1E4-36D66BC1032C}" type="slidenum">
              <a:rPr lang="en-US" altLang="en-US"/>
              <a:pPr/>
              <a:t>‹#›</a:t>
            </a:fld>
            <a:endParaRPr lang="en-US" altLang="en-US"/>
          </a:p>
        </p:txBody>
      </p:sp>
    </p:spTree>
    <p:extLst>
      <p:ext uri="{BB962C8B-B14F-4D97-AF65-F5344CB8AC3E}">
        <p14:creationId xmlns:p14="http://schemas.microsoft.com/office/powerpoint/2010/main" val="48433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F686F-180C-FC4D-5067-13610CC0E530}"/>
              </a:ext>
            </a:extLst>
          </p:cNvPr>
          <p:cNvSpPr>
            <a:spLocks noGrp="1"/>
          </p:cNvSpPr>
          <p:nvPr>
            <p:ph type="dt" sz="half" idx="10"/>
          </p:nvPr>
        </p:nvSpPr>
        <p:spPr/>
        <p:txBody>
          <a:bodyPr/>
          <a:lstStyle>
            <a:lvl1pPr>
              <a:defRPr/>
            </a:lvl1pPr>
          </a:lstStyle>
          <a:p>
            <a:r>
              <a:rPr lang="en-US" altLang="en-US"/>
              <a:t>Background and Theory</a:t>
            </a:r>
          </a:p>
        </p:txBody>
      </p:sp>
      <p:sp>
        <p:nvSpPr>
          <p:cNvPr id="3" name="Footer Placeholder 2">
            <a:extLst>
              <a:ext uri="{FF2B5EF4-FFF2-40B4-BE49-F238E27FC236}">
                <a16:creationId xmlns:a16="http://schemas.microsoft.com/office/drawing/2014/main" id="{073F8B15-6E64-F020-CE7C-FD56CC27F23F}"/>
              </a:ext>
            </a:extLst>
          </p:cNvPr>
          <p:cNvSpPr>
            <a:spLocks noGrp="1"/>
          </p:cNvSpPr>
          <p:nvPr>
            <p:ph type="ftr" sz="quarter" idx="11"/>
          </p:nvPr>
        </p:nvSpPr>
        <p:spPr/>
        <p:txBody>
          <a:bodyPr/>
          <a:lstStyle>
            <a:lvl1pPr>
              <a:defRPr/>
            </a:lvl1pPr>
          </a:lstStyle>
          <a:p>
            <a:r>
              <a:rPr lang="en-US" altLang="en-US"/>
              <a:t>Choking Without Suffocating</a:t>
            </a:r>
          </a:p>
        </p:txBody>
      </p:sp>
      <p:sp>
        <p:nvSpPr>
          <p:cNvPr id="4" name="Slide Number Placeholder 3">
            <a:extLst>
              <a:ext uri="{FF2B5EF4-FFF2-40B4-BE49-F238E27FC236}">
                <a16:creationId xmlns:a16="http://schemas.microsoft.com/office/drawing/2014/main" id="{7DF49C6C-EB60-60E3-269D-FDE5F871D0E5}"/>
              </a:ext>
            </a:extLst>
          </p:cNvPr>
          <p:cNvSpPr>
            <a:spLocks noGrp="1"/>
          </p:cNvSpPr>
          <p:nvPr>
            <p:ph type="sldNum" sz="quarter" idx="12"/>
          </p:nvPr>
        </p:nvSpPr>
        <p:spPr/>
        <p:txBody>
          <a:bodyPr/>
          <a:lstStyle>
            <a:lvl1pPr>
              <a:defRPr/>
            </a:lvl1pPr>
          </a:lstStyle>
          <a:p>
            <a:fld id="{67234778-EFE8-4880-B6F0-8ED4CE92B8A1}" type="slidenum">
              <a:rPr lang="en-US" altLang="en-US"/>
              <a:pPr/>
              <a:t>‹#›</a:t>
            </a:fld>
            <a:endParaRPr lang="en-US" altLang="en-US"/>
          </a:p>
        </p:txBody>
      </p:sp>
    </p:spTree>
    <p:extLst>
      <p:ext uri="{BB962C8B-B14F-4D97-AF65-F5344CB8AC3E}">
        <p14:creationId xmlns:p14="http://schemas.microsoft.com/office/powerpoint/2010/main" val="41770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BCB4-9664-D57C-CBF9-D3430D19C3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3314C6-4C71-90E9-E3E1-C6D77EC47D2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4753CD-98C3-BF52-4CC8-5F345B766F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3FF25-5544-57A2-7878-B05C0D584346}"/>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AB2188FF-2003-7DD9-F1AB-9265AE6BE231}"/>
              </a:ext>
            </a:extLst>
          </p:cNvPr>
          <p:cNvSpPr>
            <a:spLocks noGrp="1"/>
          </p:cNvSpPr>
          <p:nvPr>
            <p:ph type="ftr" sz="quarter" idx="11"/>
          </p:nvPr>
        </p:nvSpPr>
        <p:spPr/>
        <p:txBody>
          <a:bodyPr/>
          <a:lstStyle>
            <a:lvl1pPr>
              <a:defRPr/>
            </a:lvl1pPr>
          </a:lstStyle>
          <a:p>
            <a:r>
              <a:rPr lang="en-US" altLang="en-US"/>
              <a:t>Choking Without Suffocating</a:t>
            </a:r>
          </a:p>
        </p:txBody>
      </p:sp>
      <p:sp>
        <p:nvSpPr>
          <p:cNvPr id="7" name="Slide Number Placeholder 6">
            <a:extLst>
              <a:ext uri="{FF2B5EF4-FFF2-40B4-BE49-F238E27FC236}">
                <a16:creationId xmlns:a16="http://schemas.microsoft.com/office/drawing/2014/main" id="{EFEAC52C-034A-8D7B-CB25-87875EFBE444}"/>
              </a:ext>
            </a:extLst>
          </p:cNvPr>
          <p:cNvSpPr>
            <a:spLocks noGrp="1"/>
          </p:cNvSpPr>
          <p:nvPr>
            <p:ph type="sldNum" sz="quarter" idx="12"/>
          </p:nvPr>
        </p:nvSpPr>
        <p:spPr/>
        <p:txBody>
          <a:bodyPr/>
          <a:lstStyle>
            <a:lvl1pPr>
              <a:defRPr/>
            </a:lvl1pPr>
          </a:lstStyle>
          <a:p>
            <a:fld id="{33B3B981-01DC-4F72-A207-9990620736F9}" type="slidenum">
              <a:rPr lang="en-US" altLang="en-US"/>
              <a:pPr/>
              <a:t>‹#›</a:t>
            </a:fld>
            <a:endParaRPr lang="en-US" altLang="en-US"/>
          </a:p>
        </p:txBody>
      </p:sp>
    </p:spTree>
    <p:extLst>
      <p:ext uri="{BB962C8B-B14F-4D97-AF65-F5344CB8AC3E}">
        <p14:creationId xmlns:p14="http://schemas.microsoft.com/office/powerpoint/2010/main" val="66930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0E3D-60CA-66EE-9AB8-FF90745DD7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1B9F6-8DE5-1C61-7AEA-D47FC6959D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BAEFE-6276-4E34-BCF1-8AA9B4A7C9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CDA4-9B57-A929-5AC4-9818E9FE9253}"/>
              </a:ext>
            </a:extLst>
          </p:cNvPr>
          <p:cNvSpPr>
            <a:spLocks noGrp="1"/>
          </p:cNvSpPr>
          <p:nvPr>
            <p:ph type="dt" sz="half" idx="10"/>
          </p:nvPr>
        </p:nvSpPr>
        <p:spPr/>
        <p:txBody>
          <a:bodyPr/>
          <a:lstStyle>
            <a:lvl1pPr>
              <a:defRPr/>
            </a:lvl1pPr>
          </a:lstStyle>
          <a:p>
            <a:r>
              <a:rPr lang="en-US" altLang="en-US"/>
              <a:t>Background and Theory</a:t>
            </a:r>
          </a:p>
        </p:txBody>
      </p:sp>
      <p:sp>
        <p:nvSpPr>
          <p:cNvPr id="6" name="Footer Placeholder 5">
            <a:extLst>
              <a:ext uri="{FF2B5EF4-FFF2-40B4-BE49-F238E27FC236}">
                <a16:creationId xmlns:a16="http://schemas.microsoft.com/office/drawing/2014/main" id="{E97F6891-BA00-A5AC-9B2B-056BBA554B70}"/>
              </a:ext>
            </a:extLst>
          </p:cNvPr>
          <p:cNvSpPr>
            <a:spLocks noGrp="1"/>
          </p:cNvSpPr>
          <p:nvPr>
            <p:ph type="ftr" sz="quarter" idx="11"/>
          </p:nvPr>
        </p:nvSpPr>
        <p:spPr/>
        <p:txBody>
          <a:bodyPr/>
          <a:lstStyle>
            <a:lvl1pPr>
              <a:defRPr/>
            </a:lvl1pPr>
          </a:lstStyle>
          <a:p>
            <a:r>
              <a:rPr lang="en-US" altLang="en-US"/>
              <a:t>Choking Without Suffocating</a:t>
            </a:r>
          </a:p>
        </p:txBody>
      </p:sp>
      <p:sp>
        <p:nvSpPr>
          <p:cNvPr id="7" name="Slide Number Placeholder 6">
            <a:extLst>
              <a:ext uri="{FF2B5EF4-FFF2-40B4-BE49-F238E27FC236}">
                <a16:creationId xmlns:a16="http://schemas.microsoft.com/office/drawing/2014/main" id="{71F55E10-50C9-5C58-ACEB-E1BAE75AFC4F}"/>
              </a:ext>
            </a:extLst>
          </p:cNvPr>
          <p:cNvSpPr>
            <a:spLocks noGrp="1"/>
          </p:cNvSpPr>
          <p:nvPr>
            <p:ph type="sldNum" sz="quarter" idx="12"/>
          </p:nvPr>
        </p:nvSpPr>
        <p:spPr/>
        <p:txBody>
          <a:bodyPr/>
          <a:lstStyle>
            <a:lvl1pPr>
              <a:defRPr/>
            </a:lvl1pPr>
          </a:lstStyle>
          <a:p>
            <a:fld id="{76A24E73-E67B-42DB-BFE1-E6FCFD707C30}" type="slidenum">
              <a:rPr lang="en-US" altLang="en-US"/>
              <a:pPr/>
              <a:t>‹#›</a:t>
            </a:fld>
            <a:endParaRPr lang="en-US" altLang="en-US"/>
          </a:p>
        </p:txBody>
      </p:sp>
    </p:spTree>
    <p:extLst>
      <p:ext uri="{BB962C8B-B14F-4D97-AF65-F5344CB8AC3E}">
        <p14:creationId xmlns:p14="http://schemas.microsoft.com/office/powerpoint/2010/main" val="19945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CB291604-9067-A549-0E72-D7D094DBF80E}"/>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8723" name="Rectangle 3">
            <a:extLst>
              <a:ext uri="{FF2B5EF4-FFF2-40B4-BE49-F238E27FC236}">
                <a16:creationId xmlns:a16="http://schemas.microsoft.com/office/drawing/2014/main" id="{B30E8EAF-AC3A-28B6-22D2-E6B2FEB939B0}"/>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8724" name="Rectangle 4">
            <a:extLst>
              <a:ext uri="{FF2B5EF4-FFF2-40B4-BE49-F238E27FC236}">
                <a16:creationId xmlns:a16="http://schemas.microsoft.com/office/drawing/2014/main" id="{21F4EC9E-25BF-111A-95CE-9E64DCDF5C66}"/>
              </a:ext>
            </a:extLst>
          </p:cNvPr>
          <p:cNvSpPr>
            <a:spLocks noGrp="1" noChangeArrowheads="1"/>
          </p:cNvSpPr>
          <p:nvPr>
            <p:ph type="dt" sz="half" idx="2"/>
          </p:nvPr>
        </p:nvSpPr>
        <p:spPr bwMode="auto">
          <a:xfrm>
            <a:off x="4572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000">
                <a:effectLst>
                  <a:outerShdw blurRad="38100" dist="38100" dir="2700000" algn="tl">
                    <a:srgbClr val="000000"/>
                  </a:outerShdw>
                </a:effectLst>
                <a:latin typeface="Arial" panose="020B0604020202020204" pitchFamily="34" charset="0"/>
              </a:defRPr>
            </a:lvl1pPr>
          </a:lstStyle>
          <a:p>
            <a:r>
              <a:rPr lang="en-US" altLang="en-US"/>
              <a:t>Background and Theory</a:t>
            </a:r>
          </a:p>
        </p:txBody>
      </p:sp>
      <p:sp>
        <p:nvSpPr>
          <p:cNvPr id="158725" name="Rectangle 5">
            <a:extLst>
              <a:ext uri="{FF2B5EF4-FFF2-40B4-BE49-F238E27FC236}">
                <a16:creationId xmlns:a16="http://schemas.microsoft.com/office/drawing/2014/main" id="{CD71D759-EE3B-7FD2-055A-11A5486529A5}"/>
              </a:ext>
            </a:extLst>
          </p:cNvPr>
          <p:cNvSpPr>
            <a:spLocks noGrp="1" noChangeArrowheads="1"/>
          </p:cNvSpPr>
          <p:nvPr>
            <p:ph type="ftr" sz="quarter" idx="3"/>
          </p:nvPr>
        </p:nvSpPr>
        <p:spPr bwMode="auto">
          <a:xfrm>
            <a:off x="1676400" y="6245225"/>
            <a:ext cx="579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anose="020B0604020202020204" pitchFamily="34" charset="0"/>
              </a:defRPr>
            </a:lvl1pPr>
          </a:lstStyle>
          <a:p>
            <a:r>
              <a:rPr lang="en-US" altLang="en-US"/>
              <a:t>Choking Without Suffocating</a:t>
            </a:r>
          </a:p>
        </p:txBody>
      </p:sp>
      <p:sp>
        <p:nvSpPr>
          <p:cNvPr id="158726" name="Rectangle 6">
            <a:extLst>
              <a:ext uri="{FF2B5EF4-FFF2-40B4-BE49-F238E27FC236}">
                <a16:creationId xmlns:a16="http://schemas.microsoft.com/office/drawing/2014/main" id="{EC1A9CF7-8E96-3AF2-ED8D-0E5EADE445FB}"/>
              </a:ext>
            </a:extLst>
          </p:cNvPr>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AD9584BA-5A86-49BB-9839-0FDC9CC205B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hf hd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1B5A5-6B22-BD61-C4EE-A917C8D228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27D726-32B3-71FB-45F7-E8CFBB8059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66E18-DAC0-8D33-0437-DF742A212B0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E19404D-3791-432A-85AE-CDB75038D157}" type="datetime1">
              <a:rPr lang="en-US" smtClean="0"/>
              <a:t>5/9/2025</a:t>
            </a:fld>
            <a:endParaRPr lang="en-US"/>
          </a:p>
        </p:txBody>
      </p:sp>
      <p:sp>
        <p:nvSpPr>
          <p:cNvPr id="5" name="Footer Placeholder 4">
            <a:extLst>
              <a:ext uri="{FF2B5EF4-FFF2-40B4-BE49-F238E27FC236}">
                <a16:creationId xmlns:a16="http://schemas.microsoft.com/office/drawing/2014/main" id="{CD5261B9-01FB-2B9A-B8CC-9B5C172D48E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Resistance and Reactance in Chokes</a:t>
            </a:r>
          </a:p>
        </p:txBody>
      </p:sp>
      <p:sp>
        <p:nvSpPr>
          <p:cNvPr id="6" name="Slide Number Placeholder 5">
            <a:extLst>
              <a:ext uri="{FF2B5EF4-FFF2-40B4-BE49-F238E27FC236}">
                <a16:creationId xmlns:a16="http://schemas.microsoft.com/office/drawing/2014/main" id="{7B00FEE6-D76D-F45C-DB4A-4EC9C4A1B62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1D5E031-4F0C-43BB-B4D0-56DC7B8B9C38}" type="slidenum">
              <a:rPr lang="en-US" smtClean="0"/>
              <a:t>‹#›</a:t>
            </a:fld>
            <a:endParaRPr lang="en-US"/>
          </a:p>
        </p:txBody>
      </p:sp>
    </p:spTree>
    <p:extLst>
      <p:ext uri="{BB962C8B-B14F-4D97-AF65-F5344CB8AC3E}">
        <p14:creationId xmlns:p14="http://schemas.microsoft.com/office/powerpoint/2010/main" val="102037477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rdy@seed-solutions.com" TargetMode="External"/><Relationship Id="rId2" Type="http://schemas.openxmlformats.org/officeDocument/2006/relationships/hyperlink" Target="mailto:w8wwv@arrl.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qsl.net/g1cqp/ref/chokeimped.html" TargetMode="External"/><Relationship Id="rId3" Type="http://schemas.openxmlformats.org/officeDocument/2006/relationships/hyperlink" Target="http://k9yc.com/2018Cookbook.pdf" TargetMode="External"/><Relationship Id="rId7" Type="http://schemas.openxmlformats.org/officeDocument/2006/relationships/hyperlink" Target="http://karinya.net/g3txq/baluns" TargetMode="External"/><Relationship Id="rId2" Type="http://schemas.openxmlformats.org/officeDocument/2006/relationships/hyperlink" Target="http://k9yc.com/RFI-Ham.pdf" TargetMode="External"/><Relationship Id="rId1" Type="http://schemas.openxmlformats.org/officeDocument/2006/relationships/slideLayout" Target="../slideLayouts/slideLayout2.xml"/><Relationship Id="rId6" Type="http://schemas.openxmlformats.org/officeDocument/2006/relationships/hyperlink" Target="http://karinya.net/g3txq/chokes" TargetMode="External"/><Relationship Id="rId5" Type="http://schemas.openxmlformats.org/officeDocument/2006/relationships/hyperlink" Target="https://hamwaves.com/chokes/doc/k9yc.chokes.pdf" TargetMode="External"/><Relationship Id="rId10" Type="http://schemas.openxmlformats.org/officeDocument/2006/relationships/hyperlink" Target="https://www.w8ji.com/core_selection.htm" TargetMode="External"/><Relationship Id="rId4" Type="http://schemas.openxmlformats.org/officeDocument/2006/relationships/hyperlink" Target="http://k9yc.com/2018Cookbook-Pacificon2021.pdf" TargetMode="External"/><Relationship Id="rId9" Type="http://schemas.openxmlformats.org/officeDocument/2006/relationships/hyperlink" Target="https://www.w8ji.com/common_mode_current.htm#What_Does_a_Common_Mode_Choke_Do"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eznec.com/Amateur/Articles/Baluns.pdf" TargetMode="External"/><Relationship Id="rId3" Type="http://schemas.openxmlformats.org/officeDocument/2006/relationships/hyperlink" Target="https://palomar-engineers.com/wp-content/uploads/Choosing-a-Feedline-Choke-Palomar-Engineers-2022-Update-by-AK6R.pdf" TargetMode="External"/><Relationship Id="rId7" Type="http://schemas.openxmlformats.org/officeDocument/2006/relationships/hyperlink" Target="http://karinya.net/g3txq/baluns/baluns.pdf" TargetMode="External"/><Relationship Id="rId2" Type="http://schemas.openxmlformats.org/officeDocument/2006/relationships/hyperlink" Target="https://w5sc.org/wp-content/uploads/2020/01/Yagi-Antenna-Talk-for-Fiesta-2019.pdf" TargetMode="External"/><Relationship Id="rId1" Type="http://schemas.openxmlformats.org/officeDocument/2006/relationships/slideLayout" Target="../slideLayouts/slideLayout2.xml"/><Relationship Id="rId6" Type="http://schemas.openxmlformats.org/officeDocument/2006/relationships/hyperlink" Target="http://karinya.net/g3txq/chokes/" TargetMode="External"/><Relationship Id="rId5" Type="http://schemas.openxmlformats.org/officeDocument/2006/relationships/hyperlink" Target="https://www.na0tc.org/lib/exe/fetch.php?media=technical:balun_p1_final.pdf" TargetMode="External"/><Relationship Id="rId4" Type="http://schemas.openxmlformats.org/officeDocument/2006/relationships/hyperlink" Target="https://palomar-engineers.com/wp-content/uploads/Choosing-a-Feedline-Choke-RFI-Tip-Sheet-RC-1-by-AK6R.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thw.org/Milestones:Directive_Short_Wave_Antenna,_192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60F2B8C-CA24-F7C7-81DB-5E6F0E05BEA1}"/>
              </a:ext>
            </a:extLst>
          </p:cNvPr>
          <p:cNvSpPr>
            <a:spLocks noGrp="1" noChangeArrowheads="1"/>
          </p:cNvSpPr>
          <p:nvPr>
            <p:ph type="ctrTitle"/>
          </p:nvPr>
        </p:nvSpPr>
        <p:spPr>
          <a:xfrm>
            <a:off x="685800" y="1447800"/>
            <a:ext cx="7772400" cy="1905000"/>
          </a:xfrm>
        </p:spPr>
        <p:txBody>
          <a:bodyPr/>
          <a:lstStyle/>
          <a:p>
            <a:r>
              <a:rPr lang="en-US" altLang="en-US" b="1" dirty="0"/>
              <a:t>Choking</a:t>
            </a:r>
            <a:br>
              <a:rPr lang="en-US" altLang="en-US" b="1" dirty="0"/>
            </a:br>
            <a:r>
              <a:rPr lang="en-US" altLang="en-US" b="1" dirty="0"/>
              <a:t>Without Suffocating </a:t>
            </a:r>
            <a:br>
              <a:rPr lang="en-US" altLang="en-US" b="1" dirty="0"/>
            </a:br>
            <a:endParaRPr lang="en-US" altLang="en-US" b="1" dirty="0"/>
          </a:p>
        </p:txBody>
      </p:sp>
      <p:sp>
        <p:nvSpPr>
          <p:cNvPr id="2051" name="Rectangle 3">
            <a:extLst>
              <a:ext uri="{FF2B5EF4-FFF2-40B4-BE49-F238E27FC236}">
                <a16:creationId xmlns:a16="http://schemas.microsoft.com/office/drawing/2014/main" id="{5EF0B7E7-AEF1-BDD8-269A-6CC8BFC0B961}"/>
              </a:ext>
            </a:extLst>
          </p:cNvPr>
          <p:cNvSpPr>
            <a:spLocks noGrp="1" noChangeArrowheads="1"/>
          </p:cNvSpPr>
          <p:nvPr>
            <p:ph type="subTitle" idx="1"/>
          </p:nvPr>
        </p:nvSpPr>
        <p:spPr>
          <a:xfrm>
            <a:off x="533400" y="3344694"/>
            <a:ext cx="8077200" cy="2819400"/>
          </a:xfrm>
        </p:spPr>
        <p:txBody>
          <a:bodyPr/>
          <a:lstStyle/>
          <a:p>
            <a:pPr>
              <a:lnSpc>
                <a:spcPct val="90000"/>
              </a:lnSpc>
            </a:pPr>
            <a:r>
              <a:rPr lang="en-US" altLang="en-US" dirty="0"/>
              <a:t>Greg Ordy, W8WWV</a:t>
            </a:r>
          </a:p>
          <a:p>
            <a:pPr>
              <a:lnSpc>
                <a:spcPct val="90000"/>
              </a:lnSpc>
            </a:pPr>
            <a:r>
              <a:rPr lang="en-US" altLang="en-US" dirty="0"/>
              <a:t>Chesterland, OH</a:t>
            </a:r>
          </a:p>
          <a:p>
            <a:pPr>
              <a:lnSpc>
                <a:spcPct val="90000"/>
              </a:lnSpc>
            </a:pPr>
            <a:r>
              <a:rPr lang="en-US" altLang="en-US" dirty="0">
                <a:hlinkClick r:id="rId2"/>
              </a:rPr>
              <a:t>w8wwv@arrl.net</a:t>
            </a:r>
            <a:endParaRPr lang="en-US" altLang="en-US" dirty="0"/>
          </a:p>
          <a:p>
            <a:pPr>
              <a:lnSpc>
                <a:spcPct val="90000"/>
              </a:lnSpc>
            </a:pPr>
            <a:r>
              <a:rPr lang="en-US" altLang="en-US" dirty="0">
                <a:hlinkClick r:id="rId3"/>
              </a:rPr>
              <a:t>ordy@seed-solutions.com</a:t>
            </a:r>
            <a:r>
              <a:rPr lang="en-US" altLang="en-US" dirty="0"/>
              <a:t> </a:t>
            </a:r>
          </a:p>
          <a:p>
            <a:pPr>
              <a:lnSpc>
                <a:spcPct val="90000"/>
              </a:lnSpc>
            </a:pPr>
            <a:r>
              <a:rPr lang="en-US" altLang="en-US" sz="3600" dirty="0"/>
              <a:t>2025 Hamvention Antenna Forum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7A31-53D8-B295-2F6C-DBA99ED24079}"/>
              </a:ext>
            </a:extLst>
          </p:cNvPr>
          <p:cNvSpPr>
            <a:spLocks noGrp="1"/>
          </p:cNvSpPr>
          <p:nvPr>
            <p:ph type="title"/>
          </p:nvPr>
        </p:nvSpPr>
        <p:spPr/>
        <p:txBody>
          <a:bodyPr/>
          <a:lstStyle/>
          <a:p>
            <a:r>
              <a:rPr lang="en-US" dirty="0"/>
              <a:t>Importance of Resonance (6)</a:t>
            </a:r>
          </a:p>
        </p:txBody>
      </p:sp>
      <p:sp>
        <p:nvSpPr>
          <p:cNvPr id="3" name="Content Placeholder 2">
            <a:extLst>
              <a:ext uri="{FF2B5EF4-FFF2-40B4-BE49-F238E27FC236}">
                <a16:creationId xmlns:a16="http://schemas.microsoft.com/office/drawing/2014/main" id="{8A55B569-AE5B-BCFB-5F47-7C536BA6984E}"/>
              </a:ext>
            </a:extLst>
          </p:cNvPr>
          <p:cNvSpPr>
            <a:spLocks noGrp="1"/>
          </p:cNvSpPr>
          <p:nvPr>
            <p:ph idx="1"/>
          </p:nvPr>
        </p:nvSpPr>
        <p:spPr>
          <a:xfrm>
            <a:off x="127282" y="1901825"/>
            <a:ext cx="2945836" cy="4343400"/>
          </a:xfrm>
        </p:spPr>
        <p:txBody>
          <a:bodyPr>
            <a:normAutofit fontScale="62500" lnSpcReduction="20000"/>
          </a:bodyPr>
          <a:lstStyle/>
          <a:p>
            <a:r>
              <a:rPr lang="en-US" dirty="0"/>
              <a:t>How important is the length of the parasitic?</a:t>
            </a:r>
          </a:p>
          <a:p>
            <a:r>
              <a:rPr lang="en-US" dirty="0"/>
              <a:t>Vary it from 15’ to 45’ in the model.</a:t>
            </a:r>
          </a:p>
          <a:p>
            <a:r>
              <a:rPr lang="en-US" dirty="0"/>
              <a:t>Beyond ±6’ of resonance the current drops by 80%. (±18% length)</a:t>
            </a:r>
          </a:p>
          <a:p>
            <a:r>
              <a:rPr lang="en-US" dirty="0"/>
              <a:t>40m: 6’, 10m: 1.5’.</a:t>
            </a:r>
          </a:p>
          <a:p>
            <a:r>
              <a:rPr lang="en-US" dirty="0"/>
              <a:t>A relatively small change in the length of the conductor can make a problem larger or smaller!</a:t>
            </a:r>
          </a:p>
        </p:txBody>
      </p:sp>
      <p:sp>
        <p:nvSpPr>
          <p:cNvPr id="4" name="Footer Placeholder 3">
            <a:extLst>
              <a:ext uri="{FF2B5EF4-FFF2-40B4-BE49-F238E27FC236}">
                <a16:creationId xmlns:a16="http://schemas.microsoft.com/office/drawing/2014/main" id="{AB16ECAF-7968-C478-FD1A-1CEFD0F062FD}"/>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37D6FA50-60C1-69B1-CCB5-02920F3E8B68}"/>
              </a:ext>
            </a:extLst>
          </p:cNvPr>
          <p:cNvSpPr>
            <a:spLocks noGrp="1"/>
          </p:cNvSpPr>
          <p:nvPr>
            <p:ph type="sldNum" sz="quarter" idx="12"/>
          </p:nvPr>
        </p:nvSpPr>
        <p:spPr/>
        <p:txBody>
          <a:bodyPr/>
          <a:lstStyle/>
          <a:p>
            <a:fld id="{BDEBF4CF-0050-4F81-919F-EC1624062A76}" type="slidenum">
              <a:rPr lang="en-US" altLang="en-US" smtClean="0"/>
              <a:pPr/>
              <a:t>10</a:t>
            </a:fld>
            <a:endParaRPr lang="en-US" altLang="en-US"/>
          </a:p>
        </p:txBody>
      </p:sp>
      <p:pic>
        <p:nvPicPr>
          <p:cNvPr id="6" name="Picture 5">
            <a:extLst>
              <a:ext uri="{FF2B5EF4-FFF2-40B4-BE49-F238E27FC236}">
                <a16:creationId xmlns:a16="http://schemas.microsoft.com/office/drawing/2014/main" id="{85B92662-0641-197E-424A-E277193ED39B}"/>
              </a:ext>
            </a:extLst>
          </p:cNvPr>
          <p:cNvPicPr>
            <a:picLocks noChangeAspect="1"/>
          </p:cNvPicPr>
          <p:nvPr/>
        </p:nvPicPr>
        <p:blipFill>
          <a:blip r:embed="rId2"/>
          <a:stretch>
            <a:fillRect/>
          </a:stretch>
        </p:blipFill>
        <p:spPr>
          <a:xfrm>
            <a:off x="3047999" y="1981200"/>
            <a:ext cx="5841437" cy="3429000"/>
          </a:xfrm>
          <a:prstGeom prst="rect">
            <a:avLst/>
          </a:prstGeom>
        </p:spPr>
      </p:pic>
    </p:spTree>
    <p:extLst>
      <p:ext uri="{BB962C8B-B14F-4D97-AF65-F5344CB8AC3E}">
        <p14:creationId xmlns:p14="http://schemas.microsoft.com/office/powerpoint/2010/main" val="382673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138C-DFAC-D7B5-C0D0-2A0C25CA5473}"/>
              </a:ext>
            </a:extLst>
          </p:cNvPr>
          <p:cNvSpPr>
            <a:spLocks noGrp="1"/>
          </p:cNvSpPr>
          <p:nvPr>
            <p:ph type="title"/>
          </p:nvPr>
        </p:nvSpPr>
        <p:spPr/>
        <p:txBody>
          <a:bodyPr/>
          <a:lstStyle/>
          <a:p>
            <a:r>
              <a:rPr lang="en-US" dirty="0"/>
              <a:t>Importance of Resonance (7)</a:t>
            </a:r>
          </a:p>
        </p:txBody>
      </p:sp>
      <p:sp>
        <p:nvSpPr>
          <p:cNvPr id="3" name="Content Placeholder 2">
            <a:extLst>
              <a:ext uri="{FF2B5EF4-FFF2-40B4-BE49-F238E27FC236}">
                <a16:creationId xmlns:a16="http://schemas.microsoft.com/office/drawing/2014/main" id="{906F1B20-0BC5-B3E2-FE03-BD4DE6AC7451}"/>
              </a:ext>
            </a:extLst>
          </p:cNvPr>
          <p:cNvSpPr>
            <a:spLocks noGrp="1"/>
          </p:cNvSpPr>
          <p:nvPr>
            <p:ph idx="1"/>
          </p:nvPr>
        </p:nvSpPr>
        <p:spPr/>
        <p:txBody>
          <a:bodyPr>
            <a:normAutofit fontScale="92500" lnSpcReduction="20000"/>
          </a:bodyPr>
          <a:lstStyle/>
          <a:p>
            <a:r>
              <a:rPr lang="en-US" dirty="0"/>
              <a:t>Can we </a:t>
            </a:r>
            <a:r>
              <a:rPr lang="en-US" b="1" dirty="0">
                <a:solidFill>
                  <a:srgbClr val="FFFF00"/>
                </a:solidFill>
              </a:rPr>
              <a:t>choke</a:t>
            </a:r>
            <a:r>
              <a:rPr lang="en-US" dirty="0"/>
              <a:t> the parasitic vertical so that it becomes </a:t>
            </a:r>
            <a:r>
              <a:rPr lang="en-US" i="1" dirty="0"/>
              <a:t>invisible, </a:t>
            </a:r>
            <a:r>
              <a:rPr lang="en-US" dirty="0"/>
              <a:t>and we restore the performance of the single omni vertical?</a:t>
            </a:r>
          </a:p>
          <a:p>
            <a:r>
              <a:rPr lang="en-US" dirty="0"/>
              <a:t>Let’s make it anti-resonant by floating the base, disconnecting it from ground.</a:t>
            </a:r>
          </a:p>
          <a:p>
            <a:r>
              <a:rPr lang="en-US" dirty="0"/>
              <a:t>This is the same as inserting an extremely high impedance choke since it’s an open circuit. Can’t get much better than that.</a:t>
            </a:r>
          </a:p>
          <a:p>
            <a:r>
              <a:rPr lang="en-US" dirty="0"/>
              <a:t>The test for being invisible is the return of the single vertical performance.</a:t>
            </a:r>
          </a:p>
        </p:txBody>
      </p:sp>
      <p:sp>
        <p:nvSpPr>
          <p:cNvPr id="4" name="Footer Placeholder 3">
            <a:extLst>
              <a:ext uri="{FF2B5EF4-FFF2-40B4-BE49-F238E27FC236}">
                <a16:creationId xmlns:a16="http://schemas.microsoft.com/office/drawing/2014/main" id="{6EBFF692-6B41-1D69-D99F-176B6378DC9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5926AB98-BCC9-E48C-1126-754B453E12AB}"/>
              </a:ext>
            </a:extLst>
          </p:cNvPr>
          <p:cNvSpPr>
            <a:spLocks noGrp="1"/>
          </p:cNvSpPr>
          <p:nvPr>
            <p:ph type="sldNum" sz="quarter" idx="12"/>
          </p:nvPr>
        </p:nvSpPr>
        <p:spPr/>
        <p:txBody>
          <a:bodyPr/>
          <a:lstStyle/>
          <a:p>
            <a:fld id="{BDEBF4CF-0050-4F81-919F-EC1624062A76}" type="slidenum">
              <a:rPr lang="en-US" altLang="en-US" smtClean="0"/>
              <a:pPr/>
              <a:t>11</a:t>
            </a:fld>
            <a:endParaRPr lang="en-US" altLang="en-US"/>
          </a:p>
        </p:txBody>
      </p:sp>
    </p:spTree>
    <p:extLst>
      <p:ext uri="{BB962C8B-B14F-4D97-AF65-F5344CB8AC3E}">
        <p14:creationId xmlns:p14="http://schemas.microsoft.com/office/powerpoint/2010/main" val="64896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E96CCE-276B-39A6-3DE3-F65649BA65DE}"/>
              </a:ext>
            </a:extLst>
          </p:cNvPr>
          <p:cNvSpPr txBox="1"/>
          <p:nvPr/>
        </p:nvSpPr>
        <p:spPr>
          <a:xfrm>
            <a:off x="218102" y="4626011"/>
            <a:ext cx="3761507" cy="1384995"/>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400" b="1" dirty="0">
                <a:latin typeface="Aptos" panose="02110004020202020204"/>
              </a:rPr>
              <a:t>I would claim it would be very hard to detect the presence of the parasitic.</a:t>
            </a:r>
          </a:p>
          <a:p>
            <a:pPr marL="214313" indent="-214313" algn="l" defTabSz="685800" eaLnBrk="1" fontAlgn="auto" hangingPunct="1">
              <a:spcBef>
                <a:spcPts val="0"/>
              </a:spcBef>
              <a:spcAft>
                <a:spcPts val="0"/>
              </a:spcAft>
              <a:buFont typeface="Arial" panose="020B0604020202020204" pitchFamily="34" charset="0"/>
              <a:buChar char="•"/>
            </a:pPr>
            <a:r>
              <a:rPr lang="en-US" sz="1400" b="1" dirty="0">
                <a:latin typeface="Aptos" panose="02110004020202020204"/>
              </a:rPr>
              <a:t>To make the parasitic even more invisible it would be necessary to break up the element into smaller pieces with additional opens or chokes.</a:t>
            </a:r>
          </a:p>
        </p:txBody>
      </p:sp>
      <p:sp>
        <p:nvSpPr>
          <p:cNvPr id="2" name="Title 1">
            <a:extLst>
              <a:ext uri="{FF2B5EF4-FFF2-40B4-BE49-F238E27FC236}">
                <a16:creationId xmlns:a16="http://schemas.microsoft.com/office/drawing/2014/main" id="{19773EB4-E744-94F2-7FFD-CE15FC40A5BA}"/>
              </a:ext>
            </a:extLst>
          </p:cNvPr>
          <p:cNvSpPr>
            <a:spLocks noGrp="1"/>
          </p:cNvSpPr>
          <p:nvPr>
            <p:ph type="title"/>
          </p:nvPr>
        </p:nvSpPr>
        <p:spPr/>
        <p:txBody>
          <a:bodyPr/>
          <a:lstStyle/>
          <a:p>
            <a:r>
              <a:rPr lang="en-US" dirty="0"/>
              <a:t>Importance of Resonance (8)</a:t>
            </a:r>
          </a:p>
        </p:txBody>
      </p:sp>
      <p:sp>
        <p:nvSpPr>
          <p:cNvPr id="4" name="Footer Placeholder 3">
            <a:extLst>
              <a:ext uri="{FF2B5EF4-FFF2-40B4-BE49-F238E27FC236}">
                <a16:creationId xmlns:a16="http://schemas.microsoft.com/office/drawing/2014/main" id="{DE913C69-C4DB-8295-BE47-999E0E9B69F7}"/>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C32C4127-6F00-DED7-C382-2BB13050F1B9}"/>
              </a:ext>
            </a:extLst>
          </p:cNvPr>
          <p:cNvSpPr>
            <a:spLocks noGrp="1"/>
          </p:cNvSpPr>
          <p:nvPr>
            <p:ph type="sldNum" sz="quarter" idx="12"/>
          </p:nvPr>
        </p:nvSpPr>
        <p:spPr/>
        <p:txBody>
          <a:bodyPr/>
          <a:lstStyle/>
          <a:p>
            <a:fld id="{BDEBF4CF-0050-4F81-919F-EC1624062A76}" type="slidenum">
              <a:rPr lang="en-US" altLang="en-US" smtClean="0"/>
              <a:pPr/>
              <a:t>12</a:t>
            </a:fld>
            <a:endParaRPr lang="en-US" altLang="en-US"/>
          </a:p>
        </p:txBody>
      </p:sp>
      <p:sp>
        <p:nvSpPr>
          <p:cNvPr id="6" name="Content Placeholder 2">
            <a:extLst>
              <a:ext uri="{FF2B5EF4-FFF2-40B4-BE49-F238E27FC236}">
                <a16:creationId xmlns:a16="http://schemas.microsoft.com/office/drawing/2014/main" id="{F330F79E-519A-75BC-446C-FBADF598CD01}"/>
              </a:ext>
            </a:extLst>
          </p:cNvPr>
          <p:cNvSpPr txBox="1">
            <a:spLocks/>
          </p:cNvSpPr>
          <p:nvPr/>
        </p:nvSpPr>
        <p:spPr bwMode="auto">
          <a:xfrm>
            <a:off x="360525" y="1794995"/>
            <a:ext cx="3541565" cy="91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sz="1600" dirty="0"/>
              <a:t>Lift Wire #2 0.1’ off the ground.</a:t>
            </a:r>
          </a:p>
          <a:p>
            <a:pPr eaLnBrk="1" hangingPunct="1"/>
            <a:r>
              <a:rPr lang="en-US" sz="1600" dirty="0"/>
              <a:t>Some current still flows in Wire #2. It will never be zero.</a:t>
            </a:r>
          </a:p>
        </p:txBody>
      </p:sp>
      <p:pic>
        <p:nvPicPr>
          <p:cNvPr id="7" name="Picture 6">
            <a:extLst>
              <a:ext uri="{FF2B5EF4-FFF2-40B4-BE49-F238E27FC236}">
                <a16:creationId xmlns:a16="http://schemas.microsoft.com/office/drawing/2014/main" id="{3EDE46EF-C56F-A602-5745-0E44BA76E7C6}"/>
              </a:ext>
            </a:extLst>
          </p:cNvPr>
          <p:cNvPicPr>
            <a:picLocks noChangeAspect="1"/>
          </p:cNvPicPr>
          <p:nvPr/>
        </p:nvPicPr>
        <p:blipFill>
          <a:blip r:embed="rId2"/>
          <a:stretch>
            <a:fillRect/>
          </a:stretch>
        </p:blipFill>
        <p:spPr>
          <a:xfrm>
            <a:off x="4096914" y="1754992"/>
            <a:ext cx="2235714" cy="1771429"/>
          </a:xfrm>
          <a:prstGeom prst="rect">
            <a:avLst/>
          </a:prstGeom>
        </p:spPr>
      </p:pic>
      <p:pic>
        <p:nvPicPr>
          <p:cNvPr id="8" name="Picture 7">
            <a:extLst>
              <a:ext uri="{FF2B5EF4-FFF2-40B4-BE49-F238E27FC236}">
                <a16:creationId xmlns:a16="http://schemas.microsoft.com/office/drawing/2014/main" id="{9DA6368A-21AE-EA9B-DA89-92E042EAFD61}"/>
              </a:ext>
            </a:extLst>
          </p:cNvPr>
          <p:cNvPicPr>
            <a:picLocks noChangeAspect="1"/>
          </p:cNvPicPr>
          <p:nvPr/>
        </p:nvPicPr>
        <p:blipFill>
          <a:blip r:embed="rId3"/>
          <a:stretch>
            <a:fillRect/>
          </a:stretch>
        </p:blipFill>
        <p:spPr>
          <a:xfrm>
            <a:off x="3871964" y="3602704"/>
            <a:ext cx="2457143" cy="1671428"/>
          </a:xfrm>
          <a:prstGeom prst="rect">
            <a:avLst/>
          </a:prstGeom>
        </p:spPr>
      </p:pic>
      <p:pic>
        <p:nvPicPr>
          <p:cNvPr id="9" name="Picture 8">
            <a:extLst>
              <a:ext uri="{FF2B5EF4-FFF2-40B4-BE49-F238E27FC236}">
                <a16:creationId xmlns:a16="http://schemas.microsoft.com/office/drawing/2014/main" id="{F288707F-8123-5E4C-3DC0-AA639FF7FAD3}"/>
              </a:ext>
            </a:extLst>
          </p:cNvPr>
          <p:cNvPicPr>
            <a:picLocks noChangeAspect="1"/>
          </p:cNvPicPr>
          <p:nvPr/>
        </p:nvPicPr>
        <p:blipFill>
          <a:blip r:embed="rId4"/>
          <a:stretch>
            <a:fillRect/>
          </a:stretch>
        </p:blipFill>
        <p:spPr>
          <a:xfrm>
            <a:off x="6442891" y="1762125"/>
            <a:ext cx="2557005" cy="2967298"/>
          </a:xfrm>
          <a:prstGeom prst="rect">
            <a:avLst/>
          </a:prstGeom>
          <a:ln>
            <a:solidFill>
              <a:schemeClr val="tx1"/>
            </a:solidFill>
          </a:ln>
        </p:spPr>
      </p:pic>
      <p:graphicFrame>
        <p:nvGraphicFramePr>
          <p:cNvPr id="10" name="Content Placeholder 14">
            <a:extLst>
              <a:ext uri="{FF2B5EF4-FFF2-40B4-BE49-F238E27FC236}">
                <a16:creationId xmlns:a16="http://schemas.microsoft.com/office/drawing/2014/main" id="{6E7B4C52-B397-480F-0786-3069A4B907AE}"/>
              </a:ext>
            </a:extLst>
          </p:cNvPr>
          <p:cNvGraphicFramePr>
            <a:graphicFrameLocks/>
          </p:cNvGraphicFramePr>
          <p:nvPr>
            <p:extLst>
              <p:ext uri="{D42A27DB-BD31-4B8C-83A1-F6EECF244321}">
                <p14:modId xmlns:p14="http://schemas.microsoft.com/office/powerpoint/2010/main" val="2032220246"/>
              </p:ext>
            </p:extLst>
          </p:nvPr>
        </p:nvGraphicFramePr>
        <p:xfrm>
          <a:off x="140584" y="2779525"/>
          <a:ext cx="3614076" cy="1612268"/>
        </p:xfrm>
        <a:graphic>
          <a:graphicData uri="http://schemas.openxmlformats.org/drawingml/2006/table">
            <a:tbl>
              <a:tblPr firstRow="1" bandRow="1">
                <a:tableStyleId>{5C22544A-7EE6-4342-B048-85BDC9FD1C3A}</a:tableStyleId>
              </a:tblPr>
              <a:tblGrid>
                <a:gridCol w="1245853">
                  <a:extLst>
                    <a:ext uri="{9D8B030D-6E8A-4147-A177-3AD203B41FA5}">
                      <a16:colId xmlns:a16="http://schemas.microsoft.com/office/drawing/2014/main" val="542829367"/>
                    </a:ext>
                  </a:extLst>
                </a:gridCol>
                <a:gridCol w="1128163">
                  <a:extLst>
                    <a:ext uri="{9D8B030D-6E8A-4147-A177-3AD203B41FA5}">
                      <a16:colId xmlns:a16="http://schemas.microsoft.com/office/drawing/2014/main" val="3473647013"/>
                    </a:ext>
                  </a:extLst>
                </a:gridCol>
                <a:gridCol w="1240060">
                  <a:extLst>
                    <a:ext uri="{9D8B030D-6E8A-4147-A177-3AD203B41FA5}">
                      <a16:colId xmlns:a16="http://schemas.microsoft.com/office/drawing/2014/main" val="3497992570"/>
                    </a:ext>
                  </a:extLst>
                </a:gridCol>
              </a:tblGrid>
              <a:tr h="294482">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w/Parasitic</a:t>
                      </a:r>
                    </a:p>
                  </a:txBody>
                  <a:tcPr marL="68580" marR="68580" marT="34290" marB="34290"/>
                </a:tc>
                <a:extLst>
                  <a:ext uri="{0D108BD9-81ED-4DB2-BD59-A6C34878D82A}">
                    <a16:rowId xmlns:a16="http://schemas.microsoft.com/office/drawing/2014/main" val="2207304316"/>
                  </a:ext>
                </a:extLst>
              </a:tr>
              <a:tr h="294482">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36.26 – j 0.21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294482">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0.75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294482">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0.32 dB</a:t>
                      </a:r>
                    </a:p>
                  </a:txBody>
                  <a:tcPr marL="68580" marR="68580" marT="34290" marB="34290"/>
                </a:tc>
                <a:extLst>
                  <a:ext uri="{0D108BD9-81ED-4DB2-BD59-A6C34878D82A}">
                    <a16:rowId xmlns:a16="http://schemas.microsoft.com/office/drawing/2014/main" val="4045502517"/>
                  </a:ext>
                </a:extLst>
              </a:tr>
              <a:tr h="294482">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6.447 A / 0.140 A</a:t>
                      </a:r>
                    </a:p>
                  </a:txBody>
                  <a:tcPr marL="68580" marR="68580" marT="34290" marB="34290"/>
                </a:tc>
                <a:extLst>
                  <a:ext uri="{0D108BD9-81ED-4DB2-BD59-A6C34878D82A}">
                    <a16:rowId xmlns:a16="http://schemas.microsoft.com/office/drawing/2014/main" val="1093615127"/>
                  </a:ext>
                </a:extLst>
              </a:tr>
            </a:tbl>
          </a:graphicData>
        </a:graphic>
      </p:graphicFrame>
      <p:sp>
        <p:nvSpPr>
          <p:cNvPr id="12" name="TextBox 11">
            <a:extLst>
              <a:ext uri="{FF2B5EF4-FFF2-40B4-BE49-F238E27FC236}">
                <a16:creationId xmlns:a16="http://schemas.microsoft.com/office/drawing/2014/main" id="{30845435-F904-4B9A-D652-688EEB4C6643}"/>
              </a:ext>
            </a:extLst>
          </p:cNvPr>
          <p:cNvSpPr txBox="1"/>
          <p:nvPr/>
        </p:nvSpPr>
        <p:spPr>
          <a:xfrm>
            <a:off x="4096914" y="5291853"/>
            <a:ext cx="2262319" cy="646331"/>
          </a:xfrm>
          <a:prstGeom prst="rect">
            <a:avLst/>
          </a:prstGeom>
          <a:noFill/>
        </p:spPr>
        <p:txBody>
          <a:bodyPr wrap="square" rtlCol="0">
            <a:spAutoFit/>
          </a:bodyPr>
          <a:lstStyle/>
          <a:p>
            <a:r>
              <a:rPr lang="en-US" b="1" dirty="0">
                <a:solidFill>
                  <a:srgbClr val="FFFF00"/>
                </a:solidFill>
              </a:rPr>
              <a:t>Current zoom maximized</a:t>
            </a:r>
          </a:p>
        </p:txBody>
      </p:sp>
      <p:sp>
        <p:nvSpPr>
          <p:cNvPr id="13" name="TextBox 12">
            <a:extLst>
              <a:ext uri="{FF2B5EF4-FFF2-40B4-BE49-F238E27FC236}">
                <a16:creationId xmlns:a16="http://schemas.microsoft.com/office/drawing/2014/main" id="{FBBE4D05-5C1A-8705-1968-AF92350E815B}"/>
              </a:ext>
            </a:extLst>
          </p:cNvPr>
          <p:cNvSpPr txBox="1"/>
          <p:nvPr/>
        </p:nvSpPr>
        <p:spPr>
          <a:xfrm>
            <a:off x="6348157" y="4888750"/>
            <a:ext cx="2667000" cy="923330"/>
          </a:xfrm>
          <a:prstGeom prst="rect">
            <a:avLst/>
          </a:prstGeom>
          <a:noFill/>
        </p:spPr>
        <p:txBody>
          <a:bodyPr wrap="square" rtlCol="0">
            <a:spAutoFit/>
          </a:bodyPr>
          <a:lstStyle/>
          <a:p>
            <a:r>
              <a:rPr lang="en-US" dirty="0">
                <a:solidFill>
                  <a:srgbClr val="FFFF00"/>
                </a:solidFill>
                <a:effectLst>
                  <a:outerShdw blurRad="38100" dist="38100" dir="2700000" algn="tl">
                    <a:srgbClr val="000000">
                      <a:alpha val="43137"/>
                    </a:srgbClr>
                  </a:outerShdw>
                </a:effectLst>
              </a:rPr>
              <a:t>Every conductor picks up current, it’s just a question of how much</a:t>
            </a:r>
          </a:p>
        </p:txBody>
      </p:sp>
    </p:spTree>
    <p:extLst>
      <p:ext uri="{BB962C8B-B14F-4D97-AF65-F5344CB8AC3E}">
        <p14:creationId xmlns:p14="http://schemas.microsoft.com/office/powerpoint/2010/main" val="139878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E6E0-676D-CE8C-6F7E-7FEEE4A93F87}"/>
              </a:ext>
            </a:extLst>
          </p:cNvPr>
          <p:cNvSpPr>
            <a:spLocks noGrp="1"/>
          </p:cNvSpPr>
          <p:nvPr>
            <p:ph type="title"/>
          </p:nvPr>
        </p:nvSpPr>
        <p:spPr/>
        <p:txBody>
          <a:bodyPr/>
          <a:lstStyle/>
          <a:p>
            <a:r>
              <a:rPr lang="en-US" dirty="0"/>
              <a:t>Importance of Resonance (9)</a:t>
            </a:r>
          </a:p>
        </p:txBody>
      </p:sp>
      <p:sp>
        <p:nvSpPr>
          <p:cNvPr id="3" name="Content Placeholder 2">
            <a:extLst>
              <a:ext uri="{FF2B5EF4-FFF2-40B4-BE49-F238E27FC236}">
                <a16:creationId xmlns:a16="http://schemas.microsoft.com/office/drawing/2014/main" id="{8874F73A-58C3-1DCB-DB68-0B5AA3D9B21D}"/>
              </a:ext>
            </a:extLst>
          </p:cNvPr>
          <p:cNvSpPr>
            <a:spLocks noGrp="1"/>
          </p:cNvSpPr>
          <p:nvPr>
            <p:ph idx="1"/>
          </p:nvPr>
        </p:nvSpPr>
        <p:spPr>
          <a:xfrm>
            <a:off x="457200" y="1752600"/>
            <a:ext cx="8229600" cy="4343400"/>
          </a:xfrm>
        </p:spPr>
        <p:txBody>
          <a:bodyPr>
            <a:normAutofit fontScale="62500" lnSpcReduction="20000"/>
          </a:bodyPr>
          <a:lstStyle/>
          <a:p>
            <a:r>
              <a:rPr lang="en-US" dirty="0"/>
              <a:t>Floating the parasitic is the same as putting a high impedance at the base, so high impedances on both ends of a ¼ </a:t>
            </a:r>
            <a:r>
              <a:rPr lang="el-GR" dirty="0"/>
              <a:t>λ</a:t>
            </a:r>
            <a:r>
              <a:rPr lang="en-US" dirty="0"/>
              <a:t> element.</a:t>
            </a:r>
          </a:p>
          <a:p>
            <a:pPr lvl="1"/>
            <a:r>
              <a:rPr lang="en-US" dirty="0"/>
              <a:t>NOTE: floating is no different than a very high impedance choke!</a:t>
            </a:r>
          </a:p>
          <a:p>
            <a:pPr lvl="2"/>
            <a:r>
              <a:rPr lang="en-US" dirty="0"/>
              <a:t>Very high resistance and high capacitive reactance (the “gap”).</a:t>
            </a:r>
          </a:p>
          <a:p>
            <a:pPr lvl="1"/>
            <a:r>
              <a:rPr lang="en-US" dirty="0"/>
              <a:t>This is an anti-resonant configuration.</a:t>
            </a:r>
          </a:p>
          <a:p>
            <a:r>
              <a:rPr lang="en-US" dirty="0"/>
              <a:t>Common technique for measuring self impedance of a vertical when other verticals present and can’t be easily removed.</a:t>
            </a:r>
          </a:p>
          <a:p>
            <a:pPr lvl="1"/>
            <a:r>
              <a:rPr lang="en-US" dirty="0"/>
              <a:t>Array design is built upon self and mutual impedance values, and self really means self (not influenced by the other elements).</a:t>
            </a:r>
          </a:p>
          <a:p>
            <a:pPr lvl="1"/>
            <a:r>
              <a:rPr lang="en-US" dirty="0"/>
              <a:t>We can see that this is close to removing the other verticals, but not precisely identical. It’s usually </a:t>
            </a:r>
            <a:r>
              <a:rPr lang="en-US" i="1" dirty="0"/>
              <a:t>good enough</a:t>
            </a:r>
            <a:r>
              <a:rPr lang="en-US" dirty="0"/>
              <a:t>.</a:t>
            </a:r>
          </a:p>
          <a:p>
            <a:r>
              <a:rPr lang="en-US" dirty="0"/>
              <a:t>One of the reasons why arrays of shunt fed verticals are challenging, because you can’t float them easily (always grounded).</a:t>
            </a:r>
          </a:p>
          <a:p>
            <a:r>
              <a:rPr lang="en-US" dirty="0"/>
              <a:t>Whatever current profile exists will have the maximum in the middle and the minimum at the high impedance ends. It’s just a short </a:t>
            </a:r>
            <a:r>
              <a:rPr lang="en-US" dirty="0" err="1"/>
              <a:t>nonresonant</a:t>
            </a:r>
            <a:r>
              <a:rPr lang="en-US" dirty="0"/>
              <a:t> dipole.</a:t>
            </a:r>
          </a:p>
          <a:p>
            <a:endParaRPr lang="en-US" dirty="0"/>
          </a:p>
        </p:txBody>
      </p:sp>
      <p:sp>
        <p:nvSpPr>
          <p:cNvPr id="4" name="Footer Placeholder 3">
            <a:extLst>
              <a:ext uri="{FF2B5EF4-FFF2-40B4-BE49-F238E27FC236}">
                <a16:creationId xmlns:a16="http://schemas.microsoft.com/office/drawing/2014/main" id="{6FEE8AC7-204C-3F48-1A43-C4DA41020289}"/>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AED872D8-7C31-B5A4-183F-D24E832EDED3}"/>
              </a:ext>
            </a:extLst>
          </p:cNvPr>
          <p:cNvSpPr>
            <a:spLocks noGrp="1"/>
          </p:cNvSpPr>
          <p:nvPr>
            <p:ph type="sldNum" sz="quarter" idx="12"/>
          </p:nvPr>
        </p:nvSpPr>
        <p:spPr/>
        <p:txBody>
          <a:bodyPr/>
          <a:lstStyle/>
          <a:p>
            <a:fld id="{BDEBF4CF-0050-4F81-919F-EC1624062A76}" type="slidenum">
              <a:rPr lang="en-US" altLang="en-US" smtClean="0"/>
              <a:pPr/>
              <a:t>13</a:t>
            </a:fld>
            <a:endParaRPr lang="en-US" altLang="en-US"/>
          </a:p>
        </p:txBody>
      </p:sp>
    </p:spTree>
    <p:extLst>
      <p:ext uri="{BB962C8B-B14F-4D97-AF65-F5344CB8AC3E}">
        <p14:creationId xmlns:p14="http://schemas.microsoft.com/office/powerpoint/2010/main" val="249318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5C85-DB17-944E-5CC3-948BD822D726}"/>
              </a:ext>
            </a:extLst>
          </p:cNvPr>
          <p:cNvSpPr>
            <a:spLocks noGrp="1"/>
          </p:cNvSpPr>
          <p:nvPr>
            <p:ph type="title"/>
          </p:nvPr>
        </p:nvSpPr>
        <p:spPr/>
        <p:txBody>
          <a:bodyPr/>
          <a:lstStyle/>
          <a:p>
            <a:r>
              <a:rPr lang="en-US" dirty="0"/>
              <a:t>What About ½ </a:t>
            </a:r>
            <a:r>
              <a:rPr lang="el-GR" dirty="0"/>
              <a:t>λ</a:t>
            </a:r>
            <a:r>
              <a:rPr lang="en-US" dirty="0"/>
              <a:t> Conductors?</a:t>
            </a:r>
          </a:p>
        </p:txBody>
      </p:sp>
      <p:sp>
        <p:nvSpPr>
          <p:cNvPr id="4" name="Footer Placeholder 3">
            <a:extLst>
              <a:ext uri="{FF2B5EF4-FFF2-40B4-BE49-F238E27FC236}">
                <a16:creationId xmlns:a16="http://schemas.microsoft.com/office/drawing/2014/main" id="{E472A63A-D561-B410-E6A2-26022B1B4A39}"/>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7F4E337D-4960-4D02-2A27-9F160ACDAF84}"/>
              </a:ext>
            </a:extLst>
          </p:cNvPr>
          <p:cNvSpPr>
            <a:spLocks noGrp="1"/>
          </p:cNvSpPr>
          <p:nvPr>
            <p:ph type="sldNum" sz="quarter" idx="12"/>
          </p:nvPr>
        </p:nvSpPr>
        <p:spPr/>
        <p:txBody>
          <a:bodyPr/>
          <a:lstStyle/>
          <a:p>
            <a:fld id="{BDEBF4CF-0050-4F81-919F-EC1624062A76}" type="slidenum">
              <a:rPr lang="en-US" altLang="en-US" smtClean="0"/>
              <a:pPr/>
              <a:t>14</a:t>
            </a:fld>
            <a:endParaRPr lang="en-US" altLang="en-US"/>
          </a:p>
        </p:txBody>
      </p:sp>
      <p:pic>
        <p:nvPicPr>
          <p:cNvPr id="6" name="Picture 5">
            <a:extLst>
              <a:ext uri="{FF2B5EF4-FFF2-40B4-BE49-F238E27FC236}">
                <a16:creationId xmlns:a16="http://schemas.microsoft.com/office/drawing/2014/main" id="{3BEEC140-82BE-5BAB-C68B-F8E1E90623A0}"/>
              </a:ext>
            </a:extLst>
          </p:cNvPr>
          <p:cNvPicPr>
            <a:picLocks noChangeAspect="1"/>
          </p:cNvPicPr>
          <p:nvPr/>
        </p:nvPicPr>
        <p:blipFill>
          <a:blip r:embed="rId2"/>
          <a:stretch>
            <a:fillRect/>
          </a:stretch>
        </p:blipFill>
        <p:spPr>
          <a:xfrm>
            <a:off x="5314948" y="1516552"/>
            <a:ext cx="3253120" cy="2319772"/>
          </a:xfrm>
          <a:prstGeom prst="rect">
            <a:avLst/>
          </a:prstGeom>
        </p:spPr>
      </p:pic>
      <p:sp>
        <p:nvSpPr>
          <p:cNvPr id="7" name="Content Placeholder 2">
            <a:extLst>
              <a:ext uri="{FF2B5EF4-FFF2-40B4-BE49-F238E27FC236}">
                <a16:creationId xmlns:a16="http://schemas.microsoft.com/office/drawing/2014/main" id="{BF42A79A-8DB4-823F-7869-111C371A78B4}"/>
              </a:ext>
            </a:extLst>
          </p:cNvPr>
          <p:cNvSpPr txBox="1">
            <a:spLocks/>
          </p:cNvSpPr>
          <p:nvPr/>
        </p:nvSpPr>
        <p:spPr bwMode="auto">
          <a:xfrm>
            <a:off x="628650" y="1685001"/>
            <a:ext cx="468629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Do you really ground (low impedance) a ½ λ element to make it anti-resonant?</a:t>
            </a:r>
          </a:p>
          <a:p>
            <a:pPr eaLnBrk="1" hangingPunct="1"/>
            <a:r>
              <a:rPr lang="en-US" dirty="0"/>
              <a:t>Current is greatly reduced by grounding at the bottom.</a:t>
            </a:r>
          </a:p>
          <a:p>
            <a:pPr eaLnBrk="1" hangingPunct="1"/>
            <a:r>
              <a:rPr lang="en-US" dirty="0"/>
              <a:t>Is it perfect, no, but if you wanted it better add some more chokes.</a:t>
            </a:r>
          </a:p>
          <a:p>
            <a:pPr eaLnBrk="1" hangingPunct="1"/>
            <a:r>
              <a:rPr lang="en-US" dirty="0"/>
              <a:t>After all, it is a full size ½ λ vertical dipole stuck right next to a resonant vertical.</a:t>
            </a:r>
          </a:p>
          <a:p>
            <a:pPr eaLnBrk="1" hangingPunct="1"/>
            <a:r>
              <a:rPr lang="en-US" dirty="0"/>
              <a:t>This also shows why </a:t>
            </a:r>
            <a:r>
              <a:rPr lang="en-US" u="sng" dirty="0">
                <a:solidFill>
                  <a:srgbClr val="FFFF00"/>
                </a:solidFill>
              </a:rPr>
              <a:t>both</a:t>
            </a:r>
            <a:r>
              <a:rPr lang="en-US" dirty="0">
                <a:solidFill>
                  <a:srgbClr val="FFFF00"/>
                </a:solidFill>
              </a:rPr>
              <a:t> </a:t>
            </a:r>
            <a:r>
              <a:rPr lang="en-US" b="1" dirty="0">
                <a:solidFill>
                  <a:srgbClr val="FFFF00"/>
                </a:solidFill>
              </a:rPr>
              <a:t>grounds and chokes </a:t>
            </a:r>
            <a:r>
              <a:rPr lang="en-US" b="1" dirty="0"/>
              <a:t>(low and high impedances) </a:t>
            </a:r>
            <a:r>
              <a:rPr lang="en-US" dirty="0"/>
              <a:t>are both tools in the fight against unwanted antenna currents.</a:t>
            </a:r>
          </a:p>
          <a:p>
            <a:pPr eaLnBrk="1" hangingPunct="1"/>
            <a:r>
              <a:rPr lang="en-US" dirty="0"/>
              <a:t>They can both help </a:t>
            </a:r>
            <a:r>
              <a:rPr lang="en-US" b="1" dirty="0"/>
              <a:t>and</a:t>
            </a:r>
            <a:r>
              <a:rPr lang="en-US" dirty="0"/>
              <a:t> hurt!</a:t>
            </a:r>
          </a:p>
          <a:p>
            <a:pPr eaLnBrk="1" hangingPunct="1"/>
            <a:r>
              <a:rPr lang="en-US" dirty="0"/>
              <a:t>In an attempt to </a:t>
            </a:r>
            <a:r>
              <a:rPr lang="en-US" i="1" dirty="0"/>
              <a:t>choke the heck out of it,</a:t>
            </a:r>
            <a:r>
              <a:rPr lang="en-US" dirty="0"/>
              <a:t> don’t add a choke ½ way up the parasitic since you will create a grounded ¼ λ vertical below it!</a:t>
            </a:r>
          </a:p>
        </p:txBody>
      </p:sp>
      <p:pic>
        <p:nvPicPr>
          <p:cNvPr id="8" name="Picture 7">
            <a:extLst>
              <a:ext uri="{FF2B5EF4-FFF2-40B4-BE49-F238E27FC236}">
                <a16:creationId xmlns:a16="http://schemas.microsoft.com/office/drawing/2014/main" id="{8D03B818-8574-28A0-7ED5-5406D9ADFF69}"/>
              </a:ext>
            </a:extLst>
          </p:cNvPr>
          <p:cNvPicPr>
            <a:picLocks noChangeAspect="1"/>
          </p:cNvPicPr>
          <p:nvPr/>
        </p:nvPicPr>
        <p:blipFill>
          <a:blip r:embed="rId3"/>
          <a:stretch>
            <a:fillRect/>
          </a:stretch>
        </p:blipFill>
        <p:spPr>
          <a:xfrm>
            <a:off x="5314948" y="4014297"/>
            <a:ext cx="3253119" cy="2128045"/>
          </a:xfrm>
          <a:prstGeom prst="rect">
            <a:avLst/>
          </a:prstGeom>
        </p:spPr>
      </p:pic>
      <p:sp>
        <p:nvSpPr>
          <p:cNvPr id="9" name="TextBox 8">
            <a:extLst>
              <a:ext uri="{FF2B5EF4-FFF2-40B4-BE49-F238E27FC236}">
                <a16:creationId xmlns:a16="http://schemas.microsoft.com/office/drawing/2014/main" id="{3DF38495-5C29-4EBC-DDA9-709D55957171}"/>
              </a:ext>
            </a:extLst>
          </p:cNvPr>
          <p:cNvSpPr txBox="1"/>
          <p:nvPr/>
        </p:nvSpPr>
        <p:spPr>
          <a:xfrm>
            <a:off x="7233515" y="1566942"/>
            <a:ext cx="1512651" cy="577081"/>
          </a:xfrm>
          <a:prstGeom prst="rect">
            <a:avLst/>
          </a:prstGeom>
          <a:noFill/>
        </p:spPr>
        <p:txBody>
          <a:bodyPr wrap="square" rtlCol="0">
            <a:spAutoFit/>
          </a:bodyPr>
          <a:lstStyle/>
          <a:p>
            <a:pPr algn="l" defTabSz="685800" eaLnBrk="1" fontAlgn="auto" hangingPunct="1">
              <a:spcBef>
                <a:spcPts val="0"/>
              </a:spcBef>
              <a:spcAft>
                <a:spcPts val="0"/>
              </a:spcAft>
            </a:pPr>
            <a:r>
              <a:rPr lang="en-US" sz="1050" dirty="0">
                <a:solidFill>
                  <a:prstClr val="black"/>
                </a:solidFill>
                <a:latin typeface="Aptos" panose="02110004020202020204"/>
              </a:rPr>
              <a:t>Also called voltage feeding at high impedance point.</a:t>
            </a:r>
          </a:p>
        </p:txBody>
      </p:sp>
    </p:spTree>
    <p:extLst>
      <p:ext uri="{BB962C8B-B14F-4D97-AF65-F5344CB8AC3E}">
        <p14:creationId xmlns:p14="http://schemas.microsoft.com/office/powerpoint/2010/main" val="119559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2EDE0-5FCB-B22D-D1E0-E636A3FE4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F40492-F414-C01F-D5B0-E368857DF91B}"/>
              </a:ext>
            </a:extLst>
          </p:cNvPr>
          <p:cNvSpPr>
            <a:spLocks noGrp="1"/>
          </p:cNvSpPr>
          <p:nvPr>
            <p:ph type="title"/>
          </p:nvPr>
        </p:nvSpPr>
        <p:spPr/>
        <p:txBody>
          <a:bodyPr/>
          <a:lstStyle/>
          <a:p>
            <a:r>
              <a:rPr lang="en-US" dirty="0"/>
              <a:t>Importance of Resonance (10)</a:t>
            </a:r>
          </a:p>
        </p:txBody>
      </p:sp>
      <p:sp>
        <p:nvSpPr>
          <p:cNvPr id="3" name="Content Placeholder 2">
            <a:extLst>
              <a:ext uri="{FF2B5EF4-FFF2-40B4-BE49-F238E27FC236}">
                <a16:creationId xmlns:a16="http://schemas.microsoft.com/office/drawing/2014/main" id="{BC2CC3D0-3DF6-7D54-B9C3-8C375AF90729}"/>
              </a:ext>
            </a:extLst>
          </p:cNvPr>
          <p:cNvSpPr>
            <a:spLocks noGrp="1"/>
          </p:cNvSpPr>
          <p:nvPr>
            <p:ph idx="1"/>
          </p:nvPr>
        </p:nvSpPr>
        <p:spPr>
          <a:xfrm>
            <a:off x="457200" y="1981200"/>
            <a:ext cx="2743200" cy="4114800"/>
          </a:xfrm>
        </p:spPr>
        <p:txBody>
          <a:bodyPr>
            <a:normAutofit fontScale="70000" lnSpcReduction="20000"/>
          </a:bodyPr>
          <a:lstStyle/>
          <a:p>
            <a:r>
              <a:rPr lang="en-US" dirty="0"/>
              <a:t>Before </a:t>
            </a:r>
            <a:r>
              <a:rPr lang="en-US" dirty="0" err="1"/>
              <a:t>Phillystran</a:t>
            </a:r>
            <a:r>
              <a:rPr lang="en-US" dirty="0"/>
              <a:t> and fiberglass guy lines adding insulators to metal guy lines was common to avoid resonant lengths.</a:t>
            </a:r>
          </a:p>
          <a:p>
            <a:r>
              <a:rPr lang="en-US" dirty="0"/>
              <a:t>An insulator is a high impedance choke.</a:t>
            </a:r>
          </a:p>
          <a:p>
            <a:r>
              <a:rPr lang="en-US" dirty="0"/>
              <a:t>ARRL Handbook, 2000.</a:t>
            </a:r>
          </a:p>
        </p:txBody>
      </p:sp>
      <p:sp>
        <p:nvSpPr>
          <p:cNvPr id="4" name="Footer Placeholder 3">
            <a:extLst>
              <a:ext uri="{FF2B5EF4-FFF2-40B4-BE49-F238E27FC236}">
                <a16:creationId xmlns:a16="http://schemas.microsoft.com/office/drawing/2014/main" id="{1EA147F9-A79D-038E-3DE2-136FE08F7F55}"/>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F354A971-98E3-C8E8-BA13-1990F426A9C5}"/>
              </a:ext>
            </a:extLst>
          </p:cNvPr>
          <p:cNvSpPr>
            <a:spLocks noGrp="1"/>
          </p:cNvSpPr>
          <p:nvPr>
            <p:ph type="sldNum" sz="quarter" idx="12"/>
          </p:nvPr>
        </p:nvSpPr>
        <p:spPr/>
        <p:txBody>
          <a:bodyPr/>
          <a:lstStyle/>
          <a:p>
            <a:fld id="{BDEBF4CF-0050-4F81-919F-EC1624062A76}" type="slidenum">
              <a:rPr lang="en-US" altLang="en-US" smtClean="0"/>
              <a:pPr/>
              <a:t>15</a:t>
            </a:fld>
            <a:endParaRPr lang="en-US" altLang="en-US"/>
          </a:p>
        </p:txBody>
      </p:sp>
      <p:pic>
        <p:nvPicPr>
          <p:cNvPr id="9" name="Picture 8">
            <a:extLst>
              <a:ext uri="{FF2B5EF4-FFF2-40B4-BE49-F238E27FC236}">
                <a16:creationId xmlns:a16="http://schemas.microsoft.com/office/drawing/2014/main" id="{85A70B7D-B84C-26E9-4A2E-AB3CC3EA9F40}"/>
              </a:ext>
            </a:extLst>
          </p:cNvPr>
          <p:cNvPicPr>
            <a:picLocks noChangeAspect="1"/>
          </p:cNvPicPr>
          <p:nvPr/>
        </p:nvPicPr>
        <p:blipFill>
          <a:blip r:embed="rId2"/>
          <a:stretch>
            <a:fillRect/>
          </a:stretch>
        </p:blipFill>
        <p:spPr>
          <a:xfrm>
            <a:off x="3091040" y="1831975"/>
            <a:ext cx="5845670" cy="3771400"/>
          </a:xfrm>
          <a:prstGeom prst="rect">
            <a:avLst/>
          </a:prstGeom>
        </p:spPr>
      </p:pic>
    </p:spTree>
    <p:extLst>
      <p:ext uri="{BB962C8B-B14F-4D97-AF65-F5344CB8AC3E}">
        <p14:creationId xmlns:p14="http://schemas.microsoft.com/office/powerpoint/2010/main" val="22694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1A5A-5DA5-92A0-F200-946D2BD255F0}"/>
              </a:ext>
            </a:extLst>
          </p:cNvPr>
          <p:cNvSpPr>
            <a:spLocks noGrp="1"/>
          </p:cNvSpPr>
          <p:nvPr>
            <p:ph type="title"/>
          </p:nvPr>
        </p:nvSpPr>
        <p:spPr/>
        <p:txBody>
          <a:bodyPr/>
          <a:lstStyle/>
          <a:p>
            <a:r>
              <a:rPr lang="en-US" sz="3600" dirty="0"/>
              <a:t>Instead of Opens What About R &amp; X? </a:t>
            </a:r>
          </a:p>
        </p:txBody>
      </p:sp>
      <p:sp>
        <p:nvSpPr>
          <p:cNvPr id="3" name="Content Placeholder 2">
            <a:extLst>
              <a:ext uri="{FF2B5EF4-FFF2-40B4-BE49-F238E27FC236}">
                <a16:creationId xmlns:a16="http://schemas.microsoft.com/office/drawing/2014/main" id="{D1EF9766-7AFF-40B4-6389-CCB7DA9FF46E}"/>
              </a:ext>
            </a:extLst>
          </p:cNvPr>
          <p:cNvSpPr>
            <a:spLocks noGrp="1"/>
          </p:cNvSpPr>
          <p:nvPr>
            <p:ph idx="1"/>
          </p:nvPr>
        </p:nvSpPr>
        <p:spPr>
          <a:xfrm>
            <a:off x="457200" y="1752599"/>
            <a:ext cx="8229600" cy="4492625"/>
          </a:xfrm>
        </p:spPr>
        <p:txBody>
          <a:bodyPr>
            <a:normAutofit fontScale="85000" lnSpcReduction="20000"/>
          </a:bodyPr>
          <a:lstStyle/>
          <a:p>
            <a:r>
              <a:rPr lang="en-US" dirty="0"/>
              <a:t>Let’s examine a range of R and X values placed in the middle of the parasitic vertical (like a real RF choke).</a:t>
            </a:r>
          </a:p>
          <a:p>
            <a:pPr lvl="1"/>
            <a:r>
              <a:rPr lang="en-US" dirty="0"/>
              <a:t>How effective are they in cutting off current flow?</a:t>
            </a:r>
          </a:p>
          <a:p>
            <a:r>
              <a:rPr lang="en-US" dirty="0"/>
              <a:t>Start with pure resistance then reactance.</a:t>
            </a:r>
          </a:p>
          <a:p>
            <a:r>
              <a:rPr lang="en-US" dirty="0"/>
              <a:t>Judge choking efficacy by checking for influence on the driven vertical and currents in the parasitic.</a:t>
            </a:r>
          </a:p>
          <a:p>
            <a:r>
              <a:rPr lang="en-US" dirty="0"/>
              <a:t>Also keep an eye on loss in the choke and the power it dissipates.</a:t>
            </a:r>
          </a:p>
          <a:p>
            <a:r>
              <a:rPr lang="en-US" dirty="0"/>
              <a:t>There are two ways that I know of to keep RF current from flowing past some point:</a:t>
            </a:r>
          </a:p>
          <a:p>
            <a:r>
              <a:rPr lang="en-US" dirty="0"/>
              <a:t>Absorb it or reflect it. Absorption leads to heat.</a:t>
            </a:r>
          </a:p>
        </p:txBody>
      </p:sp>
      <p:sp>
        <p:nvSpPr>
          <p:cNvPr id="4" name="Footer Placeholder 3">
            <a:extLst>
              <a:ext uri="{FF2B5EF4-FFF2-40B4-BE49-F238E27FC236}">
                <a16:creationId xmlns:a16="http://schemas.microsoft.com/office/drawing/2014/main" id="{410134F3-2364-8D64-A200-3DF05CAED913}"/>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8F3D3C84-1700-1FB8-898F-FF62CF431FA2}"/>
              </a:ext>
            </a:extLst>
          </p:cNvPr>
          <p:cNvSpPr>
            <a:spLocks noGrp="1"/>
          </p:cNvSpPr>
          <p:nvPr>
            <p:ph type="sldNum" sz="quarter" idx="12"/>
          </p:nvPr>
        </p:nvSpPr>
        <p:spPr/>
        <p:txBody>
          <a:bodyPr/>
          <a:lstStyle/>
          <a:p>
            <a:fld id="{BDEBF4CF-0050-4F81-919F-EC1624062A76}" type="slidenum">
              <a:rPr lang="en-US" altLang="en-US" smtClean="0"/>
              <a:pPr/>
              <a:t>16</a:t>
            </a:fld>
            <a:endParaRPr lang="en-US" altLang="en-US"/>
          </a:p>
        </p:txBody>
      </p:sp>
    </p:spTree>
    <p:extLst>
      <p:ext uri="{BB962C8B-B14F-4D97-AF65-F5344CB8AC3E}">
        <p14:creationId xmlns:p14="http://schemas.microsoft.com/office/powerpoint/2010/main" val="1917798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0F77-D4D2-8442-DF79-188C20902025}"/>
              </a:ext>
            </a:extLst>
          </p:cNvPr>
          <p:cNvSpPr>
            <a:spLocks noGrp="1"/>
          </p:cNvSpPr>
          <p:nvPr>
            <p:ph type="title"/>
          </p:nvPr>
        </p:nvSpPr>
        <p:spPr/>
        <p:txBody>
          <a:bodyPr/>
          <a:lstStyle/>
          <a:p>
            <a:r>
              <a:rPr lang="en-US" dirty="0"/>
              <a:t>Resistive Choke</a:t>
            </a:r>
          </a:p>
        </p:txBody>
      </p:sp>
      <p:sp>
        <p:nvSpPr>
          <p:cNvPr id="3" name="Content Placeholder 2">
            <a:extLst>
              <a:ext uri="{FF2B5EF4-FFF2-40B4-BE49-F238E27FC236}">
                <a16:creationId xmlns:a16="http://schemas.microsoft.com/office/drawing/2014/main" id="{8572E757-8A7F-0C45-5EA1-435F8E321182}"/>
              </a:ext>
            </a:extLst>
          </p:cNvPr>
          <p:cNvSpPr>
            <a:spLocks noGrp="1"/>
          </p:cNvSpPr>
          <p:nvPr>
            <p:ph idx="1"/>
          </p:nvPr>
        </p:nvSpPr>
        <p:spPr>
          <a:xfrm>
            <a:off x="457200" y="1752599"/>
            <a:ext cx="5791200" cy="4492625"/>
          </a:xfrm>
        </p:spPr>
        <p:txBody>
          <a:bodyPr>
            <a:normAutofit fontScale="70000" lnSpcReduction="20000"/>
          </a:bodyPr>
          <a:lstStyle/>
          <a:p>
            <a:r>
              <a:rPr lang="en-US" dirty="0"/>
              <a:t>Chokes will be placed at the 50% point of the parasitic vertical (still grounded).</a:t>
            </a:r>
          </a:p>
          <a:p>
            <a:r>
              <a:rPr lang="en-US" dirty="0"/>
              <a:t>Another interesting place to locate a choke would be at the base.</a:t>
            </a:r>
          </a:p>
          <a:p>
            <a:pPr lvl="1"/>
            <a:r>
              <a:rPr lang="en-US" dirty="0"/>
              <a:t>We already did that with the open.</a:t>
            </a:r>
          </a:p>
          <a:p>
            <a:r>
              <a:rPr lang="en-US" dirty="0"/>
              <a:t>Vary resistance through 4 ranges recording the F/B dB (0 dB is the ideal) and the power dissipated in the resistor. 0 to 15K Ohms.</a:t>
            </a:r>
          </a:p>
          <a:p>
            <a:r>
              <a:rPr lang="en-US" dirty="0"/>
              <a:t>F/B is just one of several characteristics we can track to see how </a:t>
            </a:r>
            <a:r>
              <a:rPr lang="en-US" i="1" dirty="0"/>
              <a:t>invisible </a:t>
            </a:r>
            <a:r>
              <a:rPr lang="en-US" dirty="0"/>
              <a:t>the parasitic becomes.</a:t>
            </a:r>
          </a:p>
          <a:p>
            <a:r>
              <a:rPr lang="en-US" dirty="0"/>
              <a:t>Details in the slides at the end.</a:t>
            </a:r>
          </a:p>
        </p:txBody>
      </p:sp>
      <p:sp>
        <p:nvSpPr>
          <p:cNvPr id="4" name="Footer Placeholder 3">
            <a:extLst>
              <a:ext uri="{FF2B5EF4-FFF2-40B4-BE49-F238E27FC236}">
                <a16:creationId xmlns:a16="http://schemas.microsoft.com/office/drawing/2014/main" id="{240B7C9F-2A9A-8ED9-920E-51D9834A0746}"/>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0E29DF3D-C83D-62E8-0000-D250BB61035B}"/>
              </a:ext>
            </a:extLst>
          </p:cNvPr>
          <p:cNvSpPr>
            <a:spLocks noGrp="1"/>
          </p:cNvSpPr>
          <p:nvPr>
            <p:ph type="sldNum" sz="quarter" idx="12"/>
          </p:nvPr>
        </p:nvSpPr>
        <p:spPr/>
        <p:txBody>
          <a:bodyPr/>
          <a:lstStyle/>
          <a:p>
            <a:fld id="{BDEBF4CF-0050-4F81-919F-EC1624062A76}" type="slidenum">
              <a:rPr lang="en-US" altLang="en-US" smtClean="0"/>
              <a:pPr/>
              <a:t>17</a:t>
            </a:fld>
            <a:endParaRPr lang="en-US" altLang="en-US"/>
          </a:p>
        </p:txBody>
      </p:sp>
      <p:pic>
        <p:nvPicPr>
          <p:cNvPr id="6" name="Picture 5">
            <a:extLst>
              <a:ext uri="{FF2B5EF4-FFF2-40B4-BE49-F238E27FC236}">
                <a16:creationId xmlns:a16="http://schemas.microsoft.com/office/drawing/2014/main" id="{F89C55EC-FD84-19CD-359D-AEFDF6CFAABA}"/>
              </a:ext>
            </a:extLst>
          </p:cNvPr>
          <p:cNvPicPr>
            <a:picLocks noChangeAspect="1"/>
          </p:cNvPicPr>
          <p:nvPr/>
        </p:nvPicPr>
        <p:blipFill>
          <a:blip r:embed="rId2"/>
          <a:stretch>
            <a:fillRect/>
          </a:stretch>
        </p:blipFill>
        <p:spPr>
          <a:xfrm>
            <a:off x="6096000" y="1981199"/>
            <a:ext cx="2771154" cy="1828801"/>
          </a:xfrm>
          <a:prstGeom prst="rect">
            <a:avLst/>
          </a:prstGeom>
        </p:spPr>
      </p:pic>
    </p:spTree>
    <p:extLst>
      <p:ext uri="{BB962C8B-B14F-4D97-AF65-F5344CB8AC3E}">
        <p14:creationId xmlns:p14="http://schemas.microsoft.com/office/powerpoint/2010/main" val="21006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4D7C-D657-176F-E85A-3ABEC6A6F88B}"/>
              </a:ext>
            </a:extLst>
          </p:cNvPr>
          <p:cNvSpPr>
            <a:spLocks noGrp="1"/>
          </p:cNvSpPr>
          <p:nvPr>
            <p:ph type="title"/>
          </p:nvPr>
        </p:nvSpPr>
        <p:spPr/>
        <p:txBody>
          <a:bodyPr/>
          <a:lstStyle/>
          <a:p>
            <a:r>
              <a:rPr lang="en-US" dirty="0"/>
              <a:t>Resistive Choke (2)</a:t>
            </a:r>
          </a:p>
        </p:txBody>
      </p:sp>
      <p:sp>
        <p:nvSpPr>
          <p:cNvPr id="3" name="Content Placeholder 2">
            <a:extLst>
              <a:ext uri="{FF2B5EF4-FFF2-40B4-BE49-F238E27FC236}">
                <a16:creationId xmlns:a16="http://schemas.microsoft.com/office/drawing/2014/main" id="{418E85DF-67BD-D705-4E30-AC0830AFBA9D}"/>
              </a:ext>
            </a:extLst>
          </p:cNvPr>
          <p:cNvSpPr>
            <a:spLocks noGrp="1"/>
          </p:cNvSpPr>
          <p:nvPr>
            <p:ph idx="1"/>
          </p:nvPr>
        </p:nvSpPr>
        <p:spPr>
          <a:xfrm>
            <a:off x="464288" y="1813246"/>
            <a:ext cx="3120486" cy="4114800"/>
          </a:xfrm>
        </p:spPr>
        <p:txBody>
          <a:bodyPr>
            <a:normAutofit fontScale="70000" lnSpcReduction="20000"/>
          </a:bodyPr>
          <a:lstStyle/>
          <a:p>
            <a:r>
              <a:rPr lang="en-US" dirty="0"/>
              <a:t>0 to 200 Ohms.</a:t>
            </a:r>
          </a:p>
          <a:p>
            <a:r>
              <a:rPr lang="en-US" dirty="0"/>
              <a:t>Maximum of almost 200 watts (out of 1500).</a:t>
            </a:r>
          </a:p>
          <a:p>
            <a:pPr lvl="1"/>
            <a:r>
              <a:rPr lang="en-US" dirty="0"/>
              <a:t>This is an absolute worst-case since the transmitter is 33’ away!</a:t>
            </a:r>
          </a:p>
          <a:p>
            <a:pPr lvl="1"/>
            <a:r>
              <a:rPr lang="en-US" dirty="0"/>
              <a:t>View these results as relative.</a:t>
            </a:r>
          </a:p>
          <a:p>
            <a:r>
              <a:rPr lang="en-US" dirty="0"/>
              <a:t>F/B peaks due to better array current ratio due to loss.</a:t>
            </a:r>
          </a:p>
          <a:p>
            <a:pPr marL="0" indent="0">
              <a:buNone/>
            </a:pPr>
            <a:endParaRPr lang="en-US" dirty="0"/>
          </a:p>
        </p:txBody>
      </p:sp>
      <p:sp>
        <p:nvSpPr>
          <p:cNvPr id="4" name="Footer Placeholder 3">
            <a:extLst>
              <a:ext uri="{FF2B5EF4-FFF2-40B4-BE49-F238E27FC236}">
                <a16:creationId xmlns:a16="http://schemas.microsoft.com/office/drawing/2014/main" id="{C58FDED0-9ECB-B225-86CD-001E274832AC}"/>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E43DF95E-46D3-F142-5423-AF626BE53862}"/>
              </a:ext>
            </a:extLst>
          </p:cNvPr>
          <p:cNvSpPr>
            <a:spLocks noGrp="1"/>
          </p:cNvSpPr>
          <p:nvPr>
            <p:ph type="sldNum" sz="quarter" idx="12"/>
          </p:nvPr>
        </p:nvSpPr>
        <p:spPr/>
        <p:txBody>
          <a:bodyPr/>
          <a:lstStyle/>
          <a:p>
            <a:fld id="{BDEBF4CF-0050-4F81-919F-EC1624062A76}" type="slidenum">
              <a:rPr lang="en-US" altLang="en-US" smtClean="0"/>
              <a:pPr/>
              <a:t>18</a:t>
            </a:fld>
            <a:endParaRPr lang="en-US" altLang="en-US"/>
          </a:p>
        </p:txBody>
      </p:sp>
      <p:pic>
        <p:nvPicPr>
          <p:cNvPr id="6" name="Picture 5">
            <a:extLst>
              <a:ext uri="{FF2B5EF4-FFF2-40B4-BE49-F238E27FC236}">
                <a16:creationId xmlns:a16="http://schemas.microsoft.com/office/drawing/2014/main" id="{30690953-7F08-3E8F-528B-48BA7FB3A426}"/>
              </a:ext>
            </a:extLst>
          </p:cNvPr>
          <p:cNvPicPr>
            <a:picLocks noChangeAspect="1"/>
          </p:cNvPicPr>
          <p:nvPr/>
        </p:nvPicPr>
        <p:blipFill>
          <a:blip r:embed="rId2"/>
          <a:stretch>
            <a:fillRect/>
          </a:stretch>
        </p:blipFill>
        <p:spPr>
          <a:xfrm>
            <a:off x="3577686" y="2059567"/>
            <a:ext cx="5377425" cy="3263504"/>
          </a:xfrm>
          <a:prstGeom prst="rect">
            <a:avLst/>
          </a:prstGeom>
        </p:spPr>
      </p:pic>
    </p:spTree>
    <p:extLst>
      <p:ext uri="{BB962C8B-B14F-4D97-AF65-F5344CB8AC3E}">
        <p14:creationId xmlns:p14="http://schemas.microsoft.com/office/powerpoint/2010/main" val="105696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81FD-9FF2-C622-A055-D9178643F230}"/>
              </a:ext>
            </a:extLst>
          </p:cNvPr>
          <p:cNvSpPr>
            <a:spLocks noGrp="1"/>
          </p:cNvSpPr>
          <p:nvPr>
            <p:ph type="title"/>
          </p:nvPr>
        </p:nvSpPr>
        <p:spPr/>
        <p:txBody>
          <a:bodyPr/>
          <a:lstStyle/>
          <a:p>
            <a:r>
              <a:rPr lang="en-US" dirty="0"/>
              <a:t>Resistive Choke (3)</a:t>
            </a:r>
          </a:p>
        </p:txBody>
      </p:sp>
      <p:sp>
        <p:nvSpPr>
          <p:cNvPr id="3" name="Content Placeholder 2">
            <a:extLst>
              <a:ext uri="{FF2B5EF4-FFF2-40B4-BE49-F238E27FC236}">
                <a16:creationId xmlns:a16="http://schemas.microsoft.com/office/drawing/2014/main" id="{46840F85-C15A-D9A6-8F85-74EAB3B92A29}"/>
              </a:ext>
            </a:extLst>
          </p:cNvPr>
          <p:cNvSpPr>
            <a:spLocks noGrp="1"/>
          </p:cNvSpPr>
          <p:nvPr>
            <p:ph idx="1"/>
          </p:nvPr>
        </p:nvSpPr>
        <p:spPr>
          <a:xfrm>
            <a:off x="457200" y="1894738"/>
            <a:ext cx="2743200" cy="4114800"/>
          </a:xfrm>
        </p:spPr>
        <p:txBody>
          <a:bodyPr>
            <a:normAutofit fontScale="70000" lnSpcReduction="20000"/>
          </a:bodyPr>
          <a:lstStyle/>
          <a:p>
            <a:r>
              <a:rPr lang="en-US" dirty="0"/>
              <a:t>Loss continues to drop.</a:t>
            </a:r>
          </a:p>
          <a:p>
            <a:r>
              <a:rPr lang="en-US" dirty="0"/>
              <a:t>F/B bottoms out and drifts at a low value.</a:t>
            </a:r>
          </a:p>
          <a:p>
            <a:r>
              <a:rPr lang="en-US" dirty="0"/>
              <a:t>There are other reasons for chokes to heat up. This is just common mode resistance.</a:t>
            </a:r>
          </a:p>
          <a:p>
            <a:r>
              <a:rPr lang="en-US" dirty="0"/>
              <a:t>Continued to 15K Ohms.</a:t>
            </a:r>
          </a:p>
        </p:txBody>
      </p:sp>
      <p:sp>
        <p:nvSpPr>
          <p:cNvPr id="4" name="Footer Placeholder 3">
            <a:extLst>
              <a:ext uri="{FF2B5EF4-FFF2-40B4-BE49-F238E27FC236}">
                <a16:creationId xmlns:a16="http://schemas.microsoft.com/office/drawing/2014/main" id="{C16E9312-1CE6-765A-A621-061C442B3142}"/>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B8BA8B47-D8D1-82F1-13C0-B4A7DA1AA27F}"/>
              </a:ext>
            </a:extLst>
          </p:cNvPr>
          <p:cNvSpPr>
            <a:spLocks noGrp="1"/>
          </p:cNvSpPr>
          <p:nvPr>
            <p:ph type="sldNum" sz="quarter" idx="12"/>
          </p:nvPr>
        </p:nvSpPr>
        <p:spPr/>
        <p:txBody>
          <a:bodyPr/>
          <a:lstStyle/>
          <a:p>
            <a:fld id="{BDEBF4CF-0050-4F81-919F-EC1624062A76}" type="slidenum">
              <a:rPr lang="en-US" altLang="en-US" smtClean="0"/>
              <a:pPr/>
              <a:t>19</a:t>
            </a:fld>
            <a:endParaRPr lang="en-US" altLang="en-US"/>
          </a:p>
        </p:txBody>
      </p:sp>
      <p:pic>
        <p:nvPicPr>
          <p:cNvPr id="9" name="Picture 8">
            <a:extLst>
              <a:ext uri="{FF2B5EF4-FFF2-40B4-BE49-F238E27FC236}">
                <a16:creationId xmlns:a16="http://schemas.microsoft.com/office/drawing/2014/main" id="{2DACE0B4-731B-69C9-E524-34AB5D5A79B9}"/>
              </a:ext>
            </a:extLst>
          </p:cNvPr>
          <p:cNvPicPr>
            <a:picLocks noChangeAspect="1"/>
          </p:cNvPicPr>
          <p:nvPr/>
        </p:nvPicPr>
        <p:blipFill>
          <a:blip r:embed="rId2"/>
          <a:stretch>
            <a:fillRect/>
          </a:stretch>
        </p:blipFill>
        <p:spPr>
          <a:xfrm>
            <a:off x="3338568" y="1901826"/>
            <a:ext cx="5557166" cy="3422270"/>
          </a:xfrm>
          <a:prstGeom prst="rect">
            <a:avLst/>
          </a:prstGeom>
        </p:spPr>
      </p:pic>
      <p:sp>
        <p:nvSpPr>
          <p:cNvPr id="10" name="TextBox 9">
            <a:extLst>
              <a:ext uri="{FF2B5EF4-FFF2-40B4-BE49-F238E27FC236}">
                <a16:creationId xmlns:a16="http://schemas.microsoft.com/office/drawing/2014/main" id="{54A3B9B4-0920-0B9D-5E4A-B7AB8D37D580}"/>
              </a:ext>
            </a:extLst>
          </p:cNvPr>
          <p:cNvSpPr txBox="1"/>
          <p:nvPr/>
        </p:nvSpPr>
        <p:spPr>
          <a:xfrm>
            <a:off x="3104534" y="5540733"/>
            <a:ext cx="5791200" cy="369332"/>
          </a:xfrm>
          <a:prstGeom prst="rect">
            <a:avLst/>
          </a:prstGeom>
          <a:noFill/>
        </p:spPr>
        <p:txBody>
          <a:bodyPr wrap="square" rtlCol="0">
            <a:spAutoFit/>
          </a:bodyPr>
          <a:lstStyle/>
          <a:p>
            <a:r>
              <a:rPr lang="en-US" b="1" dirty="0">
                <a:solidFill>
                  <a:srgbClr val="FFFF00"/>
                </a:solidFill>
              </a:rPr>
              <a:t>Point of diminishing returns around 3,000 Ohms.</a:t>
            </a:r>
          </a:p>
        </p:txBody>
      </p:sp>
    </p:spTree>
    <p:extLst>
      <p:ext uri="{BB962C8B-B14F-4D97-AF65-F5344CB8AC3E}">
        <p14:creationId xmlns:p14="http://schemas.microsoft.com/office/powerpoint/2010/main" val="60188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66928" y="1828799"/>
            <a:ext cx="8229600" cy="4416425"/>
          </a:xfrm>
        </p:spPr>
        <p:txBody>
          <a:bodyPr>
            <a:normAutofit fontScale="62500" lnSpcReduction="20000"/>
          </a:bodyPr>
          <a:lstStyle/>
          <a:p>
            <a:r>
              <a:rPr lang="en-US" dirty="0"/>
              <a:t>What is the </a:t>
            </a:r>
            <a:r>
              <a:rPr lang="en-US" b="1" i="1" dirty="0">
                <a:solidFill>
                  <a:srgbClr val="FFFF00"/>
                </a:solidFill>
              </a:rPr>
              <a:t>choking problem</a:t>
            </a:r>
            <a:r>
              <a:rPr lang="en-US" i="1" dirty="0"/>
              <a:t>?</a:t>
            </a:r>
            <a:r>
              <a:rPr lang="en-US" dirty="0"/>
              <a:t> What problems do chokes solve?</a:t>
            </a:r>
          </a:p>
          <a:p>
            <a:r>
              <a:rPr lang="en-US" dirty="0"/>
              <a:t>How does </a:t>
            </a:r>
            <a:r>
              <a:rPr lang="en-US" b="1" i="1" dirty="0">
                <a:solidFill>
                  <a:srgbClr val="FFFF00"/>
                </a:solidFill>
              </a:rPr>
              <a:t>resonance</a:t>
            </a:r>
            <a:r>
              <a:rPr lang="en-US" dirty="0"/>
              <a:t> fit into the choke problem? (A lot!)</a:t>
            </a:r>
          </a:p>
          <a:p>
            <a:r>
              <a:rPr lang="en-US" dirty="0"/>
              <a:t>What is the impedance necessary in a common mode RF choke to drive current through it so low that the conductor being choked no longer causes a problem? (A successful choke)</a:t>
            </a:r>
          </a:p>
          <a:p>
            <a:pPr lvl="1"/>
            <a:r>
              <a:rPr lang="en-US" b="1" dirty="0">
                <a:solidFill>
                  <a:srgbClr val="FFFF00"/>
                </a:solidFill>
              </a:rPr>
              <a:t>How much choking is enough?</a:t>
            </a:r>
          </a:p>
          <a:p>
            <a:r>
              <a:rPr lang="en-US" dirty="0"/>
              <a:t>Are there other solutions/tools besides chokes? (Yes)</a:t>
            </a:r>
          </a:p>
          <a:p>
            <a:r>
              <a:rPr lang="en-US" dirty="0"/>
              <a:t>What won’t be explored is how to select materials (ferrite cores and cables) and build chokes – that’s well covered in many </a:t>
            </a:r>
            <a:r>
              <a:rPr lang="en-US" dirty="0" err="1"/>
              <a:t>many</a:t>
            </a:r>
            <a:r>
              <a:rPr lang="en-US" dirty="0"/>
              <a:t> </a:t>
            </a:r>
            <a:r>
              <a:rPr lang="en-US" dirty="0" err="1"/>
              <a:t>many</a:t>
            </a:r>
            <a:r>
              <a:rPr lang="en-US" dirty="0"/>
              <a:t> other places. Many commercial choke vendors too.</a:t>
            </a:r>
          </a:p>
          <a:p>
            <a:pPr lvl="1"/>
            <a:r>
              <a:rPr lang="en-US" dirty="0"/>
              <a:t>See References at the end.</a:t>
            </a:r>
          </a:p>
          <a:p>
            <a:r>
              <a:rPr lang="en-US" dirty="0"/>
              <a:t>Examples</a:t>
            </a:r>
          </a:p>
          <a:p>
            <a:r>
              <a:rPr lang="en-US" dirty="0"/>
              <a:t>Conclusion</a:t>
            </a:r>
          </a:p>
          <a:p>
            <a:r>
              <a:rPr lang="en-US" dirty="0"/>
              <a:t>References</a:t>
            </a:r>
          </a:p>
          <a:p>
            <a:r>
              <a:rPr lang="en-US" dirty="0"/>
              <a:t>Additional Material (previous note on the topic)</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2</a:t>
            </a:fld>
            <a:endParaRPr lang="en-US" altLang="en-US"/>
          </a:p>
        </p:txBody>
      </p:sp>
    </p:spTree>
    <p:extLst>
      <p:ext uri="{BB962C8B-B14F-4D97-AF65-F5344CB8AC3E}">
        <p14:creationId xmlns:p14="http://schemas.microsoft.com/office/powerpoint/2010/main" val="342374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37FB-335E-A0E4-DB14-B1C863839324}"/>
              </a:ext>
            </a:extLst>
          </p:cNvPr>
          <p:cNvSpPr>
            <a:spLocks noGrp="1"/>
          </p:cNvSpPr>
          <p:nvPr>
            <p:ph type="title"/>
          </p:nvPr>
        </p:nvSpPr>
        <p:spPr/>
        <p:txBody>
          <a:bodyPr/>
          <a:lstStyle/>
          <a:p>
            <a:r>
              <a:rPr lang="en-US" dirty="0"/>
              <a:t>Resistive Choke (4)</a:t>
            </a:r>
          </a:p>
        </p:txBody>
      </p:sp>
      <p:sp>
        <p:nvSpPr>
          <p:cNvPr id="4" name="Footer Placeholder 3">
            <a:extLst>
              <a:ext uri="{FF2B5EF4-FFF2-40B4-BE49-F238E27FC236}">
                <a16:creationId xmlns:a16="http://schemas.microsoft.com/office/drawing/2014/main" id="{5E6DB501-7668-E42A-46DE-442FBAF19382}"/>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7664C258-DEAE-03AA-C1B9-79DB5D3C1486}"/>
              </a:ext>
            </a:extLst>
          </p:cNvPr>
          <p:cNvSpPr>
            <a:spLocks noGrp="1"/>
          </p:cNvSpPr>
          <p:nvPr>
            <p:ph type="sldNum" sz="quarter" idx="12"/>
          </p:nvPr>
        </p:nvSpPr>
        <p:spPr/>
        <p:txBody>
          <a:bodyPr/>
          <a:lstStyle/>
          <a:p>
            <a:fld id="{BDEBF4CF-0050-4F81-919F-EC1624062A76}" type="slidenum">
              <a:rPr lang="en-US" altLang="en-US" smtClean="0"/>
              <a:pPr/>
              <a:t>20</a:t>
            </a:fld>
            <a:endParaRPr lang="en-US" altLang="en-US"/>
          </a:p>
        </p:txBody>
      </p:sp>
      <p:sp>
        <p:nvSpPr>
          <p:cNvPr id="6" name="Content Placeholder 2">
            <a:extLst>
              <a:ext uri="{FF2B5EF4-FFF2-40B4-BE49-F238E27FC236}">
                <a16:creationId xmlns:a16="http://schemas.microsoft.com/office/drawing/2014/main" id="{78BACDED-207C-6548-95C4-6BB3FF4E3DC6}"/>
              </a:ext>
            </a:extLst>
          </p:cNvPr>
          <p:cNvSpPr>
            <a:spLocks noGrp="1"/>
          </p:cNvSpPr>
          <p:nvPr>
            <p:ph idx="1"/>
          </p:nvPr>
        </p:nvSpPr>
        <p:spPr>
          <a:xfrm>
            <a:off x="235061" y="1998614"/>
            <a:ext cx="5654126" cy="330690"/>
          </a:xfrm>
        </p:spPr>
        <p:txBody>
          <a:bodyPr>
            <a:noAutofit/>
          </a:bodyPr>
          <a:lstStyle/>
          <a:p>
            <a:r>
              <a:rPr lang="en-US" sz="1800" dirty="0"/>
              <a:t>What is the </a:t>
            </a:r>
            <a:r>
              <a:rPr lang="en-US" sz="1800" b="1" dirty="0">
                <a:solidFill>
                  <a:srgbClr val="FFFF00"/>
                </a:solidFill>
              </a:rPr>
              <a:t>3000 + j 0 </a:t>
            </a:r>
            <a:r>
              <a:rPr lang="en-US" sz="1800" dirty="0"/>
              <a:t>Ohm choke performance?</a:t>
            </a:r>
          </a:p>
        </p:txBody>
      </p:sp>
      <p:pic>
        <p:nvPicPr>
          <p:cNvPr id="7" name="Picture 6">
            <a:extLst>
              <a:ext uri="{FF2B5EF4-FFF2-40B4-BE49-F238E27FC236}">
                <a16:creationId xmlns:a16="http://schemas.microsoft.com/office/drawing/2014/main" id="{A4F7C2D2-5681-044E-8244-DB064A54CFAA}"/>
              </a:ext>
            </a:extLst>
          </p:cNvPr>
          <p:cNvPicPr>
            <a:picLocks noChangeAspect="1"/>
          </p:cNvPicPr>
          <p:nvPr/>
        </p:nvPicPr>
        <p:blipFill>
          <a:blip r:embed="rId2"/>
          <a:stretch>
            <a:fillRect/>
          </a:stretch>
        </p:blipFill>
        <p:spPr>
          <a:xfrm>
            <a:off x="6026259" y="1752600"/>
            <a:ext cx="2882681" cy="3774743"/>
          </a:xfrm>
          <a:prstGeom prst="rect">
            <a:avLst/>
          </a:prstGeom>
        </p:spPr>
      </p:pic>
      <p:graphicFrame>
        <p:nvGraphicFramePr>
          <p:cNvPr id="8" name="Content Placeholder 14">
            <a:extLst>
              <a:ext uri="{FF2B5EF4-FFF2-40B4-BE49-F238E27FC236}">
                <a16:creationId xmlns:a16="http://schemas.microsoft.com/office/drawing/2014/main" id="{EC4E21D2-024E-F49D-704A-5314CAEBA753}"/>
              </a:ext>
            </a:extLst>
          </p:cNvPr>
          <p:cNvGraphicFramePr>
            <a:graphicFrameLocks/>
          </p:cNvGraphicFramePr>
          <p:nvPr>
            <p:extLst>
              <p:ext uri="{D42A27DB-BD31-4B8C-83A1-F6EECF244321}">
                <p14:modId xmlns:p14="http://schemas.microsoft.com/office/powerpoint/2010/main" val="4260006384"/>
              </p:ext>
            </p:extLst>
          </p:nvPr>
        </p:nvGraphicFramePr>
        <p:xfrm>
          <a:off x="762000" y="2481921"/>
          <a:ext cx="4800600" cy="2140746"/>
        </p:xfrm>
        <a:graphic>
          <a:graphicData uri="http://schemas.openxmlformats.org/drawingml/2006/table">
            <a:tbl>
              <a:tblPr firstRow="1" bandRow="1">
                <a:tableStyleId>{5C22544A-7EE6-4342-B048-85BDC9FD1C3A}</a:tableStyleId>
              </a:tblPr>
              <a:tblGrid>
                <a:gridCol w="1605510">
                  <a:extLst>
                    <a:ext uri="{9D8B030D-6E8A-4147-A177-3AD203B41FA5}">
                      <a16:colId xmlns:a16="http://schemas.microsoft.com/office/drawing/2014/main" val="542829367"/>
                    </a:ext>
                  </a:extLst>
                </a:gridCol>
                <a:gridCol w="1370606">
                  <a:extLst>
                    <a:ext uri="{9D8B030D-6E8A-4147-A177-3AD203B41FA5}">
                      <a16:colId xmlns:a16="http://schemas.microsoft.com/office/drawing/2014/main" val="3473647013"/>
                    </a:ext>
                  </a:extLst>
                </a:gridCol>
                <a:gridCol w="1824484">
                  <a:extLst>
                    <a:ext uri="{9D8B030D-6E8A-4147-A177-3AD203B41FA5}">
                      <a16:colId xmlns:a16="http://schemas.microsoft.com/office/drawing/2014/main" val="3497992570"/>
                    </a:ext>
                  </a:extLst>
                </a:gridCol>
              </a:tblGrid>
              <a:tr h="457380">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w/3000 </a:t>
                      </a:r>
                      <a:r>
                        <a:rPr lang="el-GR" sz="1200" dirty="0"/>
                        <a:t>Ω</a:t>
                      </a:r>
                      <a:r>
                        <a:rPr lang="en-US" sz="1200" dirty="0"/>
                        <a:t> Choke</a:t>
                      </a:r>
                    </a:p>
                  </a:txBody>
                  <a:tcPr marL="68580" marR="68580" marT="34290" marB="34290"/>
                </a:tc>
                <a:extLst>
                  <a:ext uri="{0D108BD9-81ED-4DB2-BD59-A6C34878D82A}">
                    <a16:rowId xmlns:a16="http://schemas.microsoft.com/office/drawing/2014/main" val="2207304316"/>
                  </a:ext>
                </a:extLst>
              </a:tr>
              <a:tr h="330334">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36.3 + j 0.25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330334">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0.6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330334">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0.04 dB</a:t>
                      </a:r>
                    </a:p>
                  </a:txBody>
                  <a:tcPr marL="68580" marR="68580" marT="34290" marB="34290"/>
                </a:tc>
                <a:extLst>
                  <a:ext uri="{0D108BD9-81ED-4DB2-BD59-A6C34878D82A}">
                    <a16:rowId xmlns:a16="http://schemas.microsoft.com/office/drawing/2014/main" val="4045502517"/>
                  </a:ext>
                </a:extLst>
              </a:tr>
              <a:tr h="692364">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6.444 A (driven)</a:t>
                      </a:r>
                    </a:p>
                    <a:p>
                      <a:pPr algn="r"/>
                      <a:r>
                        <a:rPr lang="en-US" sz="1200" dirty="0"/>
                        <a:t>0.177 A (base parasitic)</a:t>
                      </a:r>
                    </a:p>
                  </a:txBody>
                  <a:tcPr marL="68580" marR="68580" marT="34290" marB="34290"/>
                </a:tc>
                <a:extLst>
                  <a:ext uri="{0D108BD9-81ED-4DB2-BD59-A6C34878D82A}">
                    <a16:rowId xmlns:a16="http://schemas.microsoft.com/office/drawing/2014/main" val="1093615127"/>
                  </a:ext>
                </a:extLst>
              </a:tr>
            </a:tbl>
          </a:graphicData>
        </a:graphic>
      </p:graphicFrame>
      <p:sp>
        <p:nvSpPr>
          <p:cNvPr id="9" name="Content Placeholder 2">
            <a:extLst>
              <a:ext uri="{FF2B5EF4-FFF2-40B4-BE49-F238E27FC236}">
                <a16:creationId xmlns:a16="http://schemas.microsoft.com/office/drawing/2014/main" id="{FD6600D6-1115-9621-D57C-8746A4716D09}"/>
              </a:ext>
            </a:extLst>
          </p:cNvPr>
          <p:cNvSpPr txBox="1">
            <a:spLocks/>
          </p:cNvSpPr>
          <p:nvPr/>
        </p:nvSpPr>
        <p:spPr>
          <a:xfrm>
            <a:off x="521342" y="4728413"/>
            <a:ext cx="5367845" cy="115787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pPr>
            <a:r>
              <a:rPr lang="en-US" sz="2100" dirty="0">
                <a:latin typeface="Aptos" panose="02110004020202020204"/>
              </a:rPr>
              <a:t>With a 3000 Ohm </a:t>
            </a:r>
            <a:r>
              <a:rPr lang="en-US" sz="2100" b="1" dirty="0">
                <a:latin typeface="Aptos" panose="02110004020202020204"/>
              </a:rPr>
              <a:t>Resistance</a:t>
            </a:r>
            <a:r>
              <a:rPr lang="en-US" sz="2100" dirty="0">
                <a:latin typeface="Aptos" panose="02110004020202020204"/>
              </a:rPr>
              <a:t> Choke: </a:t>
            </a:r>
          </a:p>
          <a:p>
            <a:pPr marL="514350" lvl="1" indent="-171450" defTabSz="685800" fontAlgn="auto">
              <a:spcBef>
                <a:spcPts val="375"/>
              </a:spcBef>
              <a:spcAft>
                <a:spcPts val="0"/>
              </a:spcAft>
            </a:pPr>
            <a:r>
              <a:rPr lang="en-US" sz="1800" dirty="0">
                <a:latin typeface="Aptos" panose="02110004020202020204"/>
              </a:rPr>
              <a:t>Current drops from 4.801 A to 0.177 A (-28.7 dB)</a:t>
            </a:r>
          </a:p>
          <a:p>
            <a:pPr marL="514350" lvl="1" indent="-171450" defTabSz="685800" fontAlgn="auto">
              <a:spcBef>
                <a:spcPts val="375"/>
              </a:spcBef>
              <a:spcAft>
                <a:spcPts val="0"/>
              </a:spcAft>
            </a:pPr>
            <a:r>
              <a:rPr lang="en-US" sz="1800" b="1" dirty="0">
                <a:solidFill>
                  <a:srgbClr val="FFFF00"/>
                </a:solidFill>
                <a:latin typeface="Aptos" panose="02110004020202020204"/>
              </a:rPr>
              <a:t>Performance is better than floating the base.</a:t>
            </a:r>
          </a:p>
          <a:p>
            <a:pPr marL="514350" lvl="1" indent="-171450" defTabSz="685800" fontAlgn="auto">
              <a:spcBef>
                <a:spcPts val="375"/>
              </a:spcBef>
              <a:spcAft>
                <a:spcPts val="0"/>
              </a:spcAft>
            </a:pPr>
            <a:r>
              <a:rPr lang="en-US" sz="1800" dirty="0">
                <a:latin typeface="Aptos" panose="02110004020202020204"/>
              </a:rPr>
              <a:t>15.66 watts in the resistor (1% of total power).</a:t>
            </a:r>
          </a:p>
        </p:txBody>
      </p:sp>
    </p:spTree>
    <p:extLst>
      <p:ext uri="{BB962C8B-B14F-4D97-AF65-F5344CB8AC3E}">
        <p14:creationId xmlns:p14="http://schemas.microsoft.com/office/powerpoint/2010/main" val="2428224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AB31-95A2-9887-F1E1-8CA13F06FC8F}"/>
              </a:ext>
            </a:extLst>
          </p:cNvPr>
          <p:cNvSpPr>
            <a:spLocks noGrp="1"/>
          </p:cNvSpPr>
          <p:nvPr>
            <p:ph type="title"/>
          </p:nvPr>
        </p:nvSpPr>
        <p:spPr/>
        <p:txBody>
          <a:bodyPr/>
          <a:lstStyle/>
          <a:p>
            <a:r>
              <a:rPr lang="en-US" dirty="0"/>
              <a:t>Resistance Summary</a:t>
            </a:r>
          </a:p>
        </p:txBody>
      </p:sp>
      <p:sp>
        <p:nvSpPr>
          <p:cNvPr id="3" name="Content Placeholder 2">
            <a:extLst>
              <a:ext uri="{FF2B5EF4-FFF2-40B4-BE49-F238E27FC236}">
                <a16:creationId xmlns:a16="http://schemas.microsoft.com/office/drawing/2014/main" id="{FBB80E3E-D6FE-4CFC-E189-AFB5ED474681}"/>
              </a:ext>
            </a:extLst>
          </p:cNvPr>
          <p:cNvSpPr>
            <a:spLocks noGrp="1"/>
          </p:cNvSpPr>
          <p:nvPr>
            <p:ph idx="1"/>
          </p:nvPr>
        </p:nvSpPr>
        <p:spPr/>
        <p:txBody>
          <a:bodyPr>
            <a:normAutofit fontScale="77500" lnSpcReduction="20000"/>
          </a:bodyPr>
          <a:lstStyle/>
          <a:p>
            <a:r>
              <a:rPr lang="en-US" dirty="0"/>
              <a:t>With 3000 Ohms of pure resistance, we have made the parasitic quite invisible.</a:t>
            </a:r>
          </a:p>
          <a:p>
            <a:pPr lvl="1"/>
            <a:r>
              <a:rPr lang="en-US" dirty="0"/>
              <a:t>This is 3000 Ohms at the frequency of interest.</a:t>
            </a:r>
          </a:p>
          <a:p>
            <a:pPr lvl="1"/>
            <a:r>
              <a:rPr lang="en-US" dirty="0"/>
              <a:t>Better than floating the base.</a:t>
            </a:r>
          </a:p>
          <a:p>
            <a:r>
              <a:rPr lang="en-US" dirty="0"/>
              <a:t>Resistance makes an effective choke.</a:t>
            </a:r>
          </a:p>
          <a:p>
            <a:r>
              <a:rPr lang="en-US" dirty="0"/>
              <a:t>Low resistance values suffer from too much loss (power in the resistor).</a:t>
            </a:r>
          </a:p>
          <a:p>
            <a:r>
              <a:rPr lang="en-US" dirty="0"/>
              <a:t>Don’t forget, this is a worst case with 1500 watts ¼ λ away!</a:t>
            </a:r>
          </a:p>
          <a:p>
            <a:r>
              <a:rPr lang="en-US" dirty="0"/>
              <a:t>A good choke is like an open circuit which means new resonances could be created at higher frequencies.</a:t>
            </a:r>
          </a:p>
        </p:txBody>
      </p:sp>
      <p:sp>
        <p:nvSpPr>
          <p:cNvPr id="4" name="Footer Placeholder 3">
            <a:extLst>
              <a:ext uri="{FF2B5EF4-FFF2-40B4-BE49-F238E27FC236}">
                <a16:creationId xmlns:a16="http://schemas.microsoft.com/office/drawing/2014/main" id="{666552DD-F8E7-D57D-3ECC-25A4B9135CBF}"/>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541CC5F2-1E2A-57A7-7736-94306173B6DD}"/>
              </a:ext>
            </a:extLst>
          </p:cNvPr>
          <p:cNvSpPr>
            <a:spLocks noGrp="1"/>
          </p:cNvSpPr>
          <p:nvPr>
            <p:ph type="sldNum" sz="quarter" idx="12"/>
          </p:nvPr>
        </p:nvSpPr>
        <p:spPr/>
        <p:txBody>
          <a:bodyPr/>
          <a:lstStyle/>
          <a:p>
            <a:fld id="{BDEBF4CF-0050-4F81-919F-EC1624062A76}" type="slidenum">
              <a:rPr lang="en-US" altLang="en-US" smtClean="0"/>
              <a:pPr/>
              <a:t>21</a:t>
            </a:fld>
            <a:endParaRPr lang="en-US" altLang="en-US"/>
          </a:p>
        </p:txBody>
      </p:sp>
    </p:spTree>
    <p:extLst>
      <p:ext uri="{BB962C8B-B14F-4D97-AF65-F5344CB8AC3E}">
        <p14:creationId xmlns:p14="http://schemas.microsoft.com/office/powerpoint/2010/main" val="1646926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D7C6-7843-F12D-23BE-E792F44848C7}"/>
              </a:ext>
            </a:extLst>
          </p:cNvPr>
          <p:cNvSpPr>
            <a:spLocks noGrp="1"/>
          </p:cNvSpPr>
          <p:nvPr>
            <p:ph type="title"/>
          </p:nvPr>
        </p:nvSpPr>
        <p:spPr/>
        <p:txBody>
          <a:bodyPr/>
          <a:lstStyle/>
          <a:p>
            <a:r>
              <a:rPr lang="en-US" dirty="0"/>
              <a:t>Power 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36A664-3ABF-800C-6404-63A48A80F73A}"/>
                  </a:ext>
                </a:extLst>
              </p:cNvPr>
              <p:cNvSpPr>
                <a:spLocks noGrp="1"/>
              </p:cNvSpPr>
              <p:nvPr>
                <p:ph idx="1"/>
              </p:nvPr>
            </p:nvSpPr>
            <p:spPr/>
            <p:txBody>
              <a:bodyPr>
                <a:normAutofit lnSpcReduction="10000"/>
              </a:bodyPr>
              <a:lstStyle/>
              <a:p>
                <a:r>
                  <a:rPr lang="en-US" dirty="0"/>
                  <a:t>We are all familiar with the formula:</a:t>
                </a:r>
              </a:p>
              <a:p>
                <a14:m>
                  <m:oMath xmlns:m="http://schemas.openxmlformats.org/officeDocument/2006/math">
                    <m:r>
                      <m:rPr>
                        <m:sty m:val="p"/>
                      </m:rPr>
                      <a:rPr lang="en-US" i="1">
                        <a:latin typeface="Cambria Math" panose="02040503050406030204" pitchFamily="18" charset="0"/>
                      </a:rPr>
                      <m:t>P</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oMath>
                </a14:m>
                <a:endParaRPr lang="en-US" b="0" dirty="0"/>
              </a:p>
              <a:p>
                <a:r>
                  <a:rPr lang="en-US" dirty="0"/>
                  <a:t>More resistance is more power.</a:t>
                </a:r>
              </a:p>
              <a:p>
                <a:r>
                  <a:rPr lang="en-US" dirty="0"/>
                  <a:t>While this is true for a constant </a:t>
                </a:r>
                <a:r>
                  <a:rPr lang="en-US" i="1" dirty="0"/>
                  <a:t>I </a:t>
                </a:r>
                <a:r>
                  <a:rPr lang="en-US" dirty="0"/>
                  <a:t>(current), we don’t have constant current since increasing </a:t>
                </a:r>
                <a:r>
                  <a:rPr lang="en-US" i="1" dirty="0"/>
                  <a:t>R</a:t>
                </a:r>
                <a:r>
                  <a:rPr lang="en-US" dirty="0"/>
                  <a:t> reduces current and current is squared, overall effect is a reduction in choke power as </a:t>
                </a:r>
                <a:r>
                  <a:rPr lang="en-US" i="1" dirty="0"/>
                  <a:t>R</a:t>
                </a:r>
                <a:r>
                  <a:rPr lang="en-US" dirty="0"/>
                  <a:t> rises.</a:t>
                </a:r>
              </a:p>
            </p:txBody>
          </p:sp>
        </mc:Choice>
        <mc:Fallback xmlns="">
          <p:sp>
            <p:nvSpPr>
              <p:cNvPr id="3" name="Content Placeholder 2">
                <a:extLst>
                  <a:ext uri="{FF2B5EF4-FFF2-40B4-BE49-F238E27FC236}">
                    <a16:creationId xmlns:a16="http://schemas.microsoft.com/office/drawing/2014/main" id="{6A36A664-3ABF-800C-6404-63A48A80F73A}"/>
                  </a:ext>
                </a:extLst>
              </p:cNvPr>
              <p:cNvSpPr>
                <a:spLocks noGrp="1" noRot="1" noChangeAspect="1" noMove="1" noResize="1" noEditPoints="1" noAdjustHandles="1" noChangeArrowheads="1" noChangeShapeType="1" noTextEdit="1"/>
              </p:cNvSpPr>
              <p:nvPr>
                <p:ph idx="1"/>
              </p:nvPr>
            </p:nvSpPr>
            <p:spPr>
              <a:blipFill>
                <a:blip r:embed="rId2"/>
                <a:stretch>
                  <a:fillRect l="-815" t="-3259" r="-593" b="-163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A416E58-1ACC-7372-FB96-186B02E174FE}"/>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71B155A5-516B-F197-1ED5-839CC235CD9A}"/>
              </a:ext>
            </a:extLst>
          </p:cNvPr>
          <p:cNvSpPr>
            <a:spLocks noGrp="1"/>
          </p:cNvSpPr>
          <p:nvPr>
            <p:ph type="sldNum" sz="quarter" idx="12"/>
          </p:nvPr>
        </p:nvSpPr>
        <p:spPr/>
        <p:txBody>
          <a:bodyPr/>
          <a:lstStyle/>
          <a:p>
            <a:fld id="{BDEBF4CF-0050-4F81-919F-EC1624062A76}" type="slidenum">
              <a:rPr lang="en-US" altLang="en-US" smtClean="0"/>
              <a:pPr/>
              <a:t>22</a:t>
            </a:fld>
            <a:endParaRPr lang="en-US" altLang="en-US"/>
          </a:p>
        </p:txBody>
      </p:sp>
    </p:spTree>
    <p:extLst>
      <p:ext uri="{BB962C8B-B14F-4D97-AF65-F5344CB8AC3E}">
        <p14:creationId xmlns:p14="http://schemas.microsoft.com/office/powerpoint/2010/main" val="176928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CBA2-F812-1714-B6F8-C6380D00C3AC}"/>
              </a:ext>
            </a:extLst>
          </p:cNvPr>
          <p:cNvSpPr>
            <a:spLocks noGrp="1"/>
          </p:cNvSpPr>
          <p:nvPr>
            <p:ph type="title"/>
          </p:nvPr>
        </p:nvSpPr>
        <p:spPr/>
        <p:txBody>
          <a:bodyPr/>
          <a:lstStyle/>
          <a:p>
            <a:r>
              <a:rPr lang="en-US" sz="4000" dirty="0"/>
              <a:t>No Good Deed Goes Unpunished</a:t>
            </a:r>
          </a:p>
        </p:txBody>
      </p:sp>
      <p:sp>
        <p:nvSpPr>
          <p:cNvPr id="3" name="Content Placeholder 2">
            <a:extLst>
              <a:ext uri="{FF2B5EF4-FFF2-40B4-BE49-F238E27FC236}">
                <a16:creationId xmlns:a16="http://schemas.microsoft.com/office/drawing/2014/main" id="{D4EC2B9E-71A2-D18B-D480-20CF649EA9F3}"/>
              </a:ext>
            </a:extLst>
          </p:cNvPr>
          <p:cNvSpPr>
            <a:spLocks noGrp="1"/>
          </p:cNvSpPr>
          <p:nvPr>
            <p:ph idx="1"/>
          </p:nvPr>
        </p:nvSpPr>
        <p:spPr>
          <a:xfrm>
            <a:off x="441325" y="1932441"/>
            <a:ext cx="3429001" cy="4312784"/>
          </a:xfrm>
        </p:spPr>
        <p:txBody>
          <a:bodyPr>
            <a:normAutofit fontScale="70000" lnSpcReduction="20000"/>
          </a:bodyPr>
          <a:lstStyle/>
          <a:p>
            <a:r>
              <a:rPr lang="en-US" dirty="0"/>
              <a:t>One man’s ¼ </a:t>
            </a:r>
            <a:r>
              <a:rPr lang="el-GR" dirty="0"/>
              <a:t>λ</a:t>
            </a:r>
            <a:r>
              <a:rPr lang="en-US" dirty="0"/>
              <a:t> is ½ </a:t>
            </a:r>
            <a:r>
              <a:rPr lang="el-GR" dirty="0"/>
              <a:t>λ </a:t>
            </a:r>
            <a:r>
              <a:rPr lang="en-US" dirty="0"/>
              <a:t>at twice the frequency.</a:t>
            </a:r>
          </a:p>
          <a:p>
            <a:r>
              <a:rPr lang="en-US" dirty="0"/>
              <a:t>When adding a choke or grounds, consider if you are creating a problem at a different </a:t>
            </a:r>
            <a:r>
              <a:rPr lang="en-US" b="1" i="1" dirty="0">
                <a:solidFill>
                  <a:srgbClr val="FFFF00"/>
                </a:solidFill>
              </a:rPr>
              <a:t>important</a:t>
            </a:r>
            <a:r>
              <a:rPr lang="en-US" dirty="0"/>
              <a:t> frequency.</a:t>
            </a:r>
          </a:p>
          <a:p>
            <a:r>
              <a:rPr lang="en-US" dirty="0"/>
              <a:t>Perhaps we should have picked a different location to not create new resonances on amateur bands?</a:t>
            </a:r>
          </a:p>
          <a:p>
            <a:r>
              <a:rPr lang="en-US" dirty="0"/>
              <a:t>Location, location, location.</a:t>
            </a:r>
          </a:p>
        </p:txBody>
      </p:sp>
      <p:sp>
        <p:nvSpPr>
          <p:cNvPr id="4" name="Footer Placeholder 3">
            <a:extLst>
              <a:ext uri="{FF2B5EF4-FFF2-40B4-BE49-F238E27FC236}">
                <a16:creationId xmlns:a16="http://schemas.microsoft.com/office/drawing/2014/main" id="{E2CE605C-3656-3F5F-E323-A116ED861A63}"/>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12BA8AF0-3B4C-4E46-05BE-0803CD4A3903}"/>
              </a:ext>
            </a:extLst>
          </p:cNvPr>
          <p:cNvSpPr>
            <a:spLocks noGrp="1"/>
          </p:cNvSpPr>
          <p:nvPr>
            <p:ph type="sldNum" sz="quarter" idx="12"/>
          </p:nvPr>
        </p:nvSpPr>
        <p:spPr/>
        <p:txBody>
          <a:bodyPr/>
          <a:lstStyle/>
          <a:p>
            <a:fld id="{BDEBF4CF-0050-4F81-919F-EC1624062A76}" type="slidenum">
              <a:rPr lang="en-US" altLang="en-US" smtClean="0"/>
              <a:pPr/>
              <a:t>23</a:t>
            </a:fld>
            <a:endParaRPr lang="en-US" altLang="en-US"/>
          </a:p>
        </p:txBody>
      </p:sp>
      <p:pic>
        <p:nvPicPr>
          <p:cNvPr id="7" name="Picture 6">
            <a:extLst>
              <a:ext uri="{FF2B5EF4-FFF2-40B4-BE49-F238E27FC236}">
                <a16:creationId xmlns:a16="http://schemas.microsoft.com/office/drawing/2014/main" id="{92C608DF-603B-C75B-EF53-118593B54CD5}"/>
              </a:ext>
            </a:extLst>
          </p:cNvPr>
          <p:cNvPicPr>
            <a:picLocks noChangeAspect="1"/>
          </p:cNvPicPr>
          <p:nvPr/>
        </p:nvPicPr>
        <p:blipFill>
          <a:blip r:embed="rId2"/>
          <a:stretch>
            <a:fillRect/>
          </a:stretch>
        </p:blipFill>
        <p:spPr>
          <a:xfrm>
            <a:off x="3800475" y="1981200"/>
            <a:ext cx="4876800" cy="3715657"/>
          </a:xfrm>
          <a:prstGeom prst="rect">
            <a:avLst/>
          </a:prstGeom>
        </p:spPr>
      </p:pic>
    </p:spTree>
    <p:extLst>
      <p:ext uri="{BB962C8B-B14F-4D97-AF65-F5344CB8AC3E}">
        <p14:creationId xmlns:p14="http://schemas.microsoft.com/office/powerpoint/2010/main" val="209128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B14E1-1580-49E8-2A90-CF7DA2ED3BC7}"/>
              </a:ext>
            </a:extLst>
          </p:cNvPr>
          <p:cNvSpPr>
            <a:spLocks noGrp="1"/>
          </p:cNvSpPr>
          <p:nvPr>
            <p:ph type="title"/>
          </p:nvPr>
        </p:nvSpPr>
        <p:spPr/>
        <p:txBody>
          <a:bodyPr/>
          <a:lstStyle/>
          <a:p>
            <a:r>
              <a:rPr lang="en-US" dirty="0"/>
              <a:t>It’s Hard to Reduce Current to Zero Through the Choke</a:t>
            </a:r>
          </a:p>
        </p:txBody>
      </p:sp>
      <p:sp>
        <p:nvSpPr>
          <p:cNvPr id="3" name="Content Placeholder 2">
            <a:extLst>
              <a:ext uri="{FF2B5EF4-FFF2-40B4-BE49-F238E27FC236}">
                <a16:creationId xmlns:a16="http://schemas.microsoft.com/office/drawing/2014/main" id="{4EB2E9FB-E165-2EB9-851D-C79CF439C9EA}"/>
              </a:ext>
            </a:extLst>
          </p:cNvPr>
          <p:cNvSpPr>
            <a:spLocks noGrp="1"/>
          </p:cNvSpPr>
          <p:nvPr>
            <p:ph idx="1"/>
          </p:nvPr>
        </p:nvSpPr>
        <p:spPr>
          <a:xfrm>
            <a:off x="457200" y="1981200"/>
            <a:ext cx="6096000" cy="4114800"/>
          </a:xfrm>
        </p:spPr>
        <p:txBody>
          <a:bodyPr>
            <a:normAutofit fontScale="62500" lnSpcReduction="20000"/>
          </a:bodyPr>
          <a:lstStyle/>
          <a:p>
            <a:r>
              <a:rPr lang="en-US" dirty="0"/>
              <a:t>It’s hard to reduce the current flow to zero because the choke creates, in effect, two colinear elements with opposite polarity voltages.</a:t>
            </a:r>
          </a:p>
          <a:p>
            <a:r>
              <a:rPr lang="en-US" dirty="0"/>
              <a:t>This is with a 20,000 Ohm resistor.</a:t>
            </a:r>
          </a:p>
          <a:p>
            <a:r>
              <a:rPr lang="en-US" dirty="0"/>
              <a:t>Note that minus and plus straddle the gap meaning that there is a voltage drop across the choke that will cause current to flow.</a:t>
            </a:r>
          </a:p>
          <a:p>
            <a:r>
              <a:rPr lang="en-US" dirty="0"/>
              <a:t>This does assume physical alignment so that the induced current flow has the shown polarity.</a:t>
            </a:r>
          </a:p>
          <a:p>
            <a:r>
              <a:rPr lang="en-US" dirty="0"/>
              <a:t>Perhaps several </a:t>
            </a:r>
            <a:r>
              <a:rPr lang="en-US" i="1" dirty="0"/>
              <a:t>average </a:t>
            </a:r>
            <a:r>
              <a:rPr lang="en-US" dirty="0"/>
              <a:t>chokes are more effective than one very high impedance choke?</a:t>
            </a:r>
          </a:p>
          <a:p>
            <a:pPr lvl="1"/>
            <a:r>
              <a:rPr lang="en-US" dirty="0"/>
              <a:t>If you never let a large current build up, you have less to knock down.</a:t>
            </a:r>
          </a:p>
          <a:p>
            <a:r>
              <a:rPr lang="en-US" dirty="0"/>
              <a:t>A true open line does not have a second part. </a:t>
            </a:r>
          </a:p>
          <a:p>
            <a:endParaRPr lang="en-US" dirty="0"/>
          </a:p>
        </p:txBody>
      </p:sp>
      <p:sp>
        <p:nvSpPr>
          <p:cNvPr id="4" name="Footer Placeholder 3">
            <a:extLst>
              <a:ext uri="{FF2B5EF4-FFF2-40B4-BE49-F238E27FC236}">
                <a16:creationId xmlns:a16="http://schemas.microsoft.com/office/drawing/2014/main" id="{235D4277-546F-256A-8BB5-167A7A8448E4}"/>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F9E89F83-10F7-BA6E-19D5-6E69D72DA7CB}"/>
              </a:ext>
            </a:extLst>
          </p:cNvPr>
          <p:cNvSpPr>
            <a:spLocks noGrp="1"/>
          </p:cNvSpPr>
          <p:nvPr>
            <p:ph type="sldNum" sz="quarter" idx="12"/>
          </p:nvPr>
        </p:nvSpPr>
        <p:spPr/>
        <p:txBody>
          <a:bodyPr/>
          <a:lstStyle/>
          <a:p>
            <a:fld id="{BDEBF4CF-0050-4F81-919F-EC1624062A76}" type="slidenum">
              <a:rPr lang="en-US" altLang="en-US" smtClean="0"/>
              <a:pPr/>
              <a:t>24</a:t>
            </a:fld>
            <a:endParaRPr lang="en-US" altLang="en-US"/>
          </a:p>
        </p:txBody>
      </p:sp>
      <p:pic>
        <p:nvPicPr>
          <p:cNvPr id="6" name="Picture 5">
            <a:extLst>
              <a:ext uri="{FF2B5EF4-FFF2-40B4-BE49-F238E27FC236}">
                <a16:creationId xmlns:a16="http://schemas.microsoft.com/office/drawing/2014/main" id="{A4AA0318-33C7-637A-428E-7208FAD76EFC}"/>
              </a:ext>
            </a:extLst>
          </p:cNvPr>
          <p:cNvPicPr>
            <a:picLocks noChangeAspect="1"/>
          </p:cNvPicPr>
          <p:nvPr/>
        </p:nvPicPr>
        <p:blipFill>
          <a:blip r:embed="rId2"/>
          <a:stretch>
            <a:fillRect/>
          </a:stretch>
        </p:blipFill>
        <p:spPr>
          <a:xfrm>
            <a:off x="6553200" y="1885020"/>
            <a:ext cx="2388745" cy="3220381"/>
          </a:xfrm>
          <a:prstGeom prst="rect">
            <a:avLst/>
          </a:prstGeom>
        </p:spPr>
      </p:pic>
      <p:sp>
        <p:nvSpPr>
          <p:cNvPr id="7" name="TextBox 6">
            <a:extLst>
              <a:ext uri="{FF2B5EF4-FFF2-40B4-BE49-F238E27FC236}">
                <a16:creationId xmlns:a16="http://schemas.microsoft.com/office/drawing/2014/main" id="{1BB10E5B-4D3D-0153-E075-5CFDBBB42DE9}"/>
              </a:ext>
            </a:extLst>
          </p:cNvPr>
          <p:cNvSpPr txBox="1"/>
          <p:nvPr/>
        </p:nvSpPr>
        <p:spPr>
          <a:xfrm>
            <a:off x="6545705" y="5143500"/>
            <a:ext cx="2388745" cy="954107"/>
          </a:xfrm>
          <a:prstGeom prst="rect">
            <a:avLst/>
          </a:prstGeom>
          <a:noFill/>
        </p:spPr>
        <p:txBody>
          <a:bodyPr wrap="square" rtlCol="0">
            <a:spAutoFit/>
          </a:bodyPr>
          <a:lstStyle/>
          <a:p>
            <a:r>
              <a:rPr lang="en-US" sz="2800" b="1" dirty="0"/>
              <a:t>This is 40m</a:t>
            </a:r>
          </a:p>
          <a:p>
            <a:r>
              <a:rPr lang="en-US" sz="2800" b="1" dirty="0"/>
              <a:t>(zoomed in)</a:t>
            </a:r>
          </a:p>
        </p:txBody>
      </p:sp>
    </p:spTree>
    <p:extLst>
      <p:ext uri="{BB962C8B-B14F-4D97-AF65-F5344CB8AC3E}">
        <p14:creationId xmlns:p14="http://schemas.microsoft.com/office/powerpoint/2010/main" val="230233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386E-6BDF-44A6-304C-1FABCF1FFF03}"/>
              </a:ext>
            </a:extLst>
          </p:cNvPr>
          <p:cNvSpPr>
            <a:spLocks noGrp="1"/>
          </p:cNvSpPr>
          <p:nvPr>
            <p:ph type="title"/>
          </p:nvPr>
        </p:nvSpPr>
        <p:spPr/>
        <p:txBody>
          <a:bodyPr/>
          <a:lstStyle/>
          <a:p>
            <a:r>
              <a:rPr lang="en-US" dirty="0"/>
              <a:t>Reactance Choke</a:t>
            </a:r>
          </a:p>
        </p:txBody>
      </p:sp>
      <p:sp>
        <p:nvSpPr>
          <p:cNvPr id="3" name="Content Placeholder 2">
            <a:extLst>
              <a:ext uri="{FF2B5EF4-FFF2-40B4-BE49-F238E27FC236}">
                <a16:creationId xmlns:a16="http://schemas.microsoft.com/office/drawing/2014/main" id="{CBE5AA28-23B3-21F7-E79A-D3B7FF8EEDFB}"/>
              </a:ext>
            </a:extLst>
          </p:cNvPr>
          <p:cNvSpPr>
            <a:spLocks noGrp="1"/>
          </p:cNvSpPr>
          <p:nvPr>
            <p:ph idx="1"/>
          </p:nvPr>
        </p:nvSpPr>
        <p:spPr/>
        <p:txBody>
          <a:bodyPr>
            <a:normAutofit fontScale="70000" lnSpcReduction="20000"/>
          </a:bodyPr>
          <a:lstStyle/>
          <a:p>
            <a:r>
              <a:rPr lang="en-US" dirty="0"/>
              <a:t>Follow the lead of the resistance measurements with inductance (L) and capacitance (C). 0 to 15,000 Ohms.</a:t>
            </a:r>
          </a:p>
          <a:p>
            <a:r>
              <a:rPr lang="en-US" dirty="0"/>
              <a:t>Assume infinite Q, no resistance.</a:t>
            </a:r>
          </a:p>
          <a:p>
            <a:r>
              <a:rPr lang="en-US" dirty="0"/>
              <a:t>Positive reactance is inductive.</a:t>
            </a:r>
          </a:p>
          <a:p>
            <a:r>
              <a:rPr lang="en-US" dirty="0"/>
              <a:t>Negative reactance is capacitive.</a:t>
            </a:r>
          </a:p>
          <a:p>
            <a:pPr lvl="1"/>
            <a:r>
              <a:rPr lang="en-US" dirty="0"/>
              <a:t>Will plot capacitive as positive just to make comparisons easier on the graph. Use the graph legend to sort out inductive and capacitive.</a:t>
            </a:r>
          </a:p>
          <a:p>
            <a:r>
              <a:rPr lang="en-US" dirty="0"/>
              <a:t>Let’s not forget that a small amount of inductive reactance makes an element electrically longer (loading).</a:t>
            </a:r>
          </a:p>
          <a:p>
            <a:r>
              <a:rPr lang="en-US" dirty="0"/>
              <a:t>A small amount of capacitive reactance makes an element electrically shorter.</a:t>
            </a:r>
          </a:p>
          <a:p>
            <a:endParaRPr lang="en-US" dirty="0"/>
          </a:p>
        </p:txBody>
      </p:sp>
      <p:sp>
        <p:nvSpPr>
          <p:cNvPr id="4" name="Footer Placeholder 3">
            <a:extLst>
              <a:ext uri="{FF2B5EF4-FFF2-40B4-BE49-F238E27FC236}">
                <a16:creationId xmlns:a16="http://schemas.microsoft.com/office/drawing/2014/main" id="{282E2C6B-B596-8E82-5843-1B8BC16539C7}"/>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FD496B37-72CD-043D-3F4C-0F9C452BCBB4}"/>
              </a:ext>
            </a:extLst>
          </p:cNvPr>
          <p:cNvSpPr>
            <a:spLocks noGrp="1"/>
          </p:cNvSpPr>
          <p:nvPr>
            <p:ph type="sldNum" sz="quarter" idx="12"/>
          </p:nvPr>
        </p:nvSpPr>
        <p:spPr/>
        <p:txBody>
          <a:bodyPr/>
          <a:lstStyle/>
          <a:p>
            <a:fld id="{BDEBF4CF-0050-4F81-919F-EC1624062A76}" type="slidenum">
              <a:rPr lang="en-US" altLang="en-US" smtClean="0"/>
              <a:pPr/>
              <a:t>25</a:t>
            </a:fld>
            <a:endParaRPr lang="en-US" altLang="en-US"/>
          </a:p>
        </p:txBody>
      </p:sp>
    </p:spTree>
    <p:extLst>
      <p:ext uri="{BB962C8B-B14F-4D97-AF65-F5344CB8AC3E}">
        <p14:creationId xmlns:p14="http://schemas.microsoft.com/office/powerpoint/2010/main" val="321439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FFC0-B7DB-4A67-280E-C81C508952B7}"/>
              </a:ext>
            </a:extLst>
          </p:cNvPr>
          <p:cNvSpPr>
            <a:spLocks noGrp="1"/>
          </p:cNvSpPr>
          <p:nvPr>
            <p:ph type="title"/>
          </p:nvPr>
        </p:nvSpPr>
        <p:spPr/>
        <p:txBody>
          <a:bodyPr/>
          <a:lstStyle/>
          <a:p>
            <a:r>
              <a:rPr lang="en-US" dirty="0"/>
              <a:t>Reactance Choke (2)</a:t>
            </a:r>
          </a:p>
        </p:txBody>
      </p:sp>
      <p:sp>
        <p:nvSpPr>
          <p:cNvPr id="3" name="Content Placeholder 2">
            <a:extLst>
              <a:ext uri="{FF2B5EF4-FFF2-40B4-BE49-F238E27FC236}">
                <a16:creationId xmlns:a16="http://schemas.microsoft.com/office/drawing/2014/main" id="{4FA10711-F4A0-F419-83A8-8A1DB21A8C29}"/>
              </a:ext>
            </a:extLst>
          </p:cNvPr>
          <p:cNvSpPr>
            <a:spLocks noGrp="1"/>
          </p:cNvSpPr>
          <p:nvPr>
            <p:ph idx="1"/>
          </p:nvPr>
        </p:nvSpPr>
        <p:spPr>
          <a:xfrm>
            <a:off x="457200" y="1582914"/>
            <a:ext cx="3429000" cy="4513086"/>
          </a:xfrm>
        </p:spPr>
        <p:txBody>
          <a:bodyPr>
            <a:normAutofit fontScale="62500" lnSpcReduction="20000"/>
          </a:bodyPr>
          <a:lstStyle/>
          <a:p>
            <a:r>
              <a:rPr lang="en-US" dirty="0"/>
              <a:t>Parasitic is either a reflector or director based upon inductive or capacitive reactance.</a:t>
            </a:r>
          </a:p>
          <a:p>
            <a:r>
              <a:rPr lang="en-US" dirty="0"/>
              <a:t>Gain drops when switching directions.</a:t>
            </a:r>
          </a:p>
          <a:p>
            <a:r>
              <a:rPr lang="en-US" dirty="0"/>
              <a:t>These reactance values are clearly too close to zero to be any sort of choke.</a:t>
            </a:r>
          </a:p>
          <a:p>
            <a:r>
              <a:rPr lang="en-US" dirty="0"/>
              <a:t>They just nudge the element length.</a:t>
            </a:r>
          </a:p>
          <a:p>
            <a:pPr lvl="1"/>
            <a:r>
              <a:rPr lang="en-US" dirty="0"/>
              <a:t>That might be good enough.</a:t>
            </a:r>
          </a:p>
          <a:p>
            <a:r>
              <a:rPr lang="en-US" dirty="0"/>
              <a:t>Since lossless L and C no power is dissipated.</a:t>
            </a:r>
          </a:p>
          <a:p>
            <a:endParaRPr lang="en-US" dirty="0"/>
          </a:p>
        </p:txBody>
      </p:sp>
      <p:sp>
        <p:nvSpPr>
          <p:cNvPr id="4" name="Footer Placeholder 3">
            <a:extLst>
              <a:ext uri="{FF2B5EF4-FFF2-40B4-BE49-F238E27FC236}">
                <a16:creationId xmlns:a16="http://schemas.microsoft.com/office/drawing/2014/main" id="{BD32B59F-F68E-1EB4-E7D1-DC4025BE71E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D6A5C97C-89B9-93EB-7B22-5C45EE8AF737}"/>
              </a:ext>
            </a:extLst>
          </p:cNvPr>
          <p:cNvSpPr>
            <a:spLocks noGrp="1"/>
          </p:cNvSpPr>
          <p:nvPr>
            <p:ph type="sldNum" sz="quarter" idx="12"/>
          </p:nvPr>
        </p:nvSpPr>
        <p:spPr/>
        <p:txBody>
          <a:bodyPr/>
          <a:lstStyle/>
          <a:p>
            <a:fld id="{BDEBF4CF-0050-4F81-919F-EC1624062A76}" type="slidenum">
              <a:rPr lang="en-US" altLang="en-US" smtClean="0"/>
              <a:pPr/>
              <a:t>26</a:t>
            </a:fld>
            <a:endParaRPr lang="en-US" altLang="en-US"/>
          </a:p>
        </p:txBody>
      </p:sp>
      <p:pic>
        <p:nvPicPr>
          <p:cNvPr id="6" name="Picture 5">
            <a:extLst>
              <a:ext uri="{FF2B5EF4-FFF2-40B4-BE49-F238E27FC236}">
                <a16:creationId xmlns:a16="http://schemas.microsoft.com/office/drawing/2014/main" id="{36BE92CE-4826-F3EF-4225-27B2080172A4}"/>
              </a:ext>
            </a:extLst>
          </p:cNvPr>
          <p:cNvPicPr>
            <a:picLocks noChangeAspect="1"/>
          </p:cNvPicPr>
          <p:nvPr/>
        </p:nvPicPr>
        <p:blipFill>
          <a:blip r:embed="rId2"/>
          <a:stretch>
            <a:fillRect/>
          </a:stretch>
        </p:blipFill>
        <p:spPr>
          <a:xfrm>
            <a:off x="6491967" y="4431618"/>
            <a:ext cx="2000479" cy="1765466"/>
          </a:xfrm>
          <a:prstGeom prst="rect">
            <a:avLst/>
          </a:prstGeom>
        </p:spPr>
      </p:pic>
      <p:pic>
        <p:nvPicPr>
          <p:cNvPr id="7" name="Picture 6">
            <a:extLst>
              <a:ext uri="{FF2B5EF4-FFF2-40B4-BE49-F238E27FC236}">
                <a16:creationId xmlns:a16="http://schemas.microsoft.com/office/drawing/2014/main" id="{28BE239E-D8BC-214F-9FF8-9F2E05BC0E20}"/>
              </a:ext>
            </a:extLst>
          </p:cNvPr>
          <p:cNvPicPr>
            <a:picLocks noChangeAspect="1"/>
          </p:cNvPicPr>
          <p:nvPr/>
        </p:nvPicPr>
        <p:blipFill>
          <a:blip r:embed="rId3"/>
          <a:stretch>
            <a:fillRect/>
          </a:stretch>
        </p:blipFill>
        <p:spPr>
          <a:xfrm>
            <a:off x="3994828" y="1582914"/>
            <a:ext cx="4507143" cy="2728571"/>
          </a:xfrm>
          <a:prstGeom prst="rect">
            <a:avLst/>
          </a:prstGeom>
        </p:spPr>
      </p:pic>
      <p:pic>
        <p:nvPicPr>
          <p:cNvPr id="8" name="Picture 7">
            <a:extLst>
              <a:ext uri="{FF2B5EF4-FFF2-40B4-BE49-F238E27FC236}">
                <a16:creationId xmlns:a16="http://schemas.microsoft.com/office/drawing/2014/main" id="{EBA39BE3-E4C5-E7D3-5D67-308812DB4AC3}"/>
              </a:ext>
            </a:extLst>
          </p:cNvPr>
          <p:cNvPicPr>
            <a:picLocks noChangeAspect="1"/>
          </p:cNvPicPr>
          <p:nvPr/>
        </p:nvPicPr>
        <p:blipFill>
          <a:blip r:embed="rId4"/>
          <a:stretch>
            <a:fillRect/>
          </a:stretch>
        </p:blipFill>
        <p:spPr>
          <a:xfrm>
            <a:off x="3994828" y="4431618"/>
            <a:ext cx="2000479" cy="1765466"/>
          </a:xfrm>
          <a:prstGeom prst="rect">
            <a:avLst/>
          </a:prstGeom>
        </p:spPr>
      </p:pic>
    </p:spTree>
    <p:extLst>
      <p:ext uri="{BB962C8B-B14F-4D97-AF65-F5344CB8AC3E}">
        <p14:creationId xmlns:p14="http://schemas.microsoft.com/office/powerpoint/2010/main" val="139647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C99B-5BC1-4161-8351-53C04C2F56CA}"/>
              </a:ext>
            </a:extLst>
          </p:cNvPr>
          <p:cNvSpPr>
            <a:spLocks noGrp="1"/>
          </p:cNvSpPr>
          <p:nvPr>
            <p:ph type="title"/>
          </p:nvPr>
        </p:nvSpPr>
        <p:spPr/>
        <p:txBody>
          <a:bodyPr/>
          <a:lstStyle/>
          <a:p>
            <a:r>
              <a:rPr lang="en-US" dirty="0"/>
              <a:t>Reactance Choke (3)</a:t>
            </a:r>
          </a:p>
        </p:txBody>
      </p:sp>
      <p:sp>
        <p:nvSpPr>
          <p:cNvPr id="3" name="Content Placeholder 2">
            <a:extLst>
              <a:ext uri="{FF2B5EF4-FFF2-40B4-BE49-F238E27FC236}">
                <a16:creationId xmlns:a16="http://schemas.microsoft.com/office/drawing/2014/main" id="{1F75900C-0994-7738-322F-09109228B24C}"/>
              </a:ext>
            </a:extLst>
          </p:cNvPr>
          <p:cNvSpPr>
            <a:spLocks noGrp="1"/>
          </p:cNvSpPr>
          <p:nvPr>
            <p:ph idx="1"/>
          </p:nvPr>
        </p:nvSpPr>
        <p:spPr>
          <a:xfrm>
            <a:off x="457200" y="1981200"/>
            <a:ext cx="3581399" cy="4114800"/>
          </a:xfrm>
        </p:spPr>
        <p:txBody>
          <a:bodyPr>
            <a:normAutofit fontScale="92500" lnSpcReduction="10000"/>
          </a:bodyPr>
          <a:lstStyle/>
          <a:p>
            <a:r>
              <a:rPr lang="en-US" dirty="0"/>
              <a:t>Around 3,000 Ohms performance flattens out, which was similar to the pure resistance choke.</a:t>
            </a:r>
          </a:p>
          <a:p>
            <a:r>
              <a:rPr lang="en-US" dirty="0"/>
              <a:t>This appears to be a coincidence.</a:t>
            </a:r>
          </a:p>
          <a:p>
            <a:endParaRPr lang="en-US" dirty="0"/>
          </a:p>
        </p:txBody>
      </p:sp>
      <p:sp>
        <p:nvSpPr>
          <p:cNvPr id="4" name="Footer Placeholder 3">
            <a:extLst>
              <a:ext uri="{FF2B5EF4-FFF2-40B4-BE49-F238E27FC236}">
                <a16:creationId xmlns:a16="http://schemas.microsoft.com/office/drawing/2014/main" id="{0758C411-9DAE-2C09-F191-9C5EC657C569}"/>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0FD2FD9A-7871-F1EE-B43C-3A43F866335B}"/>
              </a:ext>
            </a:extLst>
          </p:cNvPr>
          <p:cNvSpPr>
            <a:spLocks noGrp="1"/>
          </p:cNvSpPr>
          <p:nvPr>
            <p:ph type="sldNum" sz="quarter" idx="12"/>
          </p:nvPr>
        </p:nvSpPr>
        <p:spPr/>
        <p:txBody>
          <a:bodyPr/>
          <a:lstStyle/>
          <a:p>
            <a:fld id="{BDEBF4CF-0050-4F81-919F-EC1624062A76}" type="slidenum">
              <a:rPr lang="en-US" altLang="en-US" smtClean="0"/>
              <a:pPr/>
              <a:t>27</a:t>
            </a:fld>
            <a:endParaRPr lang="en-US" altLang="en-US"/>
          </a:p>
        </p:txBody>
      </p:sp>
      <p:pic>
        <p:nvPicPr>
          <p:cNvPr id="6" name="Picture 5">
            <a:extLst>
              <a:ext uri="{FF2B5EF4-FFF2-40B4-BE49-F238E27FC236}">
                <a16:creationId xmlns:a16="http://schemas.microsoft.com/office/drawing/2014/main" id="{1926354C-0F54-01F7-5DE5-F012B686CA33}"/>
              </a:ext>
            </a:extLst>
          </p:cNvPr>
          <p:cNvPicPr>
            <a:picLocks noChangeAspect="1"/>
          </p:cNvPicPr>
          <p:nvPr/>
        </p:nvPicPr>
        <p:blipFill>
          <a:blip r:embed="rId2"/>
          <a:stretch>
            <a:fillRect/>
          </a:stretch>
        </p:blipFill>
        <p:spPr>
          <a:xfrm>
            <a:off x="4038599" y="2133600"/>
            <a:ext cx="4904963" cy="2971801"/>
          </a:xfrm>
          <a:prstGeom prst="rect">
            <a:avLst/>
          </a:prstGeom>
        </p:spPr>
      </p:pic>
    </p:spTree>
    <p:extLst>
      <p:ext uri="{BB962C8B-B14F-4D97-AF65-F5344CB8AC3E}">
        <p14:creationId xmlns:p14="http://schemas.microsoft.com/office/powerpoint/2010/main" val="190901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AF27-54D2-AFCF-4385-9B596128771D}"/>
              </a:ext>
            </a:extLst>
          </p:cNvPr>
          <p:cNvSpPr>
            <a:spLocks noGrp="1"/>
          </p:cNvSpPr>
          <p:nvPr>
            <p:ph type="title"/>
          </p:nvPr>
        </p:nvSpPr>
        <p:spPr/>
        <p:txBody>
          <a:bodyPr/>
          <a:lstStyle/>
          <a:p>
            <a:r>
              <a:rPr lang="en-US" dirty="0"/>
              <a:t>Reactance Summary</a:t>
            </a:r>
          </a:p>
        </p:txBody>
      </p:sp>
      <p:sp>
        <p:nvSpPr>
          <p:cNvPr id="3" name="Content Placeholder 2">
            <a:extLst>
              <a:ext uri="{FF2B5EF4-FFF2-40B4-BE49-F238E27FC236}">
                <a16:creationId xmlns:a16="http://schemas.microsoft.com/office/drawing/2014/main" id="{BE029475-79FD-A6BD-5CD8-7E2677E5D03B}"/>
              </a:ext>
            </a:extLst>
          </p:cNvPr>
          <p:cNvSpPr>
            <a:spLocks noGrp="1"/>
          </p:cNvSpPr>
          <p:nvPr>
            <p:ph idx="1"/>
          </p:nvPr>
        </p:nvSpPr>
        <p:spPr/>
        <p:txBody>
          <a:bodyPr>
            <a:normAutofit fontScale="77500" lnSpcReduction="20000"/>
          </a:bodyPr>
          <a:lstStyle/>
          <a:p>
            <a:r>
              <a:rPr lang="en-US" dirty="0"/>
              <a:t>With 3000 Ohms of pure reactance, we have made the parasitic quite invisible.</a:t>
            </a:r>
          </a:p>
          <a:p>
            <a:pPr lvl="1"/>
            <a:r>
              <a:rPr lang="en-US" dirty="0"/>
              <a:t>That’s 3000 Ohms at the frequency of interest.</a:t>
            </a:r>
          </a:p>
          <a:p>
            <a:pPr lvl="1"/>
            <a:r>
              <a:rPr lang="en-US" dirty="0"/>
              <a:t>Inductive or capacitive.</a:t>
            </a:r>
          </a:p>
          <a:p>
            <a:pPr lvl="1"/>
            <a:r>
              <a:rPr lang="en-US" dirty="0"/>
              <a:t>Better than floating the base.</a:t>
            </a:r>
          </a:p>
          <a:p>
            <a:r>
              <a:rPr lang="en-US" dirty="0"/>
              <a:t>Reactance makes an effective choke.</a:t>
            </a:r>
          </a:p>
          <a:p>
            <a:pPr lvl="1"/>
            <a:r>
              <a:rPr lang="en-US" dirty="0"/>
              <a:t>It creates an impedance mismatch and then reflection.</a:t>
            </a:r>
          </a:p>
          <a:p>
            <a:r>
              <a:rPr lang="en-US" dirty="0"/>
              <a:t>Low reactance values simply nudge the resonant frequency as opposed to creating a large mismatch that current finds hard to cross.</a:t>
            </a:r>
          </a:p>
          <a:p>
            <a:r>
              <a:rPr lang="en-US" dirty="0"/>
              <a:t>Practical chokes will be a combination of resistance and reactance.</a:t>
            </a:r>
          </a:p>
        </p:txBody>
      </p:sp>
      <p:sp>
        <p:nvSpPr>
          <p:cNvPr id="4" name="Footer Placeholder 3">
            <a:extLst>
              <a:ext uri="{FF2B5EF4-FFF2-40B4-BE49-F238E27FC236}">
                <a16:creationId xmlns:a16="http://schemas.microsoft.com/office/drawing/2014/main" id="{0FB4EF72-E1ED-ABF7-EAE3-DE84EB85E72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C7A34421-E5FB-92D7-12A7-3397F9B033AE}"/>
              </a:ext>
            </a:extLst>
          </p:cNvPr>
          <p:cNvSpPr>
            <a:spLocks noGrp="1"/>
          </p:cNvSpPr>
          <p:nvPr>
            <p:ph type="sldNum" sz="quarter" idx="12"/>
          </p:nvPr>
        </p:nvSpPr>
        <p:spPr/>
        <p:txBody>
          <a:bodyPr/>
          <a:lstStyle/>
          <a:p>
            <a:fld id="{BDEBF4CF-0050-4F81-919F-EC1624062A76}" type="slidenum">
              <a:rPr lang="en-US" altLang="en-US" smtClean="0"/>
              <a:pPr/>
              <a:t>28</a:t>
            </a:fld>
            <a:endParaRPr lang="en-US" altLang="en-US"/>
          </a:p>
        </p:txBody>
      </p:sp>
    </p:spTree>
    <p:extLst>
      <p:ext uri="{BB962C8B-B14F-4D97-AF65-F5344CB8AC3E}">
        <p14:creationId xmlns:p14="http://schemas.microsoft.com/office/powerpoint/2010/main" val="158553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94E7DB8-0B06-F1FC-6F4B-DD33BF4C648C}"/>
              </a:ext>
            </a:extLst>
          </p:cNvPr>
          <p:cNvSpPr txBox="1"/>
          <p:nvPr/>
        </p:nvSpPr>
        <p:spPr>
          <a:xfrm>
            <a:off x="5854586" y="1291448"/>
            <a:ext cx="2832214" cy="338554"/>
          </a:xfrm>
          <a:prstGeom prst="rect">
            <a:avLst/>
          </a:prstGeom>
          <a:noFill/>
        </p:spPr>
        <p:txBody>
          <a:bodyPr wrap="square" rtlCol="0">
            <a:spAutoFit/>
          </a:bodyPr>
          <a:lstStyle/>
          <a:p>
            <a:r>
              <a:rPr lang="en-US" sz="1600" dirty="0"/>
              <a:t>Palomar Engineers graphic</a:t>
            </a:r>
          </a:p>
        </p:txBody>
      </p:sp>
      <p:sp>
        <p:nvSpPr>
          <p:cNvPr id="2" name="Title 1">
            <a:extLst>
              <a:ext uri="{FF2B5EF4-FFF2-40B4-BE49-F238E27FC236}">
                <a16:creationId xmlns:a16="http://schemas.microsoft.com/office/drawing/2014/main" id="{255B660E-01E9-63C9-2B2C-0CC15B6808EE}"/>
              </a:ext>
            </a:extLst>
          </p:cNvPr>
          <p:cNvSpPr>
            <a:spLocks noGrp="1"/>
          </p:cNvSpPr>
          <p:nvPr>
            <p:ph type="title"/>
          </p:nvPr>
        </p:nvSpPr>
        <p:spPr/>
        <p:txBody>
          <a:bodyPr/>
          <a:lstStyle/>
          <a:p>
            <a:r>
              <a:rPr lang="en-US" dirty="0"/>
              <a:t>Chokes at Feed Points</a:t>
            </a:r>
          </a:p>
        </p:txBody>
      </p:sp>
      <p:sp>
        <p:nvSpPr>
          <p:cNvPr id="3" name="Content Placeholder 2">
            <a:extLst>
              <a:ext uri="{FF2B5EF4-FFF2-40B4-BE49-F238E27FC236}">
                <a16:creationId xmlns:a16="http://schemas.microsoft.com/office/drawing/2014/main" id="{23E6FE79-63EB-0F62-C2C9-98781DDB1615}"/>
              </a:ext>
            </a:extLst>
          </p:cNvPr>
          <p:cNvSpPr>
            <a:spLocks noGrp="1"/>
          </p:cNvSpPr>
          <p:nvPr>
            <p:ph idx="1"/>
          </p:nvPr>
        </p:nvSpPr>
        <p:spPr>
          <a:xfrm>
            <a:off x="431800" y="1600200"/>
            <a:ext cx="5486400" cy="4616592"/>
          </a:xfrm>
        </p:spPr>
        <p:txBody>
          <a:bodyPr>
            <a:normAutofit fontScale="62500" lnSpcReduction="20000"/>
          </a:bodyPr>
          <a:lstStyle/>
          <a:p>
            <a:r>
              <a:rPr lang="en-US" dirty="0"/>
              <a:t>Let’s look at the often-cited example of a dipole/Yagi feed point (they are </a:t>
            </a:r>
            <a:r>
              <a:rPr lang="en-US" i="1" dirty="0"/>
              <a:t>balanced</a:t>
            </a:r>
            <a:r>
              <a:rPr lang="en-US" dirty="0"/>
              <a:t>).</a:t>
            </a:r>
          </a:p>
          <a:p>
            <a:r>
              <a:rPr lang="en-US" dirty="0"/>
              <a:t>A coaxial cable is actually three wires, not two (with respect to RF).</a:t>
            </a:r>
          </a:p>
          <a:p>
            <a:pPr marL="685800" lvl="1" indent="-342900">
              <a:buFont typeface="+mj-lt"/>
              <a:buAutoNum type="arabicPeriod"/>
            </a:pPr>
            <a:r>
              <a:rPr lang="en-US" dirty="0"/>
              <a:t>Outside of the inner conductor.</a:t>
            </a:r>
          </a:p>
          <a:p>
            <a:pPr marL="685800" lvl="1" indent="-342900">
              <a:buFont typeface="+mj-lt"/>
              <a:buAutoNum type="arabicPeriod"/>
            </a:pPr>
            <a:r>
              <a:rPr lang="en-US" dirty="0"/>
              <a:t>Inside of the outer conductor (shield, braid).</a:t>
            </a:r>
          </a:p>
          <a:p>
            <a:pPr marL="685800" lvl="1" indent="-342900">
              <a:buFont typeface="+mj-lt"/>
              <a:buAutoNum type="arabicPeriod"/>
            </a:pPr>
            <a:r>
              <a:rPr lang="en-US" dirty="0"/>
              <a:t>Outside of the outer conductor (skin effect separates inside from outside).</a:t>
            </a:r>
          </a:p>
          <a:p>
            <a:pPr lvl="1"/>
            <a:r>
              <a:rPr lang="en-US" dirty="0"/>
              <a:t>1 and 2 are equal magnitude and opposite direction (transmission line differential currents – they cancel and don’t radiate).</a:t>
            </a:r>
          </a:p>
          <a:p>
            <a:pPr lvl="1"/>
            <a:r>
              <a:rPr lang="en-US" dirty="0"/>
              <a:t>3 is the </a:t>
            </a:r>
            <a:r>
              <a:rPr lang="en-US" b="1" dirty="0">
                <a:solidFill>
                  <a:srgbClr val="FFFF00"/>
                </a:solidFill>
              </a:rPr>
              <a:t>common mode </a:t>
            </a:r>
            <a:r>
              <a:rPr lang="en-US" dirty="0"/>
              <a:t>current and is what we are trying to choke (antenna currents – radiate).</a:t>
            </a:r>
          </a:p>
          <a:p>
            <a:r>
              <a:rPr lang="en-US" i="1" dirty="0"/>
              <a:t>Unbalanced</a:t>
            </a:r>
            <a:r>
              <a:rPr lang="en-US" dirty="0"/>
              <a:t> means an explicit ground reference. </a:t>
            </a:r>
            <a:r>
              <a:rPr lang="en-US" i="1" dirty="0"/>
              <a:t>Balanced</a:t>
            </a:r>
            <a:r>
              <a:rPr lang="en-US" dirty="0"/>
              <a:t> means no ground reference.</a:t>
            </a:r>
          </a:p>
          <a:p>
            <a:endParaRPr lang="en-US" dirty="0"/>
          </a:p>
        </p:txBody>
      </p:sp>
      <p:sp>
        <p:nvSpPr>
          <p:cNvPr id="4" name="Footer Placeholder 3">
            <a:extLst>
              <a:ext uri="{FF2B5EF4-FFF2-40B4-BE49-F238E27FC236}">
                <a16:creationId xmlns:a16="http://schemas.microsoft.com/office/drawing/2014/main" id="{998715B5-2F79-5807-42E6-DDE4B5F955EF}"/>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8346F37E-D50C-CFF3-EC8D-472F4B361C73}"/>
              </a:ext>
            </a:extLst>
          </p:cNvPr>
          <p:cNvSpPr>
            <a:spLocks noGrp="1"/>
          </p:cNvSpPr>
          <p:nvPr>
            <p:ph type="sldNum" sz="quarter" idx="12"/>
          </p:nvPr>
        </p:nvSpPr>
        <p:spPr/>
        <p:txBody>
          <a:bodyPr/>
          <a:lstStyle/>
          <a:p>
            <a:fld id="{BDEBF4CF-0050-4F81-919F-EC1624062A76}" type="slidenum">
              <a:rPr lang="en-US" altLang="en-US" smtClean="0"/>
              <a:pPr/>
              <a:t>29</a:t>
            </a:fld>
            <a:endParaRPr lang="en-US" altLang="en-US"/>
          </a:p>
        </p:txBody>
      </p:sp>
      <p:pic>
        <p:nvPicPr>
          <p:cNvPr id="6" name="Picture 5">
            <a:extLst>
              <a:ext uri="{FF2B5EF4-FFF2-40B4-BE49-F238E27FC236}">
                <a16:creationId xmlns:a16="http://schemas.microsoft.com/office/drawing/2014/main" id="{47C7F517-EBAF-FDC3-4BAB-710170A5FAF6}"/>
              </a:ext>
            </a:extLst>
          </p:cNvPr>
          <p:cNvPicPr>
            <a:picLocks noChangeAspect="1"/>
          </p:cNvPicPr>
          <p:nvPr/>
        </p:nvPicPr>
        <p:blipFill>
          <a:blip r:embed="rId2"/>
          <a:stretch>
            <a:fillRect/>
          </a:stretch>
        </p:blipFill>
        <p:spPr>
          <a:xfrm>
            <a:off x="5923280" y="1590040"/>
            <a:ext cx="2832213" cy="2743200"/>
          </a:xfrm>
          <a:prstGeom prst="rect">
            <a:avLst/>
          </a:prstGeom>
        </p:spPr>
      </p:pic>
      <p:pic>
        <p:nvPicPr>
          <p:cNvPr id="8" name="Picture 7">
            <a:extLst>
              <a:ext uri="{FF2B5EF4-FFF2-40B4-BE49-F238E27FC236}">
                <a16:creationId xmlns:a16="http://schemas.microsoft.com/office/drawing/2014/main" id="{AFADDB04-88CB-C97E-66FA-E0A6D2962F8D}"/>
              </a:ext>
            </a:extLst>
          </p:cNvPr>
          <p:cNvPicPr>
            <a:picLocks noChangeAspect="1"/>
          </p:cNvPicPr>
          <p:nvPr/>
        </p:nvPicPr>
        <p:blipFill>
          <a:blip r:embed="rId3"/>
          <a:stretch>
            <a:fillRect/>
          </a:stretch>
        </p:blipFill>
        <p:spPr>
          <a:xfrm>
            <a:off x="5918200" y="4343400"/>
            <a:ext cx="2832213" cy="1873392"/>
          </a:xfrm>
          <a:prstGeom prst="rect">
            <a:avLst/>
          </a:prstGeom>
        </p:spPr>
      </p:pic>
      <p:sp>
        <p:nvSpPr>
          <p:cNvPr id="9" name="TextBox 8">
            <a:extLst>
              <a:ext uri="{FF2B5EF4-FFF2-40B4-BE49-F238E27FC236}">
                <a16:creationId xmlns:a16="http://schemas.microsoft.com/office/drawing/2014/main" id="{D418F23B-C85F-6161-C3DE-925B6A5FC40E}"/>
              </a:ext>
            </a:extLst>
          </p:cNvPr>
          <p:cNvSpPr txBox="1"/>
          <p:nvPr/>
        </p:nvSpPr>
        <p:spPr>
          <a:xfrm>
            <a:off x="6096000" y="5105400"/>
            <a:ext cx="1219200" cy="646331"/>
          </a:xfrm>
          <a:prstGeom prst="rect">
            <a:avLst/>
          </a:prstGeom>
          <a:noFill/>
        </p:spPr>
        <p:txBody>
          <a:bodyPr wrap="square" rtlCol="0">
            <a:spAutoFit/>
          </a:bodyPr>
          <a:lstStyle/>
          <a:p>
            <a:r>
              <a:rPr lang="en-US" dirty="0">
                <a:solidFill>
                  <a:schemeClr val="bg2"/>
                </a:solidFill>
              </a:rPr>
              <a:t>How it’s</a:t>
            </a:r>
          </a:p>
          <a:p>
            <a:r>
              <a:rPr lang="en-US" dirty="0">
                <a:solidFill>
                  <a:schemeClr val="bg2"/>
                </a:solidFill>
              </a:rPr>
              <a:t>modeled</a:t>
            </a:r>
          </a:p>
        </p:txBody>
      </p:sp>
    </p:spTree>
    <p:extLst>
      <p:ext uri="{BB962C8B-B14F-4D97-AF65-F5344CB8AC3E}">
        <p14:creationId xmlns:p14="http://schemas.microsoft.com/office/powerpoint/2010/main" val="367153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EBEC-A637-A6D7-8E52-A6EA22219A48}"/>
              </a:ext>
            </a:extLst>
          </p:cNvPr>
          <p:cNvSpPr>
            <a:spLocks noGrp="1"/>
          </p:cNvSpPr>
          <p:nvPr>
            <p:ph type="title"/>
          </p:nvPr>
        </p:nvSpPr>
        <p:spPr/>
        <p:txBody>
          <a:bodyPr/>
          <a:lstStyle/>
          <a:p>
            <a:r>
              <a:rPr lang="en-US" dirty="0"/>
              <a:t>The Choking Problem</a:t>
            </a:r>
          </a:p>
        </p:txBody>
      </p:sp>
      <p:sp>
        <p:nvSpPr>
          <p:cNvPr id="3" name="Content Placeholder 2">
            <a:extLst>
              <a:ext uri="{FF2B5EF4-FFF2-40B4-BE49-F238E27FC236}">
                <a16:creationId xmlns:a16="http://schemas.microsoft.com/office/drawing/2014/main" id="{504C7270-0349-7096-87A1-10CA56C03591}"/>
              </a:ext>
            </a:extLst>
          </p:cNvPr>
          <p:cNvSpPr>
            <a:spLocks noGrp="1"/>
          </p:cNvSpPr>
          <p:nvPr>
            <p:ph idx="1"/>
          </p:nvPr>
        </p:nvSpPr>
        <p:spPr>
          <a:xfrm>
            <a:off x="457200" y="1752600"/>
            <a:ext cx="8229600" cy="4343400"/>
          </a:xfrm>
        </p:spPr>
        <p:txBody>
          <a:bodyPr>
            <a:normAutofit fontScale="62500" lnSpcReduction="20000"/>
          </a:bodyPr>
          <a:lstStyle/>
          <a:p>
            <a:r>
              <a:rPr lang="en-US" dirty="0"/>
              <a:t>I hope we can all agree that an amateur radio station should have at least one antenna.</a:t>
            </a:r>
          </a:p>
          <a:p>
            <a:r>
              <a:rPr lang="en-US" dirty="0"/>
              <a:t>In addition to the antennas there could be:</a:t>
            </a:r>
          </a:p>
          <a:p>
            <a:pPr lvl="1"/>
            <a:r>
              <a:rPr lang="en-US" dirty="0"/>
              <a:t>Feed lines, control wires, towers, gutters, downspouts, flagpoles, metal guy lines, power lines, and lots of other metal.</a:t>
            </a:r>
          </a:p>
          <a:p>
            <a:r>
              <a:rPr lang="en-US" dirty="0"/>
              <a:t>Mother Nature is under no obligation to respect those different names and functions.</a:t>
            </a:r>
          </a:p>
          <a:p>
            <a:r>
              <a:rPr lang="en-US" dirty="0"/>
              <a:t>Any can act as an RF carrier (antenna), especially if a resonant size.</a:t>
            </a:r>
          </a:p>
          <a:p>
            <a:r>
              <a:rPr lang="en-US" dirty="0"/>
              <a:t>Flowing RF current will be radiated (even in a receive antenna).</a:t>
            </a:r>
          </a:p>
          <a:p>
            <a:r>
              <a:rPr lang="en-US" dirty="0"/>
              <a:t>When RF flows where it’s not wanted, the door opens to additional stations problems, including:</a:t>
            </a:r>
          </a:p>
          <a:p>
            <a:pPr lvl="1"/>
            <a:r>
              <a:rPr lang="en-US" dirty="0"/>
              <a:t>Antenna pattern distortion, reduced antenna performance, RFI, TVI, hot microphones, noise pickup, etc.</a:t>
            </a:r>
          </a:p>
          <a:p>
            <a:r>
              <a:rPr lang="en-US" dirty="0"/>
              <a:t>The solution is to block/reduce unwanted RF current flow, and that falls under the umbrella term of </a:t>
            </a:r>
            <a:r>
              <a:rPr lang="en-US" b="1" i="1" dirty="0">
                <a:solidFill>
                  <a:srgbClr val="FFFF00"/>
                </a:solidFill>
              </a:rPr>
              <a:t>choking</a:t>
            </a:r>
            <a:r>
              <a:rPr lang="en-US" dirty="0"/>
              <a:t>. </a:t>
            </a:r>
          </a:p>
        </p:txBody>
      </p:sp>
      <p:sp>
        <p:nvSpPr>
          <p:cNvPr id="4" name="Footer Placeholder 3">
            <a:extLst>
              <a:ext uri="{FF2B5EF4-FFF2-40B4-BE49-F238E27FC236}">
                <a16:creationId xmlns:a16="http://schemas.microsoft.com/office/drawing/2014/main" id="{C79B24D3-A579-F5CA-C6A1-112C6F408714}"/>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BE32426E-435A-6A63-E3B7-FBF455A9C7DE}"/>
              </a:ext>
            </a:extLst>
          </p:cNvPr>
          <p:cNvSpPr>
            <a:spLocks noGrp="1"/>
          </p:cNvSpPr>
          <p:nvPr>
            <p:ph type="sldNum" sz="quarter" idx="12"/>
          </p:nvPr>
        </p:nvSpPr>
        <p:spPr/>
        <p:txBody>
          <a:bodyPr/>
          <a:lstStyle/>
          <a:p>
            <a:fld id="{BDEBF4CF-0050-4F81-919F-EC1624062A76}" type="slidenum">
              <a:rPr lang="en-US" altLang="en-US" smtClean="0"/>
              <a:pPr/>
              <a:t>3</a:t>
            </a:fld>
            <a:endParaRPr lang="en-US" altLang="en-US"/>
          </a:p>
        </p:txBody>
      </p:sp>
    </p:spTree>
    <p:extLst>
      <p:ext uri="{BB962C8B-B14F-4D97-AF65-F5344CB8AC3E}">
        <p14:creationId xmlns:p14="http://schemas.microsoft.com/office/powerpoint/2010/main" val="314558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B052-1DC1-96FC-CBB8-AE60154C912A}"/>
              </a:ext>
            </a:extLst>
          </p:cNvPr>
          <p:cNvSpPr>
            <a:spLocks noGrp="1"/>
          </p:cNvSpPr>
          <p:nvPr>
            <p:ph type="title"/>
          </p:nvPr>
        </p:nvSpPr>
        <p:spPr/>
        <p:txBody>
          <a:bodyPr/>
          <a:lstStyle/>
          <a:p>
            <a:r>
              <a:rPr lang="en-US" dirty="0"/>
              <a:t>Chokes at Feed Points (2)</a:t>
            </a:r>
          </a:p>
        </p:txBody>
      </p:sp>
      <p:sp>
        <p:nvSpPr>
          <p:cNvPr id="3" name="Content Placeholder 2">
            <a:extLst>
              <a:ext uri="{FF2B5EF4-FFF2-40B4-BE49-F238E27FC236}">
                <a16:creationId xmlns:a16="http://schemas.microsoft.com/office/drawing/2014/main" id="{A14D564B-4CB4-586B-307C-B4BBEF536E73}"/>
              </a:ext>
            </a:extLst>
          </p:cNvPr>
          <p:cNvSpPr>
            <a:spLocks noGrp="1"/>
          </p:cNvSpPr>
          <p:nvPr>
            <p:ph idx="1"/>
          </p:nvPr>
        </p:nvSpPr>
        <p:spPr>
          <a:xfrm>
            <a:off x="3305784" y="1447800"/>
            <a:ext cx="5381016" cy="625889"/>
          </a:xfrm>
        </p:spPr>
        <p:txBody>
          <a:bodyPr>
            <a:normAutofit fontScale="85000" lnSpcReduction="10000"/>
          </a:bodyPr>
          <a:lstStyle/>
          <a:p>
            <a:r>
              <a:rPr lang="en-US" dirty="0"/>
              <a:t>This third wire stuff is not new.</a:t>
            </a:r>
          </a:p>
        </p:txBody>
      </p:sp>
      <p:sp>
        <p:nvSpPr>
          <p:cNvPr id="4" name="Footer Placeholder 3">
            <a:extLst>
              <a:ext uri="{FF2B5EF4-FFF2-40B4-BE49-F238E27FC236}">
                <a16:creationId xmlns:a16="http://schemas.microsoft.com/office/drawing/2014/main" id="{4045F124-0CE1-BA44-5501-5E761FBFA942}"/>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E9FE3C3C-FF64-9549-0C83-75A8150FBF1A}"/>
              </a:ext>
            </a:extLst>
          </p:cNvPr>
          <p:cNvSpPr>
            <a:spLocks noGrp="1"/>
          </p:cNvSpPr>
          <p:nvPr>
            <p:ph type="sldNum" sz="quarter" idx="12"/>
          </p:nvPr>
        </p:nvSpPr>
        <p:spPr/>
        <p:txBody>
          <a:bodyPr/>
          <a:lstStyle/>
          <a:p>
            <a:fld id="{BDEBF4CF-0050-4F81-919F-EC1624062A76}" type="slidenum">
              <a:rPr lang="en-US" altLang="en-US" smtClean="0"/>
              <a:pPr/>
              <a:t>30</a:t>
            </a:fld>
            <a:endParaRPr lang="en-US" altLang="en-US"/>
          </a:p>
        </p:txBody>
      </p:sp>
      <p:pic>
        <p:nvPicPr>
          <p:cNvPr id="6" name="Picture 5">
            <a:extLst>
              <a:ext uri="{FF2B5EF4-FFF2-40B4-BE49-F238E27FC236}">
                <a16:creationId xmlns:a16="http://schemas.microsoft.com/office/drawing/2014/main" id="{D45D29BB-D0E6-31D9-4A24-176586E58128}"/>
              </a:ext>
            </a:extLst>
          </p:cNvPr>
          <p:cNvPicPr>
            <a:picLocks noChangeAspect="1"/>
          </p:cNvPicPr>
          <p:nvPr/>
        </p:nvPicPr>
        <p:blipFill>
          <a:blip r:embed="rId2"/>
          <a:stretch>
            <a:fillRect/>
          </a:stretch>
        </p:blipFill>
        <p:spPr>
          <a:xfrm>
            <a:off x="304800" y="1447800"/>
            <a:ext cx="3000984" cy="4882957"/>
          </a:xfrm>
          <a:prstGeom prst="rect">
            <a:avLst/>
          </a:prstGeom>
        </p:spPr>
      </p:pic>
      <p:pic>
        <p:nvPicPr>
          <p:cNvPr id="7" name="Picture 6">
            <a:extLst>
              <a:ext uri="{FF2B5EF4-FFF2-40B4-BE49-F238E27FC236}">
                <a16:creationId xmlns:a16="http://schemas.microsoft.com/office/drawing/2014/main" id="{A38E6F35-28C4-3974-E49C-8C84C85B2536}"/>
              </a:ext>
            </a:extLst>
          </p:cNvPr>
          <p:cNvPicPr>
            <a:picLocks noChangeAspect="1"/>
          </p:cNvPicPr>
          <p:nvPr/>
        </p:nvPicPr>
        <p:blipFill>
          <a:blip r:embed="rId3"/>
          <a:stretch>
            <a:fillRect/>
          </a:stretch>
        </p:blipFill>
        <p:spPr>
          <a:xfrm>
            <a:off x="3637743" y="1947405"/>
            <a:ext cx="4664854" cy="2180104"/>
          </a:xfrm>
          <a:prstGeom prst="rect">
            <a:avLst/>
          </a:prstGeom>
        </p:spPr>
      </p:pic>
      <p:sp>
        <p:nvSpPr>
          <p:cNvPr id="8" name="TextBox 7">
            <a:extLst>
              <a:ext uri="{FF2B5EF4-FFF2-40B4-BE49-F238E27FC236}">
                <a16:creationId xmlns:a16="http://schemas.microsoft.com/office/drawing/2014/main" id="{C4C1C38B-06F3-2757-F0FA-2682F702A0F3}"/>
              </a:ext>
            </a:extLst>
          </p:cNvPr>
          <p:cNvSpPr txBox="1"/>
          <p:nvPr/>
        </p:nvSpPr>
        <p:spPr>
          <a:xfrm>
            <a:off x="3458184" y="4127509"/>
            <a:ext cx="2421351" cy="1962076"/>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latin typeface="Aptos" panose="02110004020202020204"/>
              </a:rPr>
              <a:t>Until ferrite and similar materials came along about all you could do is create monoband chokes that exploited anti-resonance.</a:t>
            </a:r>
          </a:p>
          <a:p>
            <a:pPr marL="214313" indent="-214313" algn="l" defTabSz="685800" eaLnBrk="1" fontAlgn="auto" hangingPunct="1">
              <a:spcBef>
                <a:spcPts val="0"/>
              </a:spcBef>
              <a:spcAft>
                <a:spcPts val="0"/>
              </a:spcAft>
              <a:buFont typeface="Arial" panose="020B0604020202020204" pitchFamily="34" charset="0"/>
              <a:buChar char="•"/>
            </a:pPr>
            <a:r>
              <a:rPr lang="en-US" sz="1350" dirty="0">
                <a:latin typeface="Aptos" panose="02110004020202020204"/>
              </a:rPr>
              <a:t>A challenge at HF due to length of the sleeve.</a:t>
            </a:r>
          </a:p>
          <a:p>
            <a:pPr marL="214313" indent="-214313" algn="l" defTabSz="685800" eaLnBrk="1" fontAlgn="auto" hangingPunct="1">
              <a:spcBef>
                <a:spcPts val="0"/>
              </a:spcBef>
              <a:spcAft>
                <a:spcPts val="0"/>
              </a:spcAft>
              <a:buFont typeface="Arial" panose="020B0604020202020204" pitchFamily="34" charset="0"/>
              <a:buChar char="•"/>
            </a:pPr>
            <a:r>
              <a:rPr lang="en-US" sz="1350" dirty="0">
                <a:latin typeface="Aptos" panose="02110004020202020204"/>
              </a:rPr>
              <a:t>This is a ¼ </a:t>
            </a:r>
            <a:r>
              <a:rPr lang="el-GR" sz="1350" dirty="0">
                <a:latin typeface="Aptos" panose="02110004020202020204"/>
              </a:rPr>
              <a:t>λ</a:t>
            </a:r>
            <a:r>
              <a:rPr lang="en-US" sz="1350" dirty="0">
                <a:latin typeface="Aptos" panose="02110004020202020204"/>
              </a:rPr>
              <a:t> shorted </a:t>
            </a:r>
            <a:r>
              <a:rPr lang="en-US" sz="1350" b="1" dirty="0">
                <a:solidFill>
                  <a:srgbClr val="FFFF00"/>
                </a:solidFill>
                <a:latin typeface="Aptos" panose="02110004020202020204"/>
              </a:rPr>
              <a:t>stub</a:t>
            </a:r>
            <a:r>
              <a:rPr lang="en-US" sz="1350" dirty="0">
                <a:latin typeface="Aptos" panose="02110004020202020204"/>
              </a:rPr>
              <a:t>.</a:t>
            </a:r>
          </a:p>
        </p:txBody>
      </p:sp>
      <p:pic>
        <p:nvPicPr>
          <p:cNvPr id="9" name="Picture 8">
            <a:extLst>
              <a:ext uri="{FF2B5EF4-FFF2-40B4-BE49-F238E27FC236}">
                <a16:creationId xmlns:a16="http://schemas.microsoft.com/office/drawing/2014/main" id="{8E2753CA-877D-54A2-E294-FFB035CD710F}"/>
              </a:ext>
            </a:extLst>
          </p:cNvPr>
          <p:cNvPicPr>
            <a:picLocks noChangeAspect="1"/>
          </p:cNvPicPr>
          <p:nvPr/>
        </p:nvPicPr>
        <p:blipFill>
          <a:blip r:embed="rId4"/>
          <a:stretch>
            <a:fillRect/>
          </a:stretch>
        </p:blipFill>
        <p:spPr>
          <a:xfrm>
            <a:off x="5757409" y="4196638"/>
            <a:ext cx="2540108" cy="1984691"/>
          </a:xfrm>
          <a:prstGeom prst="rect">
            <a:avLst/>
          </a:prstGeom>
        </p:spPr>
      </p:pic>
    </p:spTree>
    <p:extLst>
      <p:ext uri="{BB962C8B-B14F-4D97-AF65-F5344CB8AC3E}">
        <p14:creationId xmlns:p14="http://schemas.microsoft.com/office/powerpoint/2010/main" val="276740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6471-B9AC-5219-6BD9-71D3123294AC}"/>
              </a:ext>
            </a:extLst>
          </p:cNvPr>
          <p:cNvSpPr>
            <a:spLocks noGrp="1"/>
          </p:cNvSpPr>
          <p:nvPr>
            <p:ph type="title"/>
          </p:nvPr>
        </p:nvSpPr>
        <p:spPr/>
        <p:txBody>
          <a:bodyPr/>
          <a:lstStyle/>
          <a:p>
            <a:r>
              <a:rPr lang="en-US" dirty="0"/>
              <a:t>Chokes at Feed Points (3)</a:t>
            </a:r>
          </a:p>
        </p:txBody>
      </p:sp>
      <p:sp>
        <p:nvSpPr>
          <p:cNvPr id="3" name="Content Placeholder 2">
            <a:extLst>
              <a:ext uri="{FF2B5EF4-FFF2-40B4-BE49-F238E27FC236}">
                <a16:creationId xmlns:a16="http://schemas.microsoft.com/office/drawing/2014/main" id="{1D99F384-59C2-5ED9-172C-993856BC8111}"/>
              </a:ext>
            </a:extLst>
          </p:cNvPr>
          <p:cNvSpPr>
            <a:spLocks noGrp="1"/>
          </p:cNvSpPr>
          <p:nvPr>
            <p:ph idx="1"/>
          </p:nvPr>
        </p:nvSpPr>
        <p:spPr>
          <a:xfrm>
            <a:off x="457200" y="1752600"/>
            <a:ext cx="8229600" cy="4419600"/>
          </a:xfrm>
        </p:spPr>
        <p:txBody>
          <a:bodyPr>
            <a:normAutofit fontScale="62500" lnSpcReduction="20000"/>
          </a:bodyPr>
          <a:lstStyle/>
          <a:p>
            <a:r>
              <a:rPr lang="en-US" dirty="0"/>
              <a:t>Installing a common mode current choke at an unbalanced/balanced feed point junction has become standard practice in recent decades.</a:t>
            </a:r>
          </a:p>
          <a:p>
            <a:r>
              <a:rPr lang="en-US" dirty="0"/>
              <a:t>It is performing the </a:t>
            </a:r>
            <a:r>
              <a:rPr lang="en-US" b="1" i="1" dirty="0">
                <a:solidFill>
                  <a:srgbClr val="FFFF00"/>
                </a:solidFill>
              </a:rPr>
              <a:t>balun</a:t>
            </a:r>
            <a:r>
              <a:rPr lang="en-US" i="1" dirty="0"/>
              <a:t> </a:t>
            </a:r>
            <a:r>
              <a:rPr lang="en-US" dirty="0"/>
              <a:t>function.</a:t>
            </a:r>
          </a:p>
          <a:p>
            <a:r>
              <a:rPr lang="en-US" dirty="0"/>
              <a:t>It’s a very good idea!</a:t>
            </a:r>
          </a:p>
          <a:p>
            <a:r>
              <a:rPr lang="en-US" dirty="0"/>
              <a:t>The idea is to discourage current from flowing back down the outside of the transmission line as if it were part of the antenna.</a:t>
            </a:r>
          </a:p>
          <a:p>
            <a:pPr lvl="1"/>
            <a:r>
              <a:rPr lang="en-US" dirty="0"/>
              <a:t>Can block current from coming back into the transmission line too.</a:t>
            </a:r>
          </a:p>
          <a:p>
            <a:r>
              <a:rPr lang="en-US" dirty="0"/>
              <a:t>All the rules of resonance apply to that current.</a:t>
            </a:r>
          </a:p>
          <a:p>
            <a:r>
              <a:rPr lang="en-US" dirty="0"/>
              <a:t>The choke creates a high impedance point similar to an open.</a:t>
            </a:r>
          </a:p>
          <a:p>
            <a:r>
              <a:rPr lang="en-US" dirty="0"/>
              <a:t>Common mode current does radiate.</a:t>
            </a:r>
          </a:p>
          <a:p>
            <a:r>
              <a:rPr lang="en-US" dirty="0"/>
              <a:t>If there is going to be a heat problem with a choke, it is probably a feed point choke, with QRO power levels and substantial antenna/transmission line imbalance.</a:t>
            </a:r>
          </a:p>
          <a:p>
            <a:pPr lvl="1"/>
            <a:r>
              <a:rPr lang="en-US" dirty="0"/>
              <a:t>The transmission line is the preferred antenna!</a:t>
            </a:r>
          </a:p>
        </p:txBody>
      </p:sp>
      <p:sp>
        <p:nvSpPr>
          <p:cNvPr id="4" name="Footer Placeholder 3">
            <a:extLst>
              <a:ext uri="{FF2B5EF4-FFF2-40B4-BE49-F238E27FC236}">
                <a16:creationId xmlns:a16="http://schemas.microsoft.com/office/drawing/2014/main" id="{76E1A940-CE58-F3B1-A858-FF8FC6803D66}"/>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C4468F1E-F3DA-DAF1-7A77-4C985DA92D50}"/>
              </a:ext>
            </a:extLst>
          </p:cNvPr>
          <p:cNvSpPr>
            <a:spLocks noGrp="1"/>
          </p:cNvSpPr>
          <p:nvPr>
            <p:ph type="sldNum" sz="quarter" idx="12"/>
          </p:nvPr>
        </p:nvSpPr>
        <p:spPr/>
        <p:txBody>
          <a:bodyPr/>
          <a:lstStyle/>
          <a:p>
            <a:fld id="{BDEBF4CF-0050-4F81-919F-EC1624062A76}" type="slidenum">
              <a:rPr lang="en-US" altLang="en-US" smtClean="0"/>
              <a:pPr/>
              <a:t>31</a:t>
            </a:fld>
            <a:endParaRPr lang="en-US" altLang="en-US"/>
          </a:p>
        </p:txBody>
      </p:sp>
    </p:spTree>
    <p:extLst>
      <p:ext uri="{BB962C8B-B14F-4D97-AF65-F5344CB8AC3E}">
        <p14:creationId xmlns:p14="http://schemas.microsoft.com/office/powerpoint/2010/main" val="2036148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2B4A-FD92-C3E1-9312-014474D407A6}"/>
              </a:ext>
            </a:extLst>
          </p:cNvPr>
          <p:cNvSpPr>
            <a:spLocks noGrp="1"/>
          </p:cNvSpPr>
          <p:nvPr>
            <p:ph type="title"/>
          </p:nvPr>
        </p:nvSpPr>
        <p:spPr/>
        <p:txBody>
          <a:bodyPr/>
          <a:lstStyle/>
          <a:p>
            <a:r>
              <a:rPr lang="en-US" dirty="0"/>
              <a:t>Example 1</a:t>
            </a:r>
          </a:p>
        </p:txBody>
      </p:sp>
      <p:sp>
        <p:nvSpPr>
          <p:cNvPr id="3" name="Content Placeholder 2">
            <a:extLst>
              <a:ext uri="{FF2B5EF4-FFF2-40B4-BE49-F238E27FC236}">
                <a16:creationId xmlns:a16="http://schemas.microsoft.com/office/drawing/2014/main" id="{256F19C8-607E-73D9-CE33-391E5E61CE6E}"/>
              </a:ext>
            </a:extLst>
          </p:cNvPr>
          <p:cNvSpPr>
            <a:spLocks noGrp="1"/>
          </p:cNvSpPr>
          <p:nvPr>
            <p:ph idx="1"/>
          </p:nvPr>
        </p:nvSpPr>
        <p:spPr>
          <a:xfrm>
            <a:off x="457200" y="1676400"/>
            <a:ext cx="8229600" cy="1981200"/>
          </a:xfrm>
        </p:spPr>
        <p:txBody>
          <a:bodyPr>
            <a:normAutofit fontScale="62500" lnSpcReduction="20000"/>
          </a:bodyPr>
          <a:lstStyle/>
          <a:p>
            <a:r>
              <a:rPr lang="en-US" dirty="0"/>
              <a:t>Let’s consider a station with a 20m dipole up at 33.5’ and a multiband vertical a short distance away (about 45 feet).</a:t>
            </a:r>
          </a:p>
          <a:p>
            <a:r>
              <a:rPr lang="en-US" dirty="0"/>
              <a:t>The dipole has a feed point choke, Z = 3000 + j 3000 Ohms.</a:t>
            </a:r>
          </a:p>
          <a:p>
            <a:r>
              <a:rPr lang="en-US" dirty="0"/>
              <a:t>As is also good practice, the dipole coax is grounded through a surge/lightning protector down at the ground.</a:t>
            </a:r>
          </a:p>
          <a:p>
            <a:pPr lvl="1"/>
            <a:r>
              <a:rPr lang="en-US" dirty="0"/>
              <a:t>See: </a:t>
            </a:r>
            <a:r>
              <a:rPr lang="en-US" i="1" dirty="0"/>
              <a:t>Grounding and Bonding for the Radio Amateur, </a:t>
            </a:r>
            <a:r>
              <a:rPr lang="en-US" dirty="0"/>
              <a:t>Ward Silver, N0AX.</a:t>
            </a:r>
          </a:p>
        </p:txBody>
      </p:sp>
      <p:sp>
        <p:nvSpPr>
          <p:cNvPr id="4" name="Footer Placeholder 3">
            <a:extLst>
              <a:ext uri="{FF2B5EF4-FFF2-40B4-BE49-F238E27FC236}">
                <a16:creationId xmlns:a16="http://schemas.microsoft.com/office/drawing/2014/main" id="{885DD183-C369-5406-6BB4-A5217547E4D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B53E6BFB-FA94-68B3-4772-2601CDD7F493}"/>
              </a:ext>
            </a:extLst>
          </p:cNvPr>
          <p:cNvSpPr>
            <a:spLocks noGrp="1"/>
          </p:cNvSpPr>
          <p:nvPr>
            <p:ph type="sldNum" sz="quarter" idx="12"/>
          </p:nvPr>
        </p:nvSpPr>
        <p:spPr/>
        <p:txBody>
          <a:bodyPr/>
          <a:lstStyle/>
          <a:p>
            <a:fld id="{BDEBF4CF-0050-4F81-919F-EC1624062A76}" type="slidenum">
              <a:rPr lang="en-US" altLang="en-US" smtClean="0"/>
              <a:pPr/>
              <a:t>32</a:t>
            </a:fld>
            <a:endParaRPr lang="en-US" altLang="en-US"/>
          </a:p>
        </p:txBody>
      </p:sp>
      <p:sp>
        <p:nvSpPr>
          <p:cNvPr id="8" name="TextBox 7">
            <a:extLst>
              <a:ext uri="{FF2B5EF4-FFF2-40B4-BE49-F238E27FC236}">
                <a16:creationId xmlns:a16="http://schemas.microsoft.com/office/drawing/2014/main" id="{5E25D639-93C5-35E6-C488-93DBFD4E46C7}"/>
              </a:ext>
            </a:extLst>
          </p:cNvPr>
          <p:cNvSpPr txBox="1"/>
          <p:nvPr/>
        </p:nvSpPr>
        <p:spPr>
          <a:xfrm>
            <a:off x="609600" y="3553264"/>
            <a:ext cx="2986387" cy="2585323"/>
          </a:xfrm>
          <a:prstGeom prst="rect">
            <a:avLst/>
          </a:prstGeom>
          <a:noFill/>
        </p:spPr>
        <p:txBody>
          <a:bodyPr wrap="square" rtlCol="0">
            <a:spAutoFit/>
          </a:bodyPr>
          <a:lstStyle/>
          <a:p>
            <a:pPr marL="285750" indent="-285750" algn="l">
              <a:buFont typeface="Wingdings" panose="05000000000000000000" pitchFamily="2" charset="2"/>
              <a:buChar char="§"/>
            </a:pPr>
            <a:r>
              <a:rPr lang="en-US" dirty="0">
                <a:effectLst>
                  <a:outerShdw blurRad="38100" dist="38100" dir="2700000" algn="tl">
                    <a:srgbClr val="000000">
                      <a:alpha val="43137"/>
                    </a:srgbClr>
                  </a:outerShdw>
                </a:effectLst>
              </a:rPr>
              <a:t>If the feedline to the dipole radiates then being close to the house can lead to RFI and TVI even if the “antennas” are further away. </a:t>
            </a:r>
          </a:p>
          <a:p>
            <a:pPr marL="285750" indent="-285750" algn="l">
              <a:buFont typeface="Wingdings" panose="05000000000000000000" pitchFamily="2" charset="2"/>
              <a:buChar char="§"/>
            </a:pPr>
            <a:r>
              <a:rPr lang="en-US" dirty="0">
                <a:effectLst>
                  <a:outerShdw blurRad="38100" dist="38100" dir="2700000" algn="tl">
                    <a:srgbClr val="000000">
                      <a:alpha val="43137"/>
                    </a:srgbClr>
                  </a:outerShdw>
                </a:effectLst>
              </a:rPr>
              <a:t>Common mode current can drag the antenna into the shack.</a:t>
            </a:r>
          </a:p>
        </p:txBody>
      </p:sp>
      <p:pic>
        <p:nvPicPr>
          <p:cNvPr id="7" name="Picture 6">
            <a:extLst>
              <a:ext uri="{FF2B5EF4-FFF2-40B4-BE49-F238E27FC236}">
                <a16:creationId xmlns:a16="http://schemas.microsoft.com/office/drawing/2014/main" id="{5E9FD73B-EBCE-AF1B-57FF-5C0B0D8D836B}"/>
              </a:ext>
            </a:extLst>
          </p:cNvPr>
          <p:cNvPicPr>
            <a:picLocks noChangeAspect="1"/>
          </p:cNvPicPr>
          <p:nvPr/>
        </p:nvPicPr>
        <p:blipFill>
          <a:blip r:embed="rId2"/>
          <a:stretch>
            <a:fillRect/>
          </a:stretch>
        </p:blipFill>
        <p:spPr>
          <a:xfrm>
            <a:off x="3595987" y="3539392"/>
            <a:ext cx="4552333" cy="2671640"/>
          </a:xfrm>
          <a:prstGeom prst="rect">
            <a:avLst/>
          </a:prstGeom>
        </p:spPr>
      </p:pic>
    </p:spTree>
    <p:extLst>
      <p:ext uri="{BB962C8B-B14F-4D97-AF65-F5344CB8AC3E}">
        <p14:creationId xmlns:p14="http://schemas.microsoft.com/office/powerpoint/2010/main" val="2266948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E8D2-7A19-3F8A-A69E-D2DB44FDD757}"/>
              </a:ext>
            </a:extLst>
          </p:cNvPr>
          <p:cNvSpPr>
            <a:spLocks noGrp="1"/>
          </p:cNvSpPr>
          <p:nvPr>
            <p:ph type="title"/>
          </p:nvPr>
        </p:nvSpPr>
        <p:spPr/>
        <p:txBody>
          <a:bodyPr/>
          <a:lstStyle/>
          <a:p>
            <a:r>
              <a:rPr lang="en-US" dirty="0"/>
              <a:t>Example 1 (2)</a:t>
            </a:r>
          </a:p>
        </p:txBody>
      </p:sp>
      <p:sp>
        <p:nvSpPr>
          <p:cNvPr id="3" name="Content Placeholder 2">
            <a:extLst>
              <a:ext uri="{FF2B5EF4-FFF2-40B4-BE49-F238E27FC236}">
                <a16:creationId xmlns:a16="http://schemas.microsoft.com/office/drawing/2014/main" id="{D4484839-3EBB-8E3A-36FE-A2A1EF86FE84}"/>
              </a:ext>
            </a:extLst>
          </p:cNvPr>
          <p:cNvSpPr>
            <a:spLocks noGrp="1"/>
          </p:cNvSpPr>
          <p:nvPr>
            <p:ph idx="1"/>
          </p:nvPr>
        </p:nvSpPr>
        <p:spPr>
          <a:xfrm>
            <a:off x="447981" y="1618608"/>
            <a:ext cx="5791200" cy="2580952"/>
          </a:xfrm>
        </p:spPr>
        <p:txBody>
          <a:bodyPr>
            <a:normAutofit fontScale="85000" lnSpcReduction="20000"/>
          </a:bodyPr>
          <a:lstStyle/>
          <a:p>
            <a:r>
              <a:rPr lang="en-US" dirty="0"/>
              <a:t>What, if anything, is resonant?</a:t>
            </a:r>
          </a:p>
          <a:p>
            <a:r>
              <a:rPr lang="en-US" dirty="0"/>
              <a:t>Congratulations! It’s a 40m open/grounded ¼ </a:t>
            </a:r>
            <a:r>
              <a:rPr lang="el-GR" dirty="0"/>
              <a:t>λ</a:t>
            </a:r>
            <a:r>
              <a:rPr lang="en-US" dirty="0"/>
              <a:t> vertical.</a:t>
            </a:r>
          </a:p>
          <a:p>
            <a:r>
              <a:rPr lang="en-US" dirty="0"/>
              <a:t>Can we add a choke at the ground? Yes, but in what order with respect to the surge protector?</a:t>
            </a:r>
          </a:p>
          <a:p>
            <a:pPr marL="0" indent="0">
              <a:buNone/>
            </a:pPr>
            <a:endParaRPr lang="en-US" dirty="0"/>
          </a:p>
        </p:txBody>
      </p:sp>
      <p:sp>
        <p:nvSpPr>
          <p:cNvPr id="4" name="Footer Placeholder 3">
            <a:extLst>
              <a:ext uri="{FF2B5EF4-FFF2-40B4-BE49-F238E27FC236}">
                <a16:creationId xmlns:a16="http://schemas.microsoft.com/office/drawing/2014/main" id="{03FA90B2-E1CF-F137-A23C-3250DF96CC66}"/>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E208F915-55FA-82C9-533C-8D4119D35751}"/>
              </a:ext>
            </a:extLst>
          </p:cNvPr>
          <p:cNvSpPr>
            <a:spLocks noGrp="1"/>
          </p:cNvSpPr>
          <p:nvPr>
            <p:ph type="sldNum" sz="quarter" idx="12"/>
          </p:nvPr>
        </p:nvSpPr>
        <p:spPr/>
        <p:txBody>
          <a:bodyPr/>
          <a:lstStyle/>
          <a:p>
            <a:fld id="{BDEBF4CF-0050-4F81-919F-EC1624062A76}" type="slidenum">
              <a:rPr lang="en-US" altLang="en-US" smtClean="0"/>
              <a:pPr/>
              <a:t>33</a:t>
            </a:fld>
            <a:endParaRPr lang="en-US" altLang="en-US"/>
          </a:p>
        </p:txBody>
      </p:sp>
      <p:pic>
        <p:nvPicPr>
          <p:cNvPr id="7" name="Picture 6">
            <a:extLst>
              <a:ext uri="{FF2B5EF4-FFF2-40B4-BE49-F238E27FC236}">
                <a16:creationId xmlns:a16="http://schemas.microsoft.com/office/drawing/2014/main" id="{01F015E1-D440-A289-4C34-E76D37210317}"/>
              </a:ext>
            </a:extLst>
          </p:cNvPr>
          <p:cNvPicPr>
            <a:picLocks noChangeAspect="1"/>
          </p:cNvPicPr>
          <p:nvPr/>
        </p:nvPicPr>
        <p:blipFill>
          <a:blip r:embed="rId2"/>
          <a:stretch>
            <a:fillRect/>
          </a:stretch>
        </p:blipFill>
        <p:spPr>
          <a:xfrm>
            <a:off x="6278880" y="1618608"/>
            <a:ext cx="2447619" cy="2580952"/>
          </a:xfrm>
          <a:prstGeom prst="rect">
            <a:avLst/>
          </a:prstGeom>
        </p:spPr>
      </p:pic>
      <p:sp>
        <p:nvSpPr>
          <p:cNvPr id="8" name="Content Placeholder 2">
            <a:extLst>
              <a:ext uri="{FF2B5EF4-FFF2-40B4-BE49-F238E27FC236}">
                <a16:creationId xmlns:a16="http://schemas.microsoft.com/office/drawing/2014/main" id="{36799A0C-E8BB-2124-D951-80E866B975EC}"/>
              </a:ext>
            </a:extLst>
          </p:cNvPr>
          <p:cNvSpPr txBox="1">
            <a:spLocks/>
          </p:cNvSpPr>
          <p:nvPr/>
        </p:nvSpPr>
        <p:spPr bwMode="auto">
          <a:xfrm>
            <a:off x="457200" y="4199560"/>
            <a:ext cx="8229600" cy="209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Choke first, then surge protector to create two adjacent opens.</a:t>
            </a:r>
          </a:p>
          <a:p>
            <a:pPr lvl="1" eaLnBrk="1" hangingPunct="1"/>
            <a:r>
              <a:rPr lang="en-US" dirty="0"/>
              <a:t>Choke is more exposed to surges, but necessary in that order.</a:t>
            </a:r>
          </a:p>
          <a:p>
            <a:pPr eaLnBrk="1" hangingPunct="1"/>
            <a:r>
              <a:rPr lang="en-US" dirty="0"/>
              <a:t>What about 20m? With choke first it’s now a floating 1/2</a:t>
            </a:r>
            <a:r>
              <a:rPr lang="el-GR" dirty="0"/>
              <a:t> λ</a:t>
            </a:r>
            <a:r>
              <a:rPr lang="en-US" dirty="0"/>
              <a:t>.</a:t>
            </a:r>
          </a:p>
          <a:p>
            <a:pPr lvl="1" eaLnBrk="1" hangingPunct="1"/>
            <a:r>
              <a:rPr lang="en-US" dirty="0"/>
              <a:t>Now you want the ground first then the choke!</a:t>
            </a:r>
          </a:p>
          <a:p>
            <a:pPr eaLnBrk="1" hangingPunct="1"/>
            <a:r>
              <a:rPr lang="en-US" dirty="0"/>
              <a:t>Chokes near the station are sometimes called </a:t>
            </a:r>
            <a:r>
              <a:rPr lang="en-US" i="1" dirty="0"/>
              <a:t>line isolators</a:t>
            </a:r>
            <a:r>
              <a:rPr lang="en-US" dirty="0"/>
              <a:t>.</a:t>
            </a:r>
          </a:p>
          <a:p>
            <a:pPr lvl="1" eaLnBrk="1" hangingPunct="1"/>
            <a:r>
              <a:rPr lang="en-US" dirty="0"/>
              <a:t>Different name, same purpose (insert a high impedance). </a:t>
            </a:r>
          </a:p>
          <a:p>
            <a:pPr eaLnBrk="1" hangingPunct="1"/>
            <a:r>
              <a:rPr lang="en-US" dirty="0"/>
              <a:t>What about the 20m dipole??? What’s going on there?</a:t>
            </a:r>
          </a:p>
          <a:p>
            <a:pPr marL="0" indent="0" eaLnBrk="1" hangingPunct="1">
              <a:buFont typeface="Wingdings" panose="05000000000000000000" pitchFamily="2" charset="2"/>
              <a:buNone/>
            </a:pPr>
            <a:endParaRPr lang="en-US" dirty="0"/>
          </a:p>
        </p:txBody>
      </p:sp>
    </p:spTree>
    <p:extLst>
      <p:ext uri="{BB962C8B-B14F-4D97-AF65-F5344CB8AC3E}">
        <p14:creationId xmlns:p14="http://schemas.microsoft.com/office/powerpoint/2010/main" val="1917530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CD29-C485-4391-B86E-2ACE25E44A94}"/>
              </a:ext>
            </a:extLst>
          </p:cNvPr>
          <p:cNvSpPr>
            <a:spLocks noGrp="1"/>
          </p:cNvSpPr>
          <p:nvPr>
            <p:ph type="title"/>
          </p:nvPr>
        </p:nvSpPr>
        <p:spPr/>
        <p:txBody>
          <a:bodyPr/>
          <a:lstStyle/>
          <a:p>
            <a:r>
              <a:rPr lang="en-US" dirty="0"/>
              <a:t>Example 1 (3)</a:t>
            </a:r>
          </a:p>
        </p:txBody>
      </p:sp>
      <p:sp>
        <p:nvSpPr>
          <p:cNvPr id="3" name="Content Placeholder 2">
            <a:extLst>
              <a:ext uri="{FF2B5EF4-FFF2-40B4-BE49-F238E27FC236}">
                <a16:creationId xmlns:a16="http://schemas.microsoft.com/office/drawing/2014/main" id="{53DF425D-666D-6D21-8D77-B128CDBDB341}"/>
              </a:ext>
            </a:extLst>
          </p:cNvPr>
          <p:cNvSpPr>
            <a:spLocks noGrp="1"/>
          </p:cNvSpPr>
          <p:nvPr>
            <p:ph idx="1"/>
          </p:nvPr>
        </p:nvSpPr>
        <p:spPr>
          <a:xfrm>
            <a:off x="457200" y="1600199"/>
            <a:ext cx="8229600" cy="4876801"/>
          </a:xfrm>
        </p:spPr>
        <p:txBody>
          <a:bodyPr>
            <a:normAutofit fontScale="55000" lnSpcReduction="20000"/>
          </a:bodyPr>
          <a:lstStyle/>
          <a:p>
            <a:r>
              <a:rPr lang="en-US" dirty="0"/>
              <a:t>Maximum current in the coaxial vertical depending upon termination and length.</a:t>
            </a:r>
          </a:p>
          <a:p>
            <a:pPr lvl="1"/>
            <a:r>
              <a:rPr lang="en-US" dirty="0"/>
              <a:t>Actual driven vertical current: 6.5 A</a:t>
            </a:r>
          </a:p>
          <a:p>
            <a:pPr lvl="1"/>
            <a:r>
              <a:rPr lang="en-US" dirty="0"/>
              <a:t>Coax: Terminated with ground (low/high): 1.15 A</a:t>
            </a:r>
          </a:p>
          <a:p>
            <a:pPr lvl="1"/>
            <a:r>
              <a:rPr lang="en-US" dirty="0"/>
              <a:t>Terminated with two chokes (high high): 0.069 A (17X lower than 1.15)</a:t>
            </a:r>
          </a:p>
          <a:p>
            <a:pPr lvl="2"/>
            <a:r>
              <a:rPr lang="en-US" dirty="0"/>
              <a:t>Highest current point in the middle of the span, with chokes on the ends.</a:t>
            </a:r>
          </a:p>
          <a:p>
            <a:pPr lvl="1"/>
            <a:r>
              <a:rPr lang="en-US" dirty="0"/>
              <a:t>Make transmission line 24’ long with ground (low/high): 0.24 A</a:t>
            </a:r>
          </a:p>
          <a:p>
            <a:pPr lvl="2"/>
            <a:r>
              <a:rPr lang="en-US" dirty="0"/>
              <a:t>Ok, not desirable, but shows that length matters.</a:t>
            </a:r>
          </a:p>
          <a:p>
            <a:pPr lvl="1"/>
            <a:r>
              <a:rPr lang="en-US" dirty="0"/>
              <a:t>Note difference between physical length of coax versus electrical.</a:t>
            </a:r>
          </a:p>
          <a:p>
            <a:pPr lvl="2"/>
            <a:r>
              <a:rPr lang="en-US" dirty="0"/>
              <a:t>Perhaps 0.95 VF on outside and 0.66 to 0.84 VF as a transmission line.</a:t>
            </a:r>
          </a:p>
          <a:p>
            <a:r>
              <a:rPr lang="en-US" dirty="0"/>
              <a:t>Some chokes come with a grounding lug connected to one side of the choke. We can now see how that can be useful but get the direction right!</a:t>
            </a:r>
          </a:p>
          <a:p>
            <a:pPr marL="0" indent="0">
              <a:buNone/>
            </a:pPr>
            <a:endParaRPr lang="en-US" dirty="0"/>
          </a:p>
          <a:p>
            <a:r>
              <a:rPr lang="en-US" dirty="0"/>
              <a:t>The resonance of the 20m dipole depends upon the impedance at the feed point.</a:t>
            </a:r>
          </a:p>
          <a:p>
            <a:r>
              <a:rPr lang="en-US" dirty="0"/>
              <a:t>The feed point is connected to some length of transmission line that is then terminated near the station with some impedance.</a:t>
            </a:r>
          </a:p>
          <a:p>
            <a:r>
              <a:rPr lang="en-US" dirty="0"/>
              <a:t>What  is that? Short, open? Something else? </a:t>
            </a:r>
          </a:p>
        </p:txBody>
      </p:sp>
      <p:sp>
        <p:nvSpPr>
          <p:cNvPr id="4" name="Footer Placeholder 3">
            <a:extLst>
              <a:ext uri="{FF2B5EF4-FFF2-40B4-BE49-F238E27FC236}">
                <a16:creationId xmlns:a16="http://schemas.microsoft.com/office/drawing/2014/main" id="{3DB8A9C1-CE9F-1C02-0F33-2BE1FBD1C501}"/>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731DDC27-DFF4-86FE-DE15-5B223FC11BE8}"/>
              </a:ext>
            </a:extLst>
          </p:cNvPr>
          <p:cNvSpPr>
            <a:spLocks noGrp="1"/>
          </p:cNvSpPr>
          <p:nvPr>
            <p:ph type="sldNum" sz="quarter" idx="12"/>
          </p:nvPr>
        </p:nvSpPr>
        <p:spPr/>
        <p:txBody>
          <a:bodyPr/>
          <a:lstStyle/>
          <a:p>
            <a:fld id="{BDEBF4CF-0050-4F81-919F-EC1624062A76}" type="slidenum">
              <a:rPr lang="en-US" altLang="en-US" smtClean="0"/>
              <a:pPr/>
              <a:t>34</a:t>
            </a:fld>
            <a:endParaRPr lang="en-US" altLang="en-US"/>
          </a:p>
        </p:txBody>
      </p:sp>
    </p:spTree>
    <p:extLst>
      <p:ext uri="{BB962C8B-B14F-4D97-AF65-F5344CB8AC3E}">
        <p14:creationId xmlns:p14="http://schemas.microsoft.com/office/powerpoint/2010/main" val="2074696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82E7-CD2F-5259-1224-011A8A01D0CD}"/>
              </a:ext>
            </a:extLst>
          </p:cNvPr>
          <p:cNvSpPr>
            <a:spLocks noGrp="1"/>
          </p:cNvSpPr>
          <p:nvPr>
            <p:ph type="title"/>
          </p:nvPr>
        </p:nvSpPr>
        <p:spPr/>
        <p:txBody>
          <a:bodyPr/>
          <a:lstStyle/>
          <a:p>
            <a:r>
              <a:rPr lang="en-US" dirty="0"/>
              <a:t>Choke Anatomy and Reality</a:t>
            </a:r>
          </a:p>
        </p:txBody>
      </p:sp>
      <p:sp>
        <p:nvSpPr>
          <p:cNvPr id="3" name="Content Placeholder 2">
            <a:extLst>
              <a:ext uri="{FF2B5EF4-FFF2-40B4-BE49-F238E27FC236}">
                <a16:creationId xmlns:a16="http://schemas.microsoft.com/office/drawing/2014/main" id="{50048653-82C1-C434-0FB8-290A28FA4522}"/>
              </a:ext>
            </a:extLst>
          </p:cNvPr>
          <p:cNvSpPr>
            <a:spLocks noGrp="1"/>
          </p:cNvSpPr>
          <p:nvPr>
            <p:ph idx="1"/>
          </p:nvPr>
        </p:nvSpPr>
        <p:spPr>
          <a:xfrm>
            <a:off x="2819400" y="1798967"/>
            <a:ext cx="6096000" cy="4525633"/>
          </a:xfrm>
        </p:spPr>
        <p:txBody>
          <a:bodyPr>
            <a:normAutofit fontScale="77500" lnSpcReduction="20000"/>
          </a:bodyPr>
          <a:lstStyle/>
          <a:p>
            <a:pPr marL="514350" indent="-514350">
              <a:buFont typeface="+mj-lt"/>
              <a:buAutoNum type="arabicPeriod"/>
            </a:pPr>
            <a:r>
              <a:rPr lang="en-US" dirty="0"/>
              <a:t>What we build. Conductor wrapped around ferrite. An inductor!</a:t>
            </a:r>
          </a:p>
          <a:p>
            <a:pPr marL="514350" indent="-514350">
              <a:buFont typeface="+mj-lt"/>
              <a:buAutoNum type="arabicPeriod"/>
            </a:pPr>
            <a:r>
              <a:rPr lang="en-US" dirty="0"/>
              <a:t>What we get (usually within HF).</a:t>
            </a:r>
          </a:p>
          <a:p>
            <a:pPr marL="514350" indent="-514350">
              <a:buFont typeface="+mj-lt"/>
              <a:buAutoNum type="arabicPeriod"/>
            </a:pPr>
            <a:r>
              <a:rPr lang="en-US" dirty="0"/>
              <a:t>Parallel resonance adds resistance as does the ferrite (like an antenna trap). That’s why we use ferrite.</a:t>
            </a:r>
          </a:p>
          <a:p>
            <a:pPr marL="514350" indent="-514350">
              <a:buFont typeface="+mj-lt"/>
              <a:buAutoNum type="arabicPeriod"/>
            </a:pPr>
            <a:r>
              <a:rPr lang="en-US" dirty="0"/>
              <a:t>Stray capacitance around the choke can shift down the impedance curve in frequency. Not necessarily bad, but different – it’s unexpected. The higher the choke impedance the greater the effect of stray C.</a:t>
            </a:r>
          </a:p>
          <a:p>
            <a:r>
              <a:rPr lang="en-US" dirty="0"/>
              <a:t>E.g. 5 pf at 8 MHz is 4,000 Ohm of</a:t>
            </a:r>
            <a:r>
              <a:rPr lang="en-US" baseline="-25000" dirty="0"/>
              <a:t> </a:t>
            </a:r>
            <a:r>
              <a:rPr lang="en-US" dirty="0"/>
              <a:t> </a:t>
            </a:r>
            <a:r>
              <a:rPr lang="en-US" dirty="0" err="1"/>
              <a:t>X</a:t>
            </a:r>
            <a:r>
              <a:rPr lang="en-US" sz="2600" dirty="0" err="1"/>
              <a:t>c</a:t>
            </a:r>
            <a:r>
              <a:rPr lang="en-US" sz="2600" dirty="0"/>
              <a:t>.</a:t>
            </a:r>
            <a:endParaRPr lang="en-US" dirty="0"/>
          </a:p>
        </p:txBody>
      </p:sp>
      <p:sp>
        <p:nvSpPr>
          <p:cNvPr id="4" name="Footer Placeholder 3">
            <a:extLst>
              <a:ext uri="{FF2B5EF4-FFF2-40B4-BE49-F238E27FC236}">
                <a16:creationId xmlns:a16="http://schemas.microsoft.com/office/drawing/2014/main" id="{26AA08B8-3B03-C03D-A242-7C16C84D8CCF}"/>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64F05168-FC28-5C95-B689-54A5B01583AA}"/>
              </a:ext>
            </a:extLst>
          </p:cNvPr>
          <p:cNvSpPr>
            <a:spLocks noGrp="1"/>
          </p:cNvSpPr>
          <p:nvPr>
            <p:ph type="sldNum" sz="quarter" idx="12"/>
          </p:nvPr>
        </p:nvSpPr>
        <p:spPr/>
        <p:txBody>
          <a:bodyPr/>
          <a:lstStyle/>
          <a:p>
            <a:fld id="{BDEBF4CF-0050-4F81-919F-EC1624062A76}" type="slidenum">
              <a:rPr lang="en-US" altLang="en-US" smtClean="0"/>
              <a:pPr/>
              <a:t>35</a:t>
            </a:fld>
            <a:endParaRPr lang="en-US" altLang="en-US"/>
          </a:p>
        </p:txBody>
      </p:sp>
      <p:pic>
        <p:nvPicPr>
          <p:cNvPr id="8" name="Picture 7">
            <a:extLst>
              <a:ext uri="{FF2B5EF4-FFF2-40B4-BE49-F238E27FC236}">
                <a16:creationId xmlns:a16="http://schemas.microsoft.com/office/drawing/2014/main" id="{13D57BFC-E5EA-2519-87E1-F8A1CD345A59}"/>
              </a:ext>
            </a:extLst>
          </p:cNvPr>
          <p:cNvPicPr>
            <a:picLocks noChangeAspect="1"/>
          </p:cNvPicPr>
          <p:nvPr/>
        </p:nvPicPr>
        <p:blipFill>
          <a:blip r:embed="rId2"/>
          <a:stretch>
            <a:fillRect/>
          </a:stretch>
        </p:blipFill>
        <p:spPr>
          <a:xfrm>
            <a:off x="381000" y="1798967"/>
            <a:ext cx="2367690" cy="4381805"/>
          </a:xfrm>
          <a:prstGeom prst="rect">
            <a:avLst/>
          </a:prstGeom>
        </p:spPr>
      </p:pic>
    </p:spTree>
    <p:extLst>
      <p:ext uri="{BB962C8B-B14F-4D97-AF65-F5344CB8AC3E}">
        <p14:creationId xmlns:p14="http://schemas.microsoft.com/office/powerpoint/2010/main" val="255131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99C-53A4-ACEE-9025-1D5692A9168D}"/>
              </a:ext>
            </a:extLst>
          </p:cNvPr>
          <p:cNvSpPr>
            <a:spLocks noGrp="1"/>
          </p:cNvSpPr>
          <p:nvPr>
            <p:ph type="title"/>
          </p:nvPr>
        </p:nvSpPr>
        <p:spPr/>
        <p:txBody>
          <a:bodyPr/>
          <a:lstStyle/>
          <a:p>
            <a:r>
              <a:rPr lang="en-US" dirty="0"/>
              <a:t>Stray Capacitance is Sneaky</a:t>
            </a:r>
          </a:p>
        </p:txBody>
      </p:sp>
      <p:sp>
        <p:nvSpPr>
          <p:cNvPr id="3" name="Content Placeholder 2">
            <a:extLst>
              <a:ext uri="{FF2B5EF4-FFF2-40B4-BE49-F238E27FC236}">
                <a16:creationId xmlns:a16="http://schemas.microsoft.com/office/drawing/2014/main" id="{571AF810-BF38-E30D-5E0A-29312E2F6C36}"/>
              </a:ext>
            </a:extLst>
          </p:cNvPr>
          <p:cNvSpPr>
            <a:spLocks noGrp="1"/>
          </p:cNvSpPr>
          <p:nvPr>
            <p:ph idx="1"/>
          </p:nvPr>
        </p:nvSpPr>
        <p:spPr>
          <a:xfrm>
            <a:off x="457200" y="1752600"/>
            <a:ext cx="8229600" cy="3200400"/>
          </a:xfrm>
        </p:spPr>
        <p:txBody>
          <a:bodyPr>
            <a:normAutofit fontScale="77500" lnSpcReduction="20000"/>
          </a:bodyPr>
          <a:lstStyle/>
          <a:p>
            <a:r>
              <a:rPr lang="en-US" dirty="0"/>
              <a:t>Metal enclosures short circuit the choke!</a:t>
            </a:r>
          </a:p>
          <a:p>
            <a:pPr lvl="1"/>
            <a:r>
              <a:rPr lang="en-US" dirty="0"/>
              <a:t>Chokes are enclosed in plastic/insulating boxes/tubes.</a:t>
            </a:r>
          </a:p>
          <a:p>
            <a:r>
              <a:rPr lang="en-US" dirty="0"/>
              <a:t>Having a metal box with an insulated coax connector works, but there will be capacitance due to the metal box. (just make sure you measure it in the box)</a:t>
            </a:r>
          </a:p>
          <a:p>
            <a:r>
              <a:rPr lang="en-US" i="1" dirty="0"/>
              <a:t>Bead baluns/chokes</a:t>
            </a:r>
            <a:r>
              <a:rPr lang="en-US" dirty="0"/>
              <a:t> can be taped to Yagi booms, but the boom provides shunt capacitance while near the choke. The choke can be held away from the boom to reduce stray capacitance. A commercial solution is:</a:t>
            </a:r>
            <a:endParaRPr lang="en-US" i="1" dirty="0"/>
          </a:p>
        </p:txBody>
      </p:sp>
      <p:sp>
        <p:nvSpPr>
          <p:cNvPr id="4" name="Footer Placeholder 3">
            <a:extLst>
              <a:ext uri="{FF2B5EF4-FFF2-40B4-BE49-F238E27FC236}">
                <a16:creationId xmlns:a16="http://schemas.microsoft.com/office/drawing/2014/main" id="{B46F42C2-8DD4-72D7-C6C4-27720B2B86E3}"/>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6F7B3CF3-6DD0-16DB-8957-FBAF7758D319}"/>
              </a:ext>
            </a:extLst>
          </p:cNvPr>
          <p:cNvSpPr>
            <a:spLocks noGrp="1"/>
          </p:cNvSpPr>
          <p:nvPr>
            <p:ph type="sldNum" sz="quarter" idx="12"/>
          </p:nvPr>
        </p:nvSpPr>
        <p:spPr/>
        <p:txBody>
          <a:bodyPr/>
          <a:lstStyle/>
          <a:p>
            <a:fld id="{BDEBF4CF-0050-4F81-919F-EC1624062A76}" type="slidenum">
              <a:rPr lang="en-US" altLang="en-US" smtClean="0"/>
              <a:pPr/>
              <a:t>36</a:t>
            </a:fld>
            <a:endParaRPr lang="en-US" altLang="en-US"/>
          </a:p>
        </p:txBody>
      </p:sp>
      <p:pic>
        <p:nvPicPr>
          <p:cNvPr id="6" name="Picture 5">
            <a:extLst>
              <a:ext uri="{FF2B5EF4-FFF2-40B4-BE49-F238E27FC236}">
                <a16:creationId xmlns:a16="http://schemas.microsoft.com/office/drawing/2014/main" id="{5266A531-EB6E-17B9-DEA3-60C8F3A39B8A}"/>
              </a:ext>
            </a:extLst>
          </p:cNvPr>
          <p:cNvPicPr>
            <a:picLocks noChangeAspect="1"/>
          </p:cNvPicPr>
          <p:nvPr/>
        </p:nvPicPr>
        <p:blipFill>
          <a:blip r:embed="rId2"/>
          <a:stretch>
            <a:fillRect/>
          </a:stretch>
        </p:blipFill>
        <p:spPr>
          <a:xfrm>
            <a:off x="1671320" y="4917440"/>
            <a:ext cx="6057438" cy="1451912"/>
          </a:xfrm>
          <a:prstGeom prst="rect">
            <a:avLst/>
          </a:prstGeom>
        </p:spPr>
      </p:pic>
    </p:spTree>
    <p:extLst>
      <p:ext uri="{BB962C8B-B14F-4D97-AF65-F5344CB8AC3E}">
        <p14:creationId xmlns:p14="http://schemas.microsoft.com/office/powerpoint/2010/main" val="3960760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D675-C420-8E0A-17F6-252B11817B2A}"/>
              </a:ext>
            </a:extLst>
          </p:cNvPr>
          <p:cNvSpPr>
            <a:spLocks noGrp="1"/>
          </p:cNvSpPr>
          <p:nvPr>
            <p:ph type="title"/>
          </p:nvPr>
        </p:nvSpPr>
        <p:spPr/>
        <p:txBody>
          <a:bodyPr/>
          <a:lstStyle/>
          <a:p>
            <a:r>
              <a:rPr lang="en-US" dirty="0"/>
              <a:t>Can the Choke |Z| Be Too High?</a:t>
            </a:r>
          </a:p>
        </p:txBody>
      </p:sp>
      <p:sp>
        <p:nvSpPr>
          <p:cNvPr id="3" name="Content Placeholder 2">
            <a:extLst>
              <a:ext uri="{FF2B5EF4-FFF2-40B4-BE49-F238E27FC236}">
                <a16:creationId xmlns:a16="http://schemas.microsoft.com/office/drawing/2014/main" id="{977065D6-7566-00B6-B688-C5C33E971570}"/>
              </a:ext>
            </a:extLst>
          </p:cNvPr>
          <p:cNvSpPr>
            <a:spLocks noGrp="1"/>
          </p:cNvSpPr>
          <p:nvPr>
            <p:ph idx="1"/>
          </p:nvPr>
        </p:nvSpPr>
        <p:spPr>
          <a:xfrm>
            <a:off x="457200" y="1752600"/>
            <a:ext cx="8229600" cy="4419601"/>
          </a:xfrm>
        </p:spPr>
        <p:txBody>
          <a:bodyPr>
            <a:normAutofit fontScale="77500" lnSpcReduction="20000"/>
          </a:bodyPr>
          <a:lstStyle/>
          <a:p>
            <a:r>
              <a:rPr lang="en-US" dirty="0"/>
              <a:t>Not really but holding onto very high impedances in practice can be a challenge. </a:t>
            </a:r>
          </a:p>
          <a:p>
            <a:r>
              <a:rPr lang="en-US" dirty="0"/>
              <a:t>The highest impedance chokes I’ve seen are around 20K Ohms (|Z|).</a:t>
            </a:r>
          </a:p>
          <a:p>
            <a:r>
              <a:rPr lang="en-US" dirty="0"/>
              <a:t>The higher the choke impedance the more influence stray shunt capacitance has since it is in parallel with the choke.</a:t>
            </a:r>
          </a:p>
          <a:p>
            <a:r>
              <a:rPr lang="en-US" dirty="0"/>
              <a:t>If you have made high impedance chokes a goal, give some consideration to how they are mounted and if excessive stray capacitance can sneak in.</a:t>
            </a:r>
          </a:p>
          <a:p>
            <a:r>
              <a:rPr lang="en-US" dirty="0"/>
              <a:t>This does not wreck the choke but does shift the performance compared to what’s measured on the bench. You have something different that you think.</a:t>
            </a:r>
          </a:p>
        </p:txBody>
      </p:sp>
      <p:sp>
        <p:nvSpPr>
          <p:cNvPr id="4" name="Footer Placeholder 3">
            <a:extLst>
              <a:ext uri="{FF2B5EF4-FFF2-40B4-BE49-F238E27FC236}">
                <a16:creationId xmlns:a16="http://schemas.microsoft.com/office/drawing/2014/main" id="{D39ACD99-2073-2198-7125-5A2CAB462C54}"/>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A23F67D3-4216-7153-86A6-5FD9DE500A7B}"/>
              </a:ext>
            </a:extLst>
          </p:cNvPr>
          <p:cNvSpPr>
            <a:spLocks noGrp="1"/>
          </p:cNvSpPr>
          <p:nvPr>
            <p:ph type="sldNum" sz="quarter" idx="12"/>
          </p:nvPr>
        </p:nvSpPr>
        <p:spPr/>
        <p:txBody>
          <a:bodyPr/>
          <a:lstStyle/>
          <a:p>
            <a:fld id="{BDEBF4CF-0050-4F81-919F-EC1624062A76}" type="slidenum">
              <a:rPr lang="en-US" altLang="en-US" smtClean="0"/>
              <a:pPr/>
              <a:t>37</a:t>
            </a:fld>
            <a:endParaRPr lang="en-US" altLang="en-US"/>
          </a:p>
        </p:txBody>
      </p:sp>
    </p:spTree>
    <p:extLst>
      <p:ext uri="{BB962C8B-B14F-4D97-AF65-F5344CB8AC3E}">
        <p14:creationId xmlns:p14="http://schemas.microsoft.com/office/powerpoint/2010/main" val="336496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C767-8A87-9D7B-C13D-D0CEE5529A7D}"/>
              </a:ext>
            </a:extLst>
          </p:cNvPr>
          <p:cNvSpPr>
            <a:spLocks noGrp="1"/>
          </p:cNvSpPr>
          <p:nvPr>
            <p:ph type="title"/>
          </p:nvPr>
        </p:nvSpPr>
        <p:spPr/>
        <p:txBody>
          <a:bodyPr/>
          <a:lstStyle/>
          <a:p>
            <a:r>
              <a:rPr lang="en-US" dirty="0"/>
              <a:t>Is it Impedance or Attenuation?</a:t>
            </a:r>
          </a:p>
        </p:txBody>
      </p:sp>
      <p:sp>
        <p:nvSpPr>
          <p:cNvPr id="3" name="Content Placeholder 2">
            <a:extLst>
              <a:ext uri="{FF2B5EF4-FFF2-40B4-BE49-F238E27FC236}">
                <a16:creationId xmlns:a16="http://schemas.microsoft.com/office/drawing/2014/main" id="{9729AEDB-4E1D-088D-0D02-7BD657305424}"/>
              </a:ext>
            </a:extLst>
          </p:cNvPr>
          <p:cNvSpPr>
            <a:spLocks noGrp="1"/>
          </p:cNvSpPr>
          <p:nvPr>
            <p:ph idx="1"/>
          </p:nvPr>
        </p:nvSpPr>
        <p:spPr>
          <a:xfrm>
            <a:off x="457200" y="1981199"/>
            <a:ext cx="8229600" cy="4419601"/>
          </a:xfrm>
        </p:spPr>
        <p:txBody>
          <a:bodyPr>
            <a:normAutofit fontScale="77500" lnSpcReduction="20000"/>
          </a:bodyPr>
          <a:lstStyle/>
          <a:p>
            <a:r>
              <a:rPr lang="en-US" dirty="0"/>
              <a:t>Historically, chokes were measured like any other two terminal device (R, L, C) with the results being impedance magnitude, resistance and reactance plots versus frequency in </a:t>
            </a:r>
            <a:r>
              <a:rPr lang="en-US" b="1" dirty="0">
                <a:solidFill>
                  <a:srgbClr val="FFFF00"/>
                </a:solidFill>
              </a:rPr>
              <a:t>Ohms</a:t>
            </a:r>
            <a:r>
              <a:rPr lang="en-US" dirty="0"/>
              <a:t>.</a:t>
            </a:r>
          </a:p>
          <a:p>
            <a:r>
              <a:rPr lang="en-US" dirty="0"/>
              <a:t>In recent times, some chokes have been characterized in terms of common mode signal attenuation measured in </a:t>
            </a:r>
            <a:r>
              <a:rPr lang="en-US" b="1" dirty="0" err="1">
                <a:solidFill>
                  <a:srgbClr val="FFFF00"/>
                </a:solidFill>
              </a:rPr>
              <a:t>dB</a:t>
            </a:r>
            <a:r>
              <a:rPr lang="en-US" dirty="0" err="1"/>
              <a:t>.</a:t>
            </a:r>
            <a:endParaRPr lang="en-US" dirty="0"/>
          </a:p>
          <a:p>
            <a:r>
              <a:rPr lang="en-US" dirty="0"/>
              <a:t>Although this sounds like apples and oranges the two approaches produce the same results and can be converted from one to the other. </a:t>
            </a:r>
          </a:p>
          <a:p>
            <a:r>
              <a:rPr lang="en-US" dirty="0"/>
              <a:t>Stray capacitance can also be part of the test jig, so the measurement approach is another source of stray C.</a:t>
            </a:r>
          </a:p>
        </p:txBody>
      </p:sp>
      <p:sp>
        <p:nvSpPr>
          <p:cNvPr id="4" name="Footer Placeholder 3">
            <a:extLst>
              <a:ext uri="{FF2B5EF4-FFF2-40B4-BE49-F238E27FC236}">
                <a16:creationId xmlns:a16="http://schemas.microsoft.com/office/drawing/2014/main" id="{AB745413-8037-0604-C7AC-C55AB7CC422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AD49737A-B287-5A01-9C2F-2EAE9B587D5A}"/>
              </a:ext>
            </a:extLst>
          </p:cNvPr>
          <p:cNvSpPr>
            <a:spLocks noGrp="1"/>
          </p:cNvSpPr>
          <p:nvPr>
            <p:ph type="sldNum" sz="quarter" idx="12"/>
          </p:nvPr>
        </p:nvSpPr>
        <p:spPr/>
        <p:txBody>
          <a:bodyPr/>
          <a:lstStyle/>
          <a:p>
            <a:fld id="{BDEBF4CF-0050-4F81-919F-EC1624062A76}" type="slidenum">
              <a:rPr lang="en-US" altLang="en-US" smtClean="0"/>
              <a:pPr/>
              <a:t>38</a:t>
            </a:fld>
            <a:endParaRPr lang="en-US" altLang="en-US"/>
          </a:p>
        </p:txBody>
      </p:sp>
    </p:spTree>
    <p:extLst>
      <p:ext uri="{BB962C8B-B14F-4D97-AF65-F5344CB8AC3E}">
        <p14:creationId xmlns:p14="http://schemas.microsoft.com/office/powerpoint/2010/main" val="3623062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0EB7-9733-F19F-2E29-731B825F8AE7}"/>
              </a:ext>
            </a:extLst>
          </p:cNvPr>
          <p:cNvSpPr>
            <a:spLocks noGrp="1"/>
          </p:cNvSpPr>
          <p:nvPr>
            <p:ph type="title"/>
          </p:nvPr>
        </p:nvSpPr>
        <p:spPr/>
        <p:txBody>
          <a:bodyPr/>
          <a:lstStyle/>
          <a:p>
            <a:r>
              <a:rPr lang="en-US" dirty="0"/>
              <a:t>Ohms vs dB</a:t>
            </a:r>
          </a:p>
        </p:txBody>
      </p:sp>
      <p:sp>
        <p:nvSpPr>
          <p:cNvPr id="3" name="Content Placeholder 2">
            <a:extLst>
              <a:ext uri="{FF2B5EF4-FFF2-40B4-BE49-F238E27FC236}">
                <a16:creationId xmlns:a16="http://schemas.microsoft.com/office/drawing/2014/main" id="{C7087E39-206C-6730-79A4-43C881551318}"/>
              </a:ext>
            </a:extLst>
          </p:cNvPr>
          <p:cNvSpPr>
            <a:spLocks noGrp="1"/>
          </p:cNvSpPr>
          <p:nvPr>
            <p:ph idx="1"/>
          </p:nvPr>
        </p:nvSpPr>
        <p:spPr>
          <a:xfrm>
            <a:off x="426720" y="1702949"/>
            <a:ext cx="8229600" cy="964051"/>
          </a:xfrm>
        </p:spPr>
        <p:txBody>
          <a:bodyPr>
            <a:normAutofit fontScale="70000" lnSpcReduction="20000"/>
          </a:bodyPr>
          <a:lstStyle/>
          <a:p>
            <a:r>
              <a:rPr lang="en-US" dirty="0"/>
              <a:t>Figures taken from the VNWA user manual.</a:t>
            </a:r>
          </a:p>
          <a:p>
            <a:r>
              <a:rPr lang="en-US" dirty="0"/>
              <a:t>Inexpensive and high quality two port VNAs, like the NanoVNA, are now available. This is no longer exotic stuff!</a:t>
            </a:r>
          </a:p>
        </p:txBody>
      </p:sp>
      <p:sp>
        <p:nvSpPr>
          <p:cNvPr id="4" name="Footer Placeholder 3">
            <a:extLst>
              <a:ext uri="{FF2B5EF4-FFF2-40B4-BE49-F238E27FC236}">
                <a16:creationId xmlns:a16="http://schemas.microsoft.com/office/drawing/2014/main" id="{96EE31AF-50F1-2C3F-CF54-C8BBE5CFB2F5}"/>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15A3D4E1-146E-4A22-919A-F1D889A01C1C}"/>
              </a:ext>
            </a:extLst>
          </p:cNvPr>
          <p:cNvSpPr>
            <a:spLocks noGrp="1"/>
          </p:cNvSpPr>
          <p:nvPr>
            <p:ph type="sldNum" sz="quarter" idx="12"/>
          </p:nvPr>
        </p:nvSpPr>
        <p:spPr/>
        <p:txBody>
          <a:bodyPr/>
          <a:lstStyle/>
          <a:p>
            <a:fld id="{BDEBF4CF-0050-4F81-919F-EC1624062A76}" type="slidenum">
              <a:rPr lang="en-US" altLang="en-US" smtClean="0"/>
              <a:pPr/>
              <a:t>39</a:t>
            </a:fld>
            <a:endParaRPr lang="en-US" altLang="en-US"/>
          </a:p>
        </p:txBody>
      </p:sp>
      <p:pic>
        <p:nvPicPr>
          <p:cNvPr id="7" name="Picture 6">
            <a:extLst>
              <a:ext uri="{FF2B5EF4-FFF2-40B4-BE49-F238E27FC236}">
                <a16:creationId xmlns:a16="http://schemas.microsoft.com/office/drawing/2014/main" id="{14F1EA6C-FB2F-726F-E615-B25107114583}"/>
              </a:ext>
            </a:extLst>
          </p:cNvPr>
          <p:cNvPicPr>
            <a:picLocks noChangeAspect="1"/>
          </p:cNvPicPr>
          <p:nvPr/>
        </p:nvPicPr>
        <p:blipFill>
          <a:blip r:embed="rId2"/>
          <a:stretch>
            <a:fillRect/>
          </a:stretch>
        </p:blipFill>
        <p:spPr>
          <a:xfrm>
            <a:off x="762000" y="2660640"/>
            <a:ext cx="2895600" cy="2078242"/>
          </a:xfrm>
          <a:prstGeom prst="rect">
            <a:avLst/>
          </a:prstGeom>
        </p:spPr>
      </p:pic>
      <p:pic>
        <p:nvPicPr>
          <p:cNvPr id="9" name="Picture 8">
            <a:extLst>
              <a:ext uri="{FF2B5EF4-FFF2-40B4-BE49-F238E27FC236}">
                <a16:creationId xmlns:a16="http://schemas.microsoft.com/office/drawing/2014/main" id="{A21E5BE1-A126-104E-0B51-306E7F65168C}"/>
              </a:ext>
            </a:extLst>
          </p:cNvPr>
          <p:cNvPicPr>
            <a:picLocks noChangeAspect="1"/>
          </p:cNvPicPr>
          <p:nvPr/>
        </p:nvPicPr>
        <p:blipFill>
          <a:blip r:embed="rId3"/>
          <a:stretch>
            <a:fillRect/>
          </a:stretch>
        </p:blipFill>
        <p:spPr>
          <a:xfrm>
            <a:off x="4556760" y="2667000"/>
            <a:ext cx="2895600" cy="1724771"/>
          </a:xfrm>
          <a:prstGeom prst="rect">
            <a:avLst/>
          </a:prstGeom>
        </p:spPr>
      </p:pic>
      <p:sp>
        <p:nvSpPr>
          <p:cNvPr id="10" name="TextBox 9">
            <a:extLst>
              <a:ext uri="{FF2B5EF4-FFF2-40B4-BE49-F238E27FC236}">
                <a16:creationId xmlns:a16="http://schemas.microsoft.com/office/drawing/2014/main" id="{BAE49087-AD96-A348-9201-D34B290D01A3}"/>
              </a:ext>
            </a:extLst>
          </p:cNvPr>
          <p:cNvSpPr txBox="1"/>
          <p:nvPr/>
        </p:nvSpPr>
        <p:spPr>
          <a:xfrm>
            <a:off x="457200" y="5645060"/>
            <a:ext cx="8229600" cy="646331"/>
          </a:xfrm>
          <a:prstGeom prst="rect">
            <a:avLst/>
          </a:prstGeom>
          <a:noFill/>
        </p:spPr>
        <p:txBody>
          <a:bodyPr wrap="square" rtlCol="0">
            <a:spAutoFit/>
          </a:bodyPr>
          <a:lstStyle/>
          <a:p>
            <a:pPr algn="l"/>
            <a:r>
              <a:rPr lang="en-US" dirty="0"/>
              <a:t>For the </a:t>
            </a:r>
            <a:r>
              <a:rPr lang="en-US" b="1" dirty="0">
                <a:solidFill>
                  <a:srgbClr val="FFFF00"/>
                </a:solidFill>
              </a:rPr>
              <a:t>special case </a:t>
            </a:r>
            <a:r>
              <a:rPr lang="en-US" dirty="0"/>
              <a:t>of two terminal (one port) passive devices, the results of one measurement can be converted into the other with a bit of complex math.</a:t>
            </a:r>
          </a:p>
        </p:txBody>
      </p:sp>
      <p:sp>
        <p:nvSpPr>
          <p:cNvPr id="11" name="TextBox 10">
            <a:extLst>
              <a:ext uri="{FF2B5EF4-FFF2-40B4-BE49-F238E27FC236}">
                <a16:creationId xmlns:a16="http://schemas.microsoft.com/office/drawing/2014/main" id="{3FAC90A4-A275-5FDA-A34F-6DD38BDF049C}"/>
              </a:ext>
            </a:extLst>
          </p:cNvPr>
          <p:cNvSpPr txBox="1"/>
          <p:nvPr/>
        </p:nvSpPr>
        <p:spPr>
          <a:xfrm>
            <a:off x="685800" y="4741599"/>
            <a:ext cx="3733800" cy="923330"/>
          </a:xfrm>
          <a:prstGeom prst="rect">
            <a:avLst/>
          </a:prstGeom>
          <a:noFill/>
        </p:spPr>
        <p:txBody>
          <a:bodyPr wrap="square" rtlCol="0">
            <a:spAutoFit/>
          </a:bodyPr>
          <a:lstStyle/>
          <a:p>
            <a:pPr marL="285750" indent="-285750" algn="l">
              <a:buFont typeface="Arial" panose="020B0604020202020204" pitchFamily="34" charset="0"/>
              <a:buChar char="•"/>
            </a:pPr>
            <a:r>
              <a:rPr lang="en-US" dirty="0"/>
              <a:t>Like an Antenna analyzer.</a:t>
            </a:r>
          </a:p>
          <a:p>
            <a:pPr marL="285750" indent="-285750" algn="l">
              <a:buFont typeface="Arial" panose="020B0604020202020204" pitchFamily="34" charset="0"/>
              <a:buChar char="•"/>
            </a:pPr>
            <a:r>
              <a:rPr lang="en-US" dirty="0"/>
              <a:t>Results are R, X, Z Ohms.</a:t>
            </a:r>
          </a:p>
          <a:p>
            <a:pPr marL="285750" indent="-285750" algn="l">
              <a:buFont typeface="Arial" panose="020B0604020202020204" pitchFamily="34" charset="0"/>
              <a:buChar char="•"/>
            </a:pPr>
            <a:r>
              <a:rPr lang="en-US" dirty="0"/>
              <a:t>S11 or reflection measurement.</a:t>
            </a:r>
          </a:p>
        </p:txBody>
      </p:sp>
      <p:sp>
        <p:nvSpPr>
          <p:cNvPr id="12" name="TextBox 11">
            <a:extLst>
              <a:ext uri="{FF2B5EF4-FFF2-40B4-BE49-F238E27FC236}">
                <a16:creationId xmlns:a16="http://schemas.microsoft.com/office/drawing/2014/main" id="{8F955507-AF12-9EF1-8CF9-7626DD7727F2}"/>
              </a:ext>
            </a:extLst>
          </p:cNvPr>
          <p:cNvSpPr txBox="1"/>
          <p:nvPr/>
        </p:nvSpPr>
        <p:spPr>
          <a:xfrm>
            <a:off x="4475480" y="4431582"/>
            <a:ext cx="4465320" cy="923330"/>
          </a:xfrm>
          <a:prstGeom prst="rect">
            <a:avLst/>
          </a:prstGeom>
          <a:noFill/>
        </p:spPr>
        <p:txBody>
          <a:bodyPr wrap="square" rtlCol="0">
            <a:spAutoFit/>
          </a:bodyPr>
          <a:lstStyle/>
          <a:p>
            <a:pPr marL="285750" indent="-285750" algn="l">
              <a:buFont typeface="Arial" panose="020B0604020202020204" pitchFamily="34" charset="0"/>
              <a:buChar char="•"/>
            </a:pPr>
            <a:r>
              <a:rPr lang="en-US" dirty="0"/>
              <a:t>Results are insertion loss and phase shift measured in dB and degrees.</a:t>
            </a:r>
          </a:p>
          <a:p>
            <a:pPr marL="285750" indent="-285750" algn="l">
              <a:buFont typeface="Arial" panose="020B0604020202020204" pitchFamily="34" charset="0"/>
              <a:buChar char="•"/>
            </a:pPr>
            <a:r>
              <a:rPr lang="en-US" dirty="0"/>
              <a:t>S21 or transmission measurement.</a:t>
            </a:r>
          </a:p>
        </p:txBody>
      </p:sp>
    </p:spTree>
    <p:extLst>
      <p:ext uri="{BB962C8B-B14F-4D97-AF65-F5344CB8AC3E}">
        <p14:creationId xmlns:p14="http://schemas.microsoft.com/office/powerpoint/2010/main" val="4053999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34EC-99A6-72FA-9942-96390D8C76FF}"/>
              </a:ext>
            </a:extLst>
          </p:cNvPr>
          <p:cNvSpPr>
            <a:spLocks noGrp="1"/>
          </p:cNvSpPr>
          <p:nvPr>
            <p:ph type="title"/>
          </p:nvPr>
        </p:nvSpPr>
        <p:spPr/>
        <p:txBody>
          <a:bodyPr/>
          <a:lstStyle/>
          <a:p>
            <a:r>
              <a:rPr lang="en-US" dirty="0"/>
              <a:t>The Importance of Resonance</a:t>
            </a:r>
          </a:p>
        </p:txBody>
      </p:sp>
      <p:sp>
        <p:nvSpPr>
          <p:cNvPr id="3" name="Content Placeholder 2">
            <a:extLst>
              <a:ext uri="{FF2B5EF4-FFF2-40B4-BE49-F238E27FC236}">
                <a16:creationId xmlns:a16="http://schemas.microsoft.com/office/drawing/2014/main" id="{5431EB16-F538-A5F6-673B-8016A69373ED}"/>
              </a:ext>
            </a:extLst>
          </p:cNvPr>
          <p:cNvSpPr>
            <a:spLocks noGrp="1"/>
          </p:cNvSpPr>
          <p:nvPr>
            <p:ph idx="1"/>
          </p:nvPr>
        </p:nvSpPr>
        <p:spPr>
          <a:xfrm>
            <a:off x="418213" y="1618416"/>
            <a:ext cx="3928731" cy="4746684"/>
          </a:xfrm>
        </p:spPr>
        <p:txBody>
          <a:bodyPr>
            <a:normAutofit fontScale="55000" lnSpcReduction="20000"/>
          </a:bodyPr>
          <a:lstStyle/>
          <a:p>
            <a:r>
              <a:rPr lang="en-US" dirty="0"/>
              <a:t>Remember this science demo from the school days?</a:t>
            </a:r>
          </a:p>
          <a:p>
            <a:r>
              <a:rPr lang="en-US" dirty="0"/>
              <a:t>Audio </a:t>
            </a:r>
            <a:r>
              <a:rPr lang="en-US" i="1" dirty="0"/>
              <a:t>sympathetic vibrations</a:t>
            </a:r>
            <a:r>
              <a:rPr lang="en-US" dirty="0"/>
              <a:t>.</a:t>
            </a:r>
          </a:p>
          <a:p>
            <a:r>
              <a:rPr lang="en-US" dirty="0"/>
              <a:t>You either excite a fork with a direct blow, or, from sound waves at the resonant frequency of the other fork (identical forks).</a:t>
            </a:r>
          </a:p>
          <a:p>
            <a:r>
              <a:rPr lang="en-US" dirty="0"/>
              <a:t>RF energy on conductors is similar. You can either directly drive it at a feed point, or, be a parasitic element picking up current through coupling to another excited conductor.</a:t>
            </a:r>
          </a:p>
          <a:p>
            <a:r>
              <a:rPr lang="en-US" dirty="0"/>
              <a:t>Resonance peaks the current.</a:t>
            </a:r>
          </a:p>
          <a:p>
            <a:r>
              <a:rPr lang="en-US" dirty="0"/>
              <a:t>Regardless of how the current gets there, it will be radiated, except for loss in the conductor.</a:t>
            </a:r>
          </a:p>
          <a:p>
            <a:r>
              <a:rPr lang="en-US" dirty="0"/>
              <a:t>How EZNEC indicates current.</a:t>
            </a:r>
          </a:p>
          <a:p>
            <a:r>
              <a:rPr lang="en-US" dirty="0"/>
              <a:t>This is how a Yagi works…</a:t>
            </a:r>
          </a:p>
        </p:txBody>
      </p:sp>
      <p:sp>
        <p:nvSpPr>
          <p:cNvPr id="4" name="Footer Placeholder 3">
            <a:extLst>
              <a:ext uri="{FF2B5EF4-FFF2-40B4-BE49-F238E27FC236}">
                <a16:creationId xmlns:a16="http://schemas.microsoft.com/office/drawing/2014/main" id="{AF60AC41-A3B8-9256-78A1-324608490DE4}"/>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0E5E0141-8411-3737-04E2-2147ACF86E1F}"/>
              </a:ext>
            </a:extLst>
          </p:cNvPr>
          <p:cNvSpPr>
            <a:spLocks noGrp="1"/>
          </p:cNvSpPr>
          <p:nvPr>
            <p:ph type="sldNum" sz="quarter" idx="12"/>
          </p:nvPr>
        </p:nvSpPr>
        <p:spPr/>
        <p:txBody>
          <a:bodyPr/>
          <a:lstStyle/>
          <a:p>
            <a:fld id="{BDEBF4CF-0050-4F81-919F-EC1624062A76}" type="slidenum">
              <a:rPr lang="en-US" altLang="en-US" smtClean="0"/>
              <a:pPr/>
              <a:t>4</a:t>
            </a:fld>
            <a:endParaRPr lang="en-US" altLang="en-US"/>
          </a:p>
        </p:txBody>
      </p:sp>
      <p:pic>
        <p:nvPicPr>
          <p:cNvPr id="7" name="Picture 6">
            <a:extLst>
              <a:ext uri="{FF2B5EF4-FFF2-40B4-BE49-F238E27FC236}">
                <a16:creationId xmlns:a16="http://schemas.microsoft.com/office/drawing/2014/main" id="{440C6EA8-7A7D-58C0-ED7D-DE0A871B8E2C}"/>
              </a:ext>
            </a:extLst>
          </p:cNvPr>
          <p:cNvPicPr>
            <a:picLocks noChangeAspect="1"/>
          </p:cNvPicPr>
          <p:nvPr/>
        </p:nvPicPr>
        <p:blipFill>
          <a:blip r:embed="rId2"/>
          <a:stretch>
            <a:fillRect/>
          </a:stretch>
        </p:blipFill>
        <p:spPr>
          <a:xfrm>
            <a:off x="4322135" y="1513217"/>
            <a:ext cx="4297326" cy="2453231"/>
          </a:xfrm>
          <a:prstGeom prst="rect">
            <a:avLst/>
          </a:prstGeom>
        </p:spPr>
      </p:pic>
      <p:sp>
        <p:nvSpPr>
          <p:cNvPr id="8" name="TextBox 7">
            <a:extLst>
              <a:ext uri="{FF2B5EF4-FFF2-40B4-BE49-F238E27FC236}">
                <a16:creationId xmlns:a16="http://schemas.microsoft.com/office/drawing/2014/main" id="{B5E2D081-016F-D784-A715-C2E90DE05EE0}"/>
              </a:ext>
            </a:extLst>
          </p:cNvPr>
          <p:cNvSpPr txBox="1"/>
          <p:nvPr/>
        </p:nvSpPr>
        <p:spPr>
          <a:xfrm rot="16200000">
            <a:off x="7891773" y="2397925"/>
            <a:ext cx="1828800" cy="307777"/>
          </a:xfrm>
          <a:prstGeom prst="rect">
            <a:avLst/>
          </a:prstGeom>
          <a:noFill/>
        </p:spPr>
        <p:txBody>
          <a:bodyPr wrap="square" rtlCol="0">
            <a:spAutoFit/>
          </a:bodyPr>
          <a:lstStyle/>
          <a:p>
            <a:r>
              <a:rPr lang="en-US" sz="1400" dirty="0"/>
              <a:t>stock.adobe.com</a:t>
            </a:r>
          </a:p>
        </p:txBody>
      </p:sp>
      <p:pic>
        <p:nvPicPr>
          <p:cNvPr id="10" name="Picture 9">
            <a:extLst>
              <a:ext uri="{FF2B5EF4-FFF2-40B4-BE49-F238E27FC236}">
                <a16:creationId xmlns:a16="http://schemas.microsoft.com/office/drawing/2014/main" id="{1F6AED44-F29E-5C64-C678-E93A676CFA71}"/>
              </a:ext>
            </a:extLst>
          </p:cNvPr>
          <p:cNvPicPr>
            <a:picLocks noChangeAspect="1"/>
          </p:cNvPicPr>
          <p:nvPr/>
        </p:nvPicPr>
        <p:blipFill>
          <a:blip r:embed="rId3"/>
          <a:stretch>
            <a:fillRect/>
          </a:stretch>
        </p:blipFill>
        <p:spPr>
          <a:xfrm>
            <a:off x="4332507" y="4031377"/>
            <a:ext cx="4298512" cy="2333723"/>
          </a:xfrm>
          <a:prstGeom prst="rect">
            <a:avLst/>
          </a:prstGeom>
        </p:spPr>
      </p:pic>
      <p:sp>
        <p:nvSpPr>
          <p:cNvPr id="11" name="TextBox 10">
            <a:extLst>
              <a:ext uri="{FF2B5EF4-FFF2-40B4-BE49-F238E27FC236}">
                <a16:creationId xmlns:a16="http://schemas.microsoft.com/office/drawing/2014/main" id="{71A853C8-DEC6-C64C-EC43-F71BEC8D1BBF}"/>
              </a:ext>
            </a:extLst>
          </p:cNvPr>
          <p:cNvSpPr txBox="1"/>
          <p:nvPr/>
        </p:nvSpPr>
        <p:spPr>
          <a:xfrm rot="16200000">
            <a:off x="7870508" y="5044349"/>
            <a:ext cx="1828800" cy="307777"/>
          </a:xfrm>
          <a:prstGeom prst="rect">
            <a:avLst/>
          </a:prstGeom>
          <a:noFill/>
        </p:spPr>
        <p:txBody>
          <a:bodyPr wrap="square" rtlCol="0">
            <a:spAutoFit/>
          </a:bodyPr>
          <a:lstStyle/>
          <a:p>
            <a:r>
              <a:rPr lang="en-US" sz="1400" dirty="0"/>
              <a:t>Kopterinfo.ru</a:t>
            </a:r>
          </a:p>
        </p:txBody>
      </p:sp>
    </p:spTree>
    <p:extLst>
      <p:ext uri="{BB962C8B-B14F-4D97-AF65-F5344CB8AC3E}">
        <p14:creationId xmlns:p14="http://schemas.microsoft.com/office/powerpoint/2010/main" val="2942341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A23E-EF5A-22A8-D1E4-BEEC19A1669A}"/>
              </a:ext>
            </a:extLst>
          </p:cNvPr>
          <p:cNvSpPr>
            <a:spLocks noGrp="1"/>
          </p:cNvSpPr>
          <p:nvPr>
            <p:ph type="title"/>
          </p:nvPr>
        </p:nvSpPr>
        <p:spPr/>
        <p:txBody>
          <a:bodyPr/>
          <a:lstStyle/>
          <a:p>
            <a:r>
              <a:rPr lang="en-US" dirty="0"/>
              <a:t>Ohms vs dB (2)</a:t>
            </a:r>
          </a:p>
        </p:txBody>
      </p:sp>
      <p:sp>
        <p:nvSpPr>
          <p:cNvPr id="3" name="Content Placeholder 2">
            <a:extLst>
              <a:ext uri="{FF2B5EF4-FFF2-40B4-BE49-F238E27FC236}">
                <a16:creationId xmlns:a16="http://schemas.microsoft.com/office/drawing/2014/main" id="{D2D153B7-2678-E277-CD33-890699598131}"/>
              </a:ext>
            </a:extLst>
          </p:cNvPr>
          <p:cNvSpPr>
            <a:spLocks noGrp="1"/>
          </p:cNvSpPr>
          <p:nvPr>
            <p:ph idx="1"/>
          </p:nvPr>
        </p:nvSpPr>
        <p:spPr>
          <a:xfrm>
            <a:off x="457200" y="1752599"/>
            <a:ext cx="4800600" cy="4492625"/>
          </a:xfrm>
        </p:spPr>
        <p:txBody>
          <a:bodyPr>
            <a:normAutofit fontScale="62500" lnSpcReduction="20000"/>
          </a:bodyPr>
          <a:lstStyle/>
          <a:p>
            <a:r>
              <a:rPr lang="en-US" dirty="0"/>
              <a:t>Transmission (S21) measurements made through the choke will be more accurate at high impedance levels due to limitations in reflection bridges. (when converted to a reflection measurement (S11))</a:t>
            </a:r>
          </a:p>
          <a:p>
            <a:r>
              <a:rPr lang="en-US" dirty="0"/>
              <a:t>Using transmission to reflection measurements is inaccurate at low impedance values.</a:t>
            </a:r>
          </a:p>
          <a:p>
            <a:r>
              <a:rPr lang="en-US" dirty="0"/>
              <a:t>Making highly accurate impedance measurements from around zero Ohms to over 10,000 Ohms turns out to be a </a:t>
            </a:r>
            <a:r>
              <a:rPr lang="en-US" b="1" dirty="0">
                <a:solidFill>
                  <a:srgbClr val="FFFF00"/>
                </a:solidFill>
              </a:rPr>
              <a:t>challenge</a:t>
            </a:r>
            <a:r>
              <a:rPr lang="en-US" dirty="0"/>
              <a:t> due to inherent limitations in the measurement approaches.</a:t>
            </a:r>
          </a:p>
          <a:p>
            <a:r>
              <a:rPr lang="en-US" dirty="0"/>
              <a:t>3 different approaches are needed (RF-IV) based upon the target range. </a:t>
            </a:r>
          </a:p>
          <a:p>
            <a:endParaRPr lang="en-US" dirty="0"/>
          </a:p>
        </p:txBody>
      </p:sp>
      <p:sp>
        <p:nvSpPr>
          <p:cNvPr id="4" name="Footer Placeholder 3">
            <a:extLst>
              <a:ext uri="{FF2B5EF4-FFF2-40B4-BE49-F238E27FC236}">
                <a16:creationId xmlns:a16="http://schemas.microsoft.com/office/drawing/2014/main" id="{3F313FC8-FB9D-4AF6-58DC-4C99A6556FD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3BC9DC46-1D85-60E8-A19A-DF84C3DA092A}"/>
              </a:ext>
            </a:extLst>
          </p:cNvPr>
          <p:cNvSpPr>
            <a:spLocks noGrp="1"/>
          </p:cNvSpPr>
          <p:nvPr>
            <p:ph type="sldNum" sz="quarter" idx="12"/>
          </p:nvPr>
        </p:nvSpPr>
        <p:spPr/>
        <p:txBody>
          <a:bodyPr/>
          <a:lstStyle/>
          <a:p>
            <a:fld id="{BDEBF4CF-0050-4F81-919F-EC1624062A76}" type="slidenum">
              <a:rPr lang="en-US" altLang="en-US" smtClean="0"/>
              <a:pPr/>
              <a:t>40</a:t>
            </a:fld>
            <a:endParaRPr lang="en-US" altLang="en-US"/>
          </a:p>
        </p:txBody>
      </p:sp>
      <p:pic>
        <p:nvPicPr>
          <p:cNvPr id="7" name="Picture 6">
            <a:extLst>
              <a:ext uri="{FF2B5EF4-FFF2-40B4-BE49-F238E27FC236}">
                <a16:creationId xmlns:a16="http://schemas.microsoft.com/office/drawing/2014/main" id="{E302636A-484A-BAF0-9562-7E26A6431A94}"/>
              </a:ext>
            </a:extLst>
          </p:cNvPr>
          <p:cNvPicPr>
            <a:picLocks noChangeAspect="1"/>
          </p:cNvPicPr>
          <p:nvPr/>
        </p:nvPicPr>
        <p:blipFill>
          <a:blip r:embed="rId2"/>
          <a:stretch>
            <a:fillRect/>
          </a:stretch>
        </p:blipFill>
        <p:spPr>
          <a:xfrm>
            <a:off x="5257800" y="1752599"/>
            <a:ext cx="3649171" cy="2498421"/>
          </a:xfrm>
          <a:prstGeom prst="rect">
            <a:avLst/>
          </a:prstGeom>
        </p:spPr>
      </p:pic>
      <p:sp>
        <p:nvSpPr>
          <p:cNvPr id="8" name="TextBox 7">
            <a:extLst>
              <a:ext uri="{FF2B5EF4-FFF2-40B4-BE49-F238E27FC236}">
                <a16:creationId xmlns:a16="http://schemas.microsoft.com/office/drawing/2014/main" id="{46AE20F3-335A-EB9E-7376-0EB9420AFF45}"/>
              </a:ext>
            </a:extLst>
          </p:cNvPr>
          <p:cNvSpPr txBox="1"/>
          <p:nvPr/>
        </p:nvSpPr>
        <p:spPr>
          <a:xfrm>
            <a:off x="5257800" y="4324792"/>
            <a:ext cx="3429000" cy="1754326"/>
          </a:xfrm>
          <a:prstGeom prst="rect">
            <a:avLst/>
          </a:prstGeom>
          <a:noFill/>
        </p:spPr>
        <p:txBody>
          <a:bodyPr wrap="square" rtlCol="0">
            <a:spAutoFit/>
          </a:bodyPr>
          <a:lstStyle/>
          <a:p>
            <a:pPr marL="285750" indent="-285750" algn="l">
              <a:buFont typeface="Arial" panose="020B0604020202020204" pitchFamily="34" charset="0"/>
              <a:buChar char="•"/>
            </a:pPr>
            <a:r>
              <a:rPr lang="en-US" dirty="0"/>
              <a:t>Example choke for next slide. A few turns of thin coax on a binocular core.</a:t>
            </a:r>
          </a:p>
          <a:p>
            <a:pPr marL="285750" indent="-285750" algn="l">
              <a:buFont typeface="Arial" panose="020B0604020202020204" pitchFamily="34" charset="0"/>
              <a:buChar char="•"/>
            </a:pPr>
            <a:r>
              <a:rPr lang="en-US" dirty="0"/>
              <a:t>This is a transmission setup.</a:t>
            </a:r>
          </a:p>
          <a:p>
            <a:pPr marL="285750" indent="-285750" algn="l">
              <a:buFont typeface="Arial" panose="020B0604020202020204" pitchFamily="34" charset="0"/>
              <a:buChar char="•"/>
            </a:pPr>
            <a:r>
              <a:rPr lang="en-US" dirty="0"/>
              <a:t>Is that some shunt C I’m letting in with the metal box?</a:t>
            </a:r>
          </a:p>
        </p:txBody>
      </p:sp>
    </p:spTree>
    <p:extLst>
      <p:ext uri="{BB962C8B-B14F-4D97-AF65-F5344CB8AC3E}">
        <p14:creationId xmlns:p14="http://schemas.microsoft.com/office/powerpoint/2010/main" val="1285897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AE4BA8-ACA4-27A5-22D6-71BCAE8DCB45}"/>
              </a:ext>
            </a:extLst>
          </p:cNvPr>
          <p:cNvSpPr>
            <a:spLocks noGrp="1"/>
          </p:cNvSpPr>
          <p:nvPr>
            <p:ph idx="1"/>
          </p:nvPr>
        </p:nvSpPr>
        <p:spPr>
          <a:xfrm>
            <a:off x="1828800" y="1981200"/>
            <a:ext cx="5562600" cy="4114800"/>
          </a:xfrm>
        </p:spPr>
        <p:txBody>
          <a:bodyPr/>
          <a:lstStyle/>
          <a:p>
            <a:pPr marL="0" indent="0">
              <a:buNone/>
            </a:pPr>
            <a:endParaRPr lang="en-US" dirty="0"/>
          </a:p>
        </p:txBody>
      </p:sp>
      <p:pic>
        <p:nvPicPr>
          <p:cNvPr id="7" name="Picture 6">
            <a:extLst>
              <a:ext uri="{FF2B5EF4-FFF2-40B4-BE49-F238E27FC236}">
                <a16:creationId xmlns:a16="http://schemas.microsoft.com/office/drawing/2014/main" id="{BFD7D902-6FF5-796B-52E8-CEDC654C5034}"/>
              </a:ext>
            </a:extLst>
          </p:cNvPr>
          <p:cNvPicPr>
            <a:picLocks noChangeAspect="1"/>
          </p:cNvPicPr>
          <p:nvPr/>
        </p:nvPicPr>
        <p:blipFill>
          <a:blip r:embed="rId2"/>
          <a:stretch>
            <a:fillRect/>
          </a:stretch>
        </p:blipFill>
        <p:spPr>
          <a:xfrm>
            <a:off x="804862" y="1476427"/>
            <a:ext cx="7534275" cy="4694186"/>
          </a:xfrm>
          <a:prstGeom prst="rect">
            <a:avLst/>
          </a:prstGeom>
        </p:spPr>
      </p:pic>
      <p:sp>
        <p:nvSpPr>
          <p:cNvPr id="2" name="Title 1">
            <a:extLst>
              <a:ext uri="{FF2B5EF4-FFF2-40B4-BE49-F238E27FC236}">
                <a16:creationId xmlns:a16="http://schemas.microsoft.com/office/drawing/2014/main" id="{E84C10E9-E58F-87D2-22BC-6573C8EB7093}"/>
              </a:ext>
            </a:extLst>
          </p:cNvPr>
          <p:cNvSpPr>
            <a:spLocks noGrp="1"/>
          </p:cNvSpPr>
          <p:nvPr>
            <p:ph type="title"/>
          </p:nvPr>
        </p:nvSpPr>
        <p:spPr/>
        <p:txBody>
          <a:bodyPr/>
          <a:lstStyle/>
          <a:p>
            <a:r>
              <a:rPr lang="en-US" dirty="0"/>
              <a:t>Ohms vs dB (3)</a:t>
            </a:r>
          </a:p>
        </p:txBody>
      </p:sp>
      <p:sp>
        <p:nvSpPr>
          <p:cNvPr id="4" name="Footer Placeholder 3">
            <a:extLst>
              <a:ext uri="{FF2B5EF4-FFF2-40B4-BE49-F238E27FC236}">
                <a16:creationId xmlns:a16="http://schemas.microsoft.com/office/drawing/2014/main" id="{95DE4B75-0BDB-D265-FD5F-7F6A4751AA63}"/>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878FC89A-9822-E2E9-B8D1-4A7156CB0769}"/>
              </a:ext>
            </a:extLst>
          </p:cNvPr>
          <p:cNvSpPr>
            <a:spLocks noGrp="1"/>
          </p:cNvSpPr>
          <p:nvPr>
            <p:ph type="sldNum" sz="quarter" idx="12"/>
          </p:nvPr>
        </p:nvSpPr>
        <p:spPr/>
        <p:txBody>
          <a:bodyPr/>
          <a:lstStyle/>
          <a:p>
            <a:fld id="{BDEBF4CF-0050-4F81-919F-EC1624062A76}" type="slidenum">
              <a:rPr lang="en-US" altLang="en-US" smtClean="0"/>
              <a:pPr/>
              <a:t>41</a:t>
            </a:fld>
            <a:endParaRPr lang="en-US" altLang="en-US"/>
          </a:p>
        </p:txBody>
      </p:sp>
      <p:sp>
        <p:nvSpPr>
          <p:cNvPr id="9" name="TextBox 8">
            <a:extLst>
              <a:ext uri="{FF2B5EF4-FFF2-40B4-BE49-F238E27FC236}">
                <a16:creationId xmlns:a16="http://schemas.microsoft.com/office/drawing/2014/main" id="{A1C38795-1812-9AD6-4A5E-355BB5F39347}"/>
              </a:ext>
            </a:extLst>
          </p:cNvPr>
          <p:cNvSpPr txBox="1"/>
          <p:nvPr/>
        </p:nvSpPr>
        <p:spPr>
          <a:xfrm>
            <a:off x="2743200" y="1752600"/>
            <a:ext cx="3810000" cy="923330"/>
          </a:xfrm>
          <a:prstGeom prst="rect">
            <a:avLst/>
          </a:prstGeom>
          <a:solidFill>
            <a:schemeClr val="tx1"/>
          </a:solidFill>
        </p:spPr>
        <p:txBody>
          <a:bodyPr wrap="square" rtlCol="0">
            <a:spAutoFit/>
          </a:bodyPr>
          <a:lstStyle/>
          <a:p>
            <a:pPr algn="l"/>
            <a:r>
              <a:rPr lang="en-US" b="1" dirty="0">
                <a:solidFill>
                  <a:srgbClr val="000000"/>
                </a:solidFill>
              </a:rPr>
              <a:t>Great for up to 10 </a:t>
            </a:r>
            <a:r>
              <a:rPr lang="en-US" b="1" dirty="0" err="1">
                <a:solidFill>
                  <a:srgbClr val="000000"/>
                </a:solidFill>
              </a:rPr>
              <a:t>MHz.</a:t>
            </a:r>
            <a:r>
              <a:rPr lang="en-US" b="1" dirty="0">
                <a:solidFill>
                  <a:srgbClr val="000000"/>
                </a:solidFill>
              </a:rPr>
              <a:t> Not so good above 10 </a:t>
            </a:r>
            <a:r>
              <a:rPr lang="en-US" b="1" dirty="0" err="1">
                <a:solidFill>
                  <a:srgbClr val="000000"/>
                </a:solidFill>
              </a:rPr>
              <a:t>MHz.</a:t>
            </a:r>
            <a:endParaRPr lang="en-US" b="1" dirty="0">
              <a:solidFill>
                <a:srgbClr val="000000"/>
              </a:solidFill>
            </a:endParaRPr>
          </a:p>
          <a:p>
            <a:pPr algn="l"/>
            <a:r>
              <a:rPr lang="en-US" b="1" dirty="0">
                <a:solidFill>
                  <a:srgbClr val="000000"/>
                </a:solidFill>
              </a:rPr>
              <a:t>What would more turns do?</a:t>
            </a:r>
          </a:p>
        </p:txBody>
      </p:sp>
    </p:spTree>
    <p:extLst>
      <p:ext uri="{BB962C8B-B14F-4D97-AF65-F5344CB8AC3E}">
        <p14:creationId xmlns:p14="http://schemas.microsoft.com/office/powerpoint/2010/main" val="3341871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EF7E-4558-539D-3DDE-10572A692AC1}"/>
              </a:ext>
            </a:extLst>
          </p:cNvPr>
          <p:cNvSpPr>
            <a:spLocks noGrp="1"/>
          </p:cNvSpPr>
          <p:nvPr>
            <p:ph type="title"/>
          </p:nvPr>
        </p:nvSpPr>
        <p:spPr/>
        <p:txBody>
          <a:bodyPr/>
          <a:lstStyle/>
          <a:p>
            <a:r>
              <a:rPr lang="en-US" dirty="0"/>
              <a:t>Ohms vs dB (4)</a:t>
            </a:r>
          </a:p>
        </p:txBody>
      </p:sp>
      <p:sp>
        <p:nvSpPr>
          <p:cNvPr id="3" name="Content Placeholder 2">
            <a:extLst>
              <a:ext uri="{FF2B5EF4-FFF2-40B4-BE49-F238E27FC236}">
                <a16:creationId xmlns:a16="http://schemas.microsoft.com/office/drawing/2014/main" id="{2FBBEC69-4209-0EE7-6203-441A46C6FCA4}"/>
              </a:ext>
            </a:extLst>
          </p:cNvPr>
          <p:cNvSpPr>
            <a:spLocks noGrp="1"/>
          </p:cNvSpPr>
          <p:nvPr>
            <p:ph idx="1"/>
          </p:nvPr>
        </p:nvSpPr>
        <p:spPr/>
        <p:txBody>
          <a:bodyPr>
            <a:normAutofit fontScale="77500" lnSpcReduction="20000"/>
          </a:bodyPr>
          <a:lstStyle/>
          <a:p>
            <a:r>
              <a:rPr lang="en-US" dirty="0"/>
              <a:t>Real HF chokes will have a peak impedance at some frequency in the range.</a:t>
            </a:r>
          </a:p>
          <a:p>
            <a:pPr lvl="1"/>
            <a:r>
              <a:rPr lang="en-US" dirty="0"/>
              <a:t>Parallel resonance with maximum R and X = 0.</a:t>
            </a:r>
          </a:p>
          <a:p>
            <a:r>
              <a:rPr lang="en-US" dirty="0"/>
              <a:t>As you might guess, this is often the impedance advertised with the choke.</a:t>
            </a:r>
          </a:p>
          <a:p>
            <a:r>
              <a:rPr lang="en-US" dirty="0"/>
              <a:t>I’ve never seen a flat </a:t>
            </a:r>
            <a:r>
              <a:rPr lang="en-US" b="1" dirty="0"/>
              <a:t>and</a:t>
            </a:r>
            <a:r>
              <a:rPr lang="en-US" dirty="0"/>
              <a:t> high impedance response.  I don’t think it’s possible.</a:t>
            </a:r>
          </a:p>
          <a:p>
            <a:r>
              <a:rPr lang="en-US" dirty="0"/>
              <a:t>I tend to think of chokes as peaking under 15 MHz or above 15 </a:t>
            </a:r>
            <a:r>
              <a:rPr lang="en-US" dirty="0" err="1"/>
              <a:t>MHz.</a:t>
            </a:r>
            <a:r>
              <a:rPr lang="en-US" dirty="0"/>
              <a:t> How does that correspond to my needs?</a:t>
            </a:r>
          </a:p>
          <a:p>
            <a:r>
              <a:rPr lang="en-US" dirty="0"/>
              <a:t>The example choke is good under 15 MHz, not above, given my 3000 Ohm minimum. A lower band choke.</a:t>
            </a:r>
          </a:p>
        </p:txBody>
      </p:sp>
      <p:sp>
        <p:nvSpPr>
          <p:cNvPr id="4" name="Footer Placeholder 3">
            <a:extLst>
              <a:ext uri="{FF2B5EF4-FFF2-40B4-BE49-F238E27FC236}">
                <a16:creationId xmlns:a16="http://schemas.microsoft.com/office/drawing/2014/main" id="{6A52FE3E-AF0F-5C56-8219-AD922184EABC}"/>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418CF159-CE64-23D7-FB94-6FEF801E627B}"/>
              </a:ext>
            </a:extLst>
          </p:cNvPr>
          <p:cNvSpPr>
            <a:spLocks noGrp="1"/>
          </p:cNvSpPr>
          <p:nvPr>
            <p:ph type="sldNum" sz="quarter" idx="12"/>
          </p:nvPr>
        </p:nvSpPr>
        <p:spPr/>
        <p:txBody>
          <a:bodyPr/>
          <a:lstStyle/>
          <a:p>
            <a:fld id="{BDEBF4CF-0050-4F81-919F-EC1624062A76}" type="slidenum">
              <a:rPr lang="en-US" altLang="en-US" smtClean="0"/>
              <a:pPr/>
              <a:t>42</a:t>
            </a:fld>
            <a:endParaRPr lang="en-US" altLang="en-US"/>
          </a:p>
        </p:txBody>
      </p:sp>
    </p:spTree>
    <p:extLst>
      <p:ext uri="{BB962C8B-B14F-4D97-AF65-F5344CB8AC3E}">
        <p14:creationId xmlns:p14="http://schemas.microsoft.com/office/powerpoint/2010/main" val="1509036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393A-ACE9-F7BE-A391-E57954624A20}"/>
              </a:ext>
            </a:extLst>
          </p:cNvPr>
          <p:cNvSpPr>
            <a:spLocks noGrp="1"/>
          </p:cNvSpPr>
          <p:nvPr>
            <p:ph type="title"/>
          </p:nvPr>
        </p:nvSpPr>
        <p:spPr/>
        <p:txBody>
          <a:bodyPr/>
          <a:lstStyle/>
          <a:p>
            <a:r>
              <a:rPr lang="en-US" dirty="0"/>
              <a:t>Difficult Situations</a:t>
            </a:r>
          </a:p>
        </p:txBody>
      </p:sp>
      <p:sp>
        <p:nvSpPr>
          <p:cNvPr id="3" name="Content Placeholder 2">
            <a:extLst>
              <a:ext uri="{FF2B5EF4-FFF2-40B4-BE49-F238E27FC236}">
                <a16:creationId xmlns:a16="http://schemas.microsoft.com/office/drawing/2014/main" id="{EC5AA6B9-4D15-67A0-20FB-3CA6A3FE5E02}"/>
              </a:ext>
            </a:extLst>
          </p:cNvPr>
          <p:cNvSpPr>
            <a:spLocks noGrp="1"/>
          </p:cNvSpPr>
          <p:nvPr>
            <p:ph idx="1"/>
          </p:nvPr>
        </p:nvSpPr>
        <p:spPr/>
        <p:txBody>
          <a:bodyPr>
            <a:normAutofit fontScale="85000" lnSpcReduction="10000"/>
          </a:bodyPr>
          <a:lstStyle/>
          <a:p>
            <a:r>
              <a:rPr lang="en-US" dirty="0"/>
              <a:t>Some chokes do fail due to heating of the ferrite.</a:t>
            </a:r>
          </a:p>
          <a:p>
            <a:r>
              <a:rPr lang="en-US" dirty="0"/>
              <a:t>This is most always on a transmission line with QRO power and severe imbalance on the antenna so that the </a:t>
            </a:r>
            <a:r>
              <a:rPr lang="en-US" b="1" dirty="0">
                <a:solidFill>
                  <a:srgbClr val="FFFF00"/>
                </a:solidFill>
              </a:rPr>
              <a:t>preferred</a:t>
            </a:r>
            <a:r>
              <a:rPr lang="en-US" dirty="0"/>
              <a:t> current path is down the feedline.</a:t>
            </a:r>
          </a:p>
          <a:p>
            <a:r>
              <a:rPr lang="en-US" dirty="0"/>
              <a:t>This could be an off center fed dipole or a transmission line far from perpendicular to the antenna. </a:t>
            </a:r>
          </a:p>
          <a:p>
            <a:r>
              <a:rPr lang="en-US" dirty="0"/>
              <a:t>Here is where a higher impedance choke can be helpful. (or, more than one choke in series)</a:t>
            </a:r>
          </a:p>
        </p:txBody>
      </p:sp>
      <p:sp>
        <p:nvSpPr>
          <p:cNvPr id="4" name="Footer Placeholder 3">
            <a:extLst>
              <a:ext uri="{FF2B5EF4-FFF2-40B4-BE49-F238E27FC236}">
                <a16:creationId xmlns:a16="http://schemas.microsoft.com/office/drawing/2014/main" id="{262FEF87-1FAB-C1D3-ECCC-498EE7F5DD0D}"/>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9EC88EAB-6D25-FC95-9716-A0B890AFFE4F}"/>
              </a:ext>
            </a:extLst>
          </p:cNvPr>
          <p:cNvSpPr>
            <a:spLocks noGrp="1"/>
          </p:cNvSpPr>
          <p:nvPr>
            <p:ph type="sldNum" sz="quarter" idx="12"/>
          </p:nvPr>
        </p:nvSpPr>
        <p:spPr/>
        <p:txBody>
          <a:bodyPr/>
          <a:lstStyle/>
          <a:p>
            <a:fld id="{BDEBF4CF-0050-4F81-919F-EC1624062A76}" type="slidenum">
              <a:rPr lang="en-US" altLang="en-US" smtClean="0"/>
              <a:pPr/>
              <a:t>43</a:t>
            </a:fld>
            <a:endParaRPr lang="en-US" altLang="en-US"/>
          </a:p>
        </p:txBody>
      </p:sp>
    </p:spTree>
    <p:extLst>
      <p:ext uri="{BB962C8B-B14F-4D97-AF65-F5344CB8AC3E}">
        <p14:creationId xmlns:p14="http://schemas.microsoft.com/office/powerpoint/2010/main" val="2992382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A3FB-C713-EF28-6353-D9C8BD55F1BE}"/>
              </a:ext>
            </a:extLst>
          </p:cNvPr>
          <p:cNvSpPr>
            <a:spLocks noGrp="1"/>
          </p:cNvSpPr>
          <p:nvPr>
            <p:ph type="title"/>
          </p:nvPr>
        </p:nvSpPr>
        <p:spPr/>
        <p:txBody>
          <a:bodyPr/>
          <a:lstStyle/>
          <a:p>
            <a:r>
              <a:rPr lang="en-US" dirty="0"/>
              <a:t>Choking Switching Supplies</a:t>
            </a:r>
          </a:p>
        </p:txBody>
      </p:sp>
      <p:sp>
        <p:nvSpPr>
          <p:cNvPr id="3" name="Content Placeholder 2">
            <a:extLst>
              <a:ext uri="{FF2B5EF4-FFF2-40B4-BE49-F238E27FC236}">
                <a16:creationId xmlns:a16="http://schemas.microsoft.com/office/drawing/2014/main" id="{EA23559F-34B9-01BE-EA83-BE0662BD9ED2}"/>
              </a:ext>
            </a:extLst>
          </p:cNvPr>
          <p:cNvSpPr>
            <a:spLocks noGrp="1"/>
          </p:cNvSpPr>
          <p:nvPr>
            <p:ph idx="1"/>
          </p:nvPr>
        </p:nvSpPr>
        <p:spPr>
          <a:xfrm>
            <a:off x="391430" y="1600199"/>
            <a:ext cx="6121129" cy="4800601"/>
          </a:xfrm>
        </p:spPr>
        <p:txBody>
          <a:bodyPr>
            <a:normAutofit fontScale="70000" lnSpcReduction="20000"/>
          </a:bodyPr>
          <a:lstStyle/>
          <a:p>
            <a:r>
              <a:rPr lang="en-US" dirty="0"/>
              <a:t>The 2006 W1HIS (Chuck Counselman) note covers this topic in detail (SMPS).</a:t>
            </a:r>
          </a:p>
          <a:p>
            <a:r>
              <a:rPr lang="en-US" dirty="0"/>
              <a:t>Wall-warts and similar switching supplies (chargers) are now everywhere and cheap!</a:t>
            </a:r>
          </a:p>
          <a:p>
            <a:r>
              <a:rPr lang="en-US" dirty="0"/>
              <a:t>We are now keeping their noise from us.</a:t>
            </a:r>
          </a:p>
          <a:p>
            <a:r>
              <a:rPr lang="en-US" dirty="0"/>
              <a:t>Noise is usually worse in the first few </a:t>
            </a:r>
            <a:r>
              <a:rPr lang="en-US" dirty="0" err="1"/>
              <a:t>MHz.</a:t>
            </a:r>
            <a:endParaRPr lang="en-US" dirty="0"/>
          </a:p>
          <a:p>
            <a:r>
              <a:rPr lang="en-US" dirty="0"/>
              <a:t> Choke near the supply to reduce the </a:t>
            </a:r>
            <a:r>
              <a:rPr lang="en-US" i="1" dirty="0"/>
              <a:t>ampere-feet</a:t>
            </a:r>
            <a:r>
              <a:rPr lang="en-US" dirty="0"/>
              <a:t>.</a:t>
            </a:r>
          </a:p>
          <a:p>
            <a:r>
              <a:rPr lang="en-US" dirty="0"/>
              <a:t>To be effective, </a:t>
            </a:r>
            <a:r>
              <a:rPr lang="en-US" i="1" dirty="0"/>
              <a:t>at least </a:t>
            </a:r>
            <a:r>
              <a:rPr lang="en-US" dirty="0"/>
              <a:t>6 turns are usually needed (note 13 in picture).</a:t>
            </a:r>
          </a:p>
          <a:p>
            <a:r>
              <a:rPr lang="en-US" dirty="0"/>
              <a:t>Simply </a:t>
            </a:r>
            <a:r>
              <a:rPr lang="en-US" i="1" dirty="0"/>
              <a:t>clamping on </a:t>
            </a:r>
            <a:r>
              <a:rPr lang="en-US" dirty="0"/>
              <a:t>does very little (unless VHF/UHF is involved).</a:t>
            </a:r>
          </a:p>
          <a:p>
            <a:r>
              <a:rPr lang="en-US" dirty="0"/>
              <a:t>Some noise problems can be differential mode, not just common mode. (Line filter)</a:t>
            </a:r>
          </a:p>
        </p:txBody>
      </p:sp>
      <p:sp>
        <p:nvSpPr>
          <p:cNvPr id="4" name="Footer Placeholder 3">
            <a:extLst>
              <a:ext uri="{FF2B5EF4-FFF2-40B4-BE49-F238E27FC236}">
                <a16:creationId xmlns:a16="http://schemas.microsoft.com/office/drawing/2014/main" id="{2C64EC5E-EB68-BB6B-24B8-C43919B70C97}"/>
              </a:ext>
            </a:extLst>
          </p:cNvPr>
          <p:cNvSpPr>
            <a:spLocks noGrp="1"/>
          </p:cNvSpPr>
          <p:nvPr>
            <p:ph type="ftr" sz="quarter" idx="11"/>
          </p:nvPr>
        </p:nvSpPr>
        <p:spPr/>
        <p:txBody>
          <a:bodyPr/>
          <a:lstStyle/>
          <a:p>
            <a:r>
              <a:rPr lang="en-US" altLang="en-US" dirty="0"/>
              <a:t>Choking Without Suffocating</a:t>
            </a:r>
          </a:p>
        </p:txBody>
      </p:sp>
      <p:sp>
        <p:nvSpPr>
          <p:cNvPr id="5" name="Slide Number Placeholder 4">
            <a:extLst>
              <a:ext uri="{FF2B5EF4-FFF2-40B4-BE49-F238E27FC236}">
                <a16:creationId xmlns:a16="http://schemas.microsoft.com/office/drawing/2014/main" id="{1AB36A11-1D2E-8A09-ADA6-20AF5502DC4D}"/>
              </a:ext>
            </a:extLst>
          </p:cNvPr>
          <p:cNvSpPr>
            <a:spLocks noGrp="1"/>
          </p:cNvSpPr>
          <p:nvPr>
            <p:ph type="sldNum" sz="quarter" idx="12"/>
          </p:nvPr>
        </p:nvSpPr>
        <p:spPr/>
        <p:txBody>
          <a:bodyPr/>
          <a:lstStyle/>
          <a:p>
            <a:fld id="{BDEBF4CF-0050-4F81-919F-EC1624062A76}" type="slidenum">
              <a:rPr lang="en-US" altLang="en-US" smtClean="0"/>
              <a:pPr/>
              <a:t>44</a:t>
            </a:fld>
            <a:endParaRPr lang="en-US" altLang="en-US" dirty="0"/>
          </a:p>
        </p:txBody>
      </p:sp>
      <p:pic>
        <p:nvPicPr>
          <p:cNvPr id="7" name="Picture 6">
            <a:extLst>
              <a:ext uri="{FF2B5EF4-FFF2-40B4-BE49-F238E27FC236}">
                <a16:creationId xmlns:a16="http://schemas.microsoft.com/office/drawing/2014/main" id="{9706D580-FED8-AA94-B7A2-9C4ED776CFE5}"/>
              </a:ext>
            </a:extLst>
          </p:cNvPr>
          <p:cNvPicPr>
            <a:picLocks noChangeAspect="1"/>
          </p:cNvPicPr>
          <p:nvPr/>
        </p:nvPicPr>
        <p:blipFill>
          <a:blip r:embed="rId2"/>
          <a:stretch>
            <a:fillRect/>
          </a:stretch>
        </p:blipFill>
        <p:spPr>
          <a:xfrm>
            <a:off x="6512560" y="1600199"/>
            <a:ext cx="2240009" cy="4114800"/>
          </a:xfrm>
          <a:prstGeom prst="rect">
            <a:avLst/>
          </a:prstGeom>
        </p:spPr>
      </p:pic>
      <p:sp>
        <p:nvSpPr>
          <p:cNvPr id="8" name="TextBox 7">
            <a:extLst>
              <a:ext uri="{FF2B5EF4-FFF2-40B4-BE49-F238E27FC236}">
                <a16:creationId xmlns:a16="http://schemas.microsoft.com/office/drawing/2014/main" id="{11CA1FBF-2ACC-26FA-B3CF-AEA3A33580F9}"/>
              </a:ext>
            </a:extLst>
          </p:cNvPr>
          <p:cNvSpPr txBox="1"/>
          <p:nvPr/>
        </p:nvSpPr>
        <p:spPr>
          <a:xfrm>
            <a:off x="6529710" y="5714999"/>
            <a:ext cx="2253339" cy="307777"/>
          </a:xfrm>
          <a:prstGeom prst="rect">
            <a:avLst/>
          </a:prstGeom>
          <a:noFill/>
        </p:spPr>
        <p:txBody>
          <a:bodyPr wrap="square" rtlCol="0">
            <a:spAutoFit/>
          </a:bodyPr>
          <a:lstStyle/>
          <a:p>
            <a:r>
              <a:rPr lang="en-US" sz="1400" dirty="0"/>
              <a:t>W1HIS, 2006</a:t>
            </a:r>
          </a:p>
        </p:txBody>
      </p:sp>
    </p:spTree>
    <p:extLst>
      <p:ext uri="{BB962C8B-B14F-4D97-AF65-F5344CB8AC3E}">
        <p14:creationId xmlns:p14="http://schemas.microsoft.com/office/powerpoint/2010/main" val="2311783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F7AD-5209-9791-1D70-63B720058F9D}"/>
              </a:ext>
            </a:extLst>
          </p:cNvPr>
          <p:cNvSpPr>
            <a:spLocks noGrp="1"/>
          </p:cNvSpPr>
          <p:nvPr>
            <p:ph type="title"/>
          </p:nvPr>
        </p:nvSpPr>
        <p:spPr/>
        <p:txBody>
          <a:bodyPr/>
          <a:lstStyle/>
          <a:p>
            <a:r>
              <a:rPr lang="en-US" dirty="0"/>
              <a:t>Can You Choke a Gutter?</a:t>
            </a:r>
          </a:p>
        </p:txBody>
      </p:sp>
      <p:sp>
        <p:nvSpPr>
          <p:cNvPr id="3" name="Content Placeholder 2">
            <a:extLst>
              <a:ext uri="{FF2B5EF4-FFF2-40B4-BE49-F238E27FC236}">
                <a16:creationId xmlns:a16="http://schemas.microsoft.com/office/drawing/2014/main" id="{1340B250-C0DA-E13C-1091-ED3D14461550}"/>
              </a:ext>
            </a:extLst>
          </p:cNvPr>
          <p:cNvSpPr>
            <a:spLocks noGrp="1"/>
          </p:cNvSpPr>
          <p:nvPr>
            <p:ph idx="1"/>
          </p:nvPr>
        </p:nvSpPr>
        <p:spPr>
          <a:xfrm>
            <a:off x="457200" y="1600200"/>
            <a:ext cx="8229600" cy="4800600"/>
          </a:xfrm>
        </p:spPr>
        <p:txBody>
          <a:bodyPr>
            <a:normAutofit fontScale="77500" lnSpcReduction="20000"/>
          </a:bodyPr>
          <a:lstStyle/>
          <a:p>
            <a:r>
              <a:rPr lang="en-US" dirty="0"/>
              <a:t>Let’s say you discover that when you point your Yagi at the garage the rear gutter clearly picks up lots of power from the antenna and RFI in the house goes up and the Yagi SWR rises too.</a:t>
            </a:r>
          </a:p>
          <a:p>
            <a:r>
              <a:rPr lang="en-US" dirty="0"/>
              <a:t>Can you choke a gutter?</a:t>
            </a:r>
          </a:p>
          <a:p>
            <a:r>
              <a:rPr lang="en-US" dirty="0"/>
              <a:t>You probably can’t wrap the gutter around ferrite.</a:t>
            </a:r>
          </a:p>
          <a:p>
            <a:r>
              <a:rPr lang="en-US" dirty="0"/>
              <a:t>You probably can’t wrap ferrite around the gutter.</a:t>
            </a:r>
          </a:p>
          <a:p>
            <a:r>
              <a:rPr lang="en-US" dirty="0"/>
              <a:t>But you can ground it in different places and even hang wires off of it that aren’t grounded to change the length, perhaps avoiding resonance (multiple bands?).</a:t>
            </a:r>
          </a:p>
          <a:p>
            <a:r>
              <a:rPr lang="en-US" dirty="0"/>
              <a:t>The current doesn’t have to go to zero to knock down a problem to an acceptable level.</a:t>
            </a:r>
          </a:p>
          <a:p>
            <a:r>
              <a:rPr lang="en-US" dirty="0"/>
              <a:t>Length matters!</a:t>
            </a:r>
          </a:p>
        </p:txBody>
      </p:sp>
      <p:sp>
        <p:nvSpPr>
          <p:cNvPr id="4" name="Footer Placeholder 3">
            <a:extLst>
              <a:ext uri="{FF2B5EF4-FFF2-40B4-BE49-F238E27FC236}">
                <a16:creationId xmlns:a16="http://schemas.microsoft.com/office/drawing/2014/main" id="{E3F5F98E-2909-5DF7-3E6F-3D77E3C8CCB5}"/>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E11AE586-D548-B9A4-1840-C7EFCD3E07A8}"/>
              </a:ext>
            </a:extLst>
          </p:cNvPr>
          <p:cNvSpPr>
            <a:spLocks noGrp="1"/>
          </p:cNvSpPr>
          <p:nvPr>
            <p:ph type="sldNum" sz="quarter" idx="12"/>
          </p:nvPr>
        </p:nvSpPr>
        <p:spPr/>
        <p:txBody>
          <a:bodyPr/>
          <a:lstStyle/>
          <a:p>
            <a:fld id="{BDEBF4CF-0050-4F81-919F-EC1624062A76}" type="slidenum">
              <a:rPr lang="en-US" altLang="en-US" smtClean="0"/>
              <a:pPr/>
              <a:t>45</a:t>
            </a:fld>
            <a:endParaRPr lang="en-US" altLang="en-US"/>
          </a:p>
        </p:txBody>
      </p:sp>
    </p:spTree>
    <p:extLst>
      <p:ext uri="{BB962C8B-B14F-4D97-AF65-F5344CB8AC3E}">
        <p14:creationId xmlns:p14="http://schemas.microsoft.com/office/powerpoint/2010/main" val="344698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ACC7-5760-4F16-79F1-1A83818FA13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A943867-6FD8-1D7A-44A8-BC1B30F15978}"/>
              </a:ext>
            </a:extLst>
          </p:cNvPr>
          <p:cNvSpPr>
            <a:spLocks noGrp="1"/>
          </p:cNvSpPr>
          <p:nvPr>
            <p:ph idx="1"/>
          </p:nvPr>
        </p:nvSpPr>
        <p:spPr>
          <a:xfrm>
            <a:off x="457200" y="1674813"/>
            <a:ext cx="8229600" cy="4648199"/>
          </a:xfrm>
        </p:spPr>
        <p:txBody>
          <a:bodyPr>
            <a:normAutofit fontScale="77500" lnSpcReduction="20000"/>
          </a:bodyPr>
          <a:lstStyle/>
          <a:p>
            <a:r>
              <a:rPr lang="en-US" dirty="0"/>
              <a:t>The tools for reducing unwanted RF current flow are:</a:t>
            </a:r>
          </a:p>
          <a:p>
            <a:pPr lvl="1"/>
            <a:r>
              <a:rPr lang="en-US" b="1" dirty="0"/>
              <a:t>Chokes</a:t>
            </a:r>
            <a:r>
              <a:rPr lang="en-US" dirty="0"/>
              <a:t> (high Z), </a:t>
            </a:r>
            <a:r>
              <a:rPr lang="en-US" b="1" dirty="0"/>
              <a:t>Ground</a:t>
            </a:r>
            <a:r>
              <a:rPr lang="en-US" dirty="0"/>
              <a:t> (low Z), </a:t>
            </a:r>
            <a:r>
              <a:rPr lang="en-US" b="1" dirty="0"/>
              <a:t>Length</a:t>
            </a:r>
            <a:r>
              <a:rPr lang="en-US" dirty="0"/>
              <a:t> changes.</a:t>
            </a:r>
          </a:p>
          <a:p>
            <a:r>
              <a:rPr lang="en-US" dirty="0"/>
              <a:t>Choke impedance magnitude of at least 3000 Ohms </a:t>
            </a:r>
            <a:r>
              <a:rPr lang="en-US" i="1" dirty="0"/>
              <a:t>should</a:t>
            </a:r>
            <a:r>
              <a:rPr lang="en-US" dirty="0"/>
              <a:t> be enough for most situations.</a:t>
            </a:r>
          </a:p>
          <a:p>
            <a:pPr lvl="1"/>
            <a:r>
              <a:rPr lang="en-US" dirty="0"/>
              <a:t>Some early sources suggest ~1000 Ohms. Not enough.</a:t>
            </a:r>
          </a:p>
          <a:p>
            <a:pPr lvl="1"/>
            <a:r>
              <a:rPr lang="en-US" dirty="0"/>
              <a:t>This means 3000 Ohms at a target frequency.</a:t>
            </a:r>
          </a:p>
          <a:p>
            <a:r>
              <a:rPr lang="en-US" dirty="0"/>
              <a:t>Resonance can exacerbate a problem.</a:t>
            </a:r>
          </a:p>
          <a:p>
            <a:r>
              <a:rPr lang="en-US" dirty="0"/>
              <a:t>Feed point chokes that provide the balun function are a good idea.</a:t>
            </a:r>
          </a:p>
          <a:p>
            <a:r>
              <a:rPr lang="en-US" dirty="0"/>
              <a:t>Grounding near the station is a good idea.</a:t>
            </a:r>
          </a:p>
          <a:p>
            <a:r>
              <a:rPr lang="en-US" dirty="0"/>
              <a:t>Chokes (line isolators) are often a good idea at the station, especially if ground there is of poor quality.</a:t>
            </a:r>
          </a:p>
          <a:p>
            <a:r>
              <a:rPr lang="en-US" dirty="0"/>
              <a:t>The ordering of chokes and grounds can matter.</a:t>
            </a:r>
          </a:p>
        </p:txBody>
      </p:sp>
      <p:sp>
        <p:nvSpPr>
          <p:cNvPr id="4" name="Footer Placeholder 3">
            <a:extLst>
              <a:ext uri="{FF2B5EF4-FFF2-40B4-BE49-F238E27FC236}">
                <a16:creationId xmlns:a16="http://schemas.microsoft.com/office/drawing/2014/main" id="{25A389D9-76F6-E897-BD4F-52AF4AC75433}"/>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127453F0-EA8F-4685-F648-76CDE4B544E0}"/>
              </a:ext>
            </a:extLst>
          </p:cNvPr>
          <p:cNvSpPr>
            <a:spLocks noGrp="1"/>
          </p:cNvSpPr>
          <p:nvPr>
            <p:ph type="sldNum" sz="quarter" idx="12"/>
          </p:nvPr>
        </p:nvSpPr>
        <p:spPr/>
        <p:txBody>
          <a:bodyPr/>
          <a:lstStyle/>
          <a:p>
            <a:fld id="{BDEBF4CF-0050-4F81-919F-EC1624062A76}" type="slidenum">
              <a:rPr lang="en-US" altLang="en-US" smtClean="0"/>
              <a:pPr/>
              <a:t>46</a:t>
            </a:fld>
            <a:endParaRPr lang="en-US" altLang="en-US"/>
          </a:p>
        </p:txBody>
      </p:sp>
    </p:spTree>
    <p:extLst>
      <p:ext uri="{BB962C8B-B14F-4D97-AF65-F5344CB8AC3E}">
        <p14:creationId xmlns:p14="http://schemas.microsoft.com/office/powerpoint/2010/main" val="1931448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53068-B7CD-624C-31E2-CFF7181E583C}"/>
              </a:ext>
            </a:extLst>
          </p:cNvPr>
          <p:cNvSpPr>
            <a:spLocks noGrp="1"/>
          </p:cNvSpPr>
          <p:nvPr>
            <p:ph type="title"/>
          </p:nvPr>
        </p:nvSpPr>
        <p:spPr/>
        <p:txBody>
          <a:bodyPr/>
          <a:lstStyle/>
          <a:p>
            <a:r>
              <a:rPr lang="en-US" dirty="0"/>
              <a:t>Conclusion (2)</a:t>
            </a:r>
          </a:p>
        </p:txBody>
      </p:sp>
      <p:sp>
        <p:nvSpPr>
          <p:cNvPr id="3" name="Content Placeholder 2">
            <a:extLst>
              <a:ext uri="{FF2B5EF4-FFF2-40B4-BE49-F238E27FC236}">
                <a16:creationId xmlns:a16="http://schemas.microsoft.com/office/drawing/2014/main" id="{599A8BD2-7FBC-327B-D108-F5EB11CEC099}"/>
              </a:ext>
            </a:extLst>
          </p:cNvPr>
          <p:cNvSpPr>
            <a:spLocks noGrp="1"/>
          </p:cNvSpPr>
          <p:nvPr>
            <p:ph idx="1"/>
          </p:nvPr>
        </p:nvSpPr>
        <p:spPr>
          <a:xfrm>
            <a:off x="457200" y="1752600"/>
            <a:ext cx="8229600" cy="4343400"/>
          </a:xfrm>
        </p:spPr>
        <p:txBody>
          <a:bodyPr>
            <a:normAutofit fontScale="77500" lnSpcReduction="20000"/>
          </a:bodyPr>
          <a:lstStyle/>
          <a:p>
            <a:r>
              <a:rPr lang="en-US" dirty="0"/>
              <a:t>A solution for one band can create problems on another.</a:t>
            </a:r>
          </a:p>
          <a:p>
            <a:pPr lvl="1"/>
            <a:r>
              <a:rPr lang="en-US" dirty="0"/>
              <a:t>Shift resonances in between bands.</a:t>
            </a:r>
          </a:p>
          <a:p>
            <a:r>
              <a:rPr lang="en-US" dirty="0"/>
              <a:t>Choking a high common mode current point is most effective.</a:t>
            </a:r>
          </a:p>
          <a:p>
            <a:r>
              <a:rPr lang="en-US" dirty="0"/>
              <a:t>Additional chokes/grounds might be needed.</a:t>
            </a:r>
          </a:p>
          <a:p>
            <a:r>
              <a:rPr lang="en-US" dirty="0"/>
              <a:t>Measuring chokes accurately is not easy.</a:t>
            </a:r>
          </a:p>
          <a:p>
            <a:r>
              <a:rPr lang="en-US" dirty="0"/>
              <a:t>The most bulletproof choked line would have a high impedance choke located every ¼ wavelength down the line at the highest frequency of operation.</a:t>
            </a:r>
          </a:p>
          <a:p>
            <a:r>
              <a:rPr lang="en-US" dirty="0"/>
              <a:t>If that’s 10 meters, then that’s every ~8 feet!</a:t>
            </a:r>
          </a:p>
          <a:p>
            <a:r>
              <a:rPr lang="en-US" dirty="0"/>
              <a:t>Nobody is going to do that! </a:t>
            </a:r>
          </a:p>
        </p:txBody>
      </p:sp>
      <p:sp>
        <p:nvSpPr>
          <p:cNvPr id="4" name="Footer Placeholder 3">
            <a:extLst>
              <a:ext uri="{FF2B5EF4-FFF2-40B4-BE49-F238E27FC236}">
                <a16:creationId xmlns:a16="http://schemas.microsoft.com/office/drawing/2014/main" id="{E4E19A69-6332-FA82-FF8F-0987632D0E0F}"/>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4550C2A9-41D1-11D6-7FD5-2365473641B2}"/>
              </a:ext>
            </a:extLst>
          </p:cNvPr>
          <p:cNvSpPr>
            <a:spLocks noGrp="1"/>
          </p:cNvSpPr>
          <p:nvPr>
            <p:ph type="sldNum" sz="quarter" idx="12"/>
          </p:nvPr>
        </p:nvSpPr>
        <p:spPr/>
        <p:txBody>
          <a:bodyPr/>
          <a:lstStyle/>
          <a:p>
            <a:fld id="{BDEBF4CF-0050-4F81-919F-EC1624062A76}" type="slidenum">
              <a:rPr lang="en-US" altLang="en-US" smtClean="0"/>
              <a:pPr/>
              <a:t>47</a:t>
            </a:fld>
            <a:endParaRPr lang="en-US" altLang="en-US"/>
          </a:p>
        </p:txBody>
      </p:sp>
    </p:spTree>
    <p:extLst>
      <p:ext uri="{BB962C8B-B14F-4D97-AF65-F5344CB8AC3E}">
        <p14:creationId xmlns:p14="http://schemas.microsoft.com/office/powerpoint/2010/main" val="391718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675E-B80A-4438-EDF7-19D6843F7D9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D61C77D-554E-EC7A-2542-35D04B431F6B}"/>
              </a:ext>
            </a:extLst>
          </p:cNvPr>
          <p:cNvSpPr>
            <a:spLocks noGrp="1"/>
          </p:cNvSpPr>
          <p:nvPr>
            <p:ph idx="1"/>
          </p:nvPr>
        </p:nvSpPr>
        <p:spPr>
          <a:xfrm>
            <a:off x="457200" y="1600199"/>
            <a:ext cx="8229600" cy="4645025"/>
          </a:xfrm>
        </p:spPr>
        <p:txBody>
          <a:bodyPr>
            <a:normAutofit fontScale="62500" lnSpcReduction="20000"/>
          </a:bodyPr>
          <a:lstStyle/>
          <a:p>
            <a:r>
              <a:rPr lang="en-US" dirty="0">
                <a:solidFill>
                  <a:srgbClr val="00CCFF"/>
                </a:solidFill>
              </a:rPr>
              <a:t>https://yccc.org/common-mode-chokes-by-w1his</a:t>
            </a:r>
            <a:r>
              <a:rPr lang="en-US" dirty="0"/>
              <a:t> (Dr. Chuck Counselman, W1HIS)</a:t>
            </a:r>
          </a:p>
          <a:p>
            <a:r>
              <a:rPr lang="en-US" dirty="0">
                <a:hlinkClick r:id="rId2"/>
              </a:rPr>
              <a:t>http://k9yc.com/RFI-Ham.pdf</a:t>
            </a:r>
            <a:r>
              <a:rPr lang="en-US" dirty="0"/>
              <a:t> (Jim Brown, K9YC) </a:t>
            </a:r>
          </a:p>
          <a:p>
            <a:r>
              <a:rPr lang="en-US" dirty="0">
                <a:hlinkClick r:id="rId3"/>
              </a:rPr>
              <a:t>http://k9yc.com/2018Cookbook.pdf</a:t>
            </a:r>
            <a:r>
              <a:rPr lang="en-US" dirty="0"/>
              <a:t> (Jim Brown, K9YC)</a:t>
            </a:r>
          </a:p>
          <a:p>
            <a:r>
              <a:rPr lang="en-US" dirty="0">
                <a:hlinkClick r:id="rId4"/>
              </a:rPr>
              <a:t>http://k9yc.com/2018Cookbook-Pacificon2021.pdf</a:t>
            </a:r>
            <a:r>
              <a:rPr lang="en-US" dirty="0"/>
              <a:t> (Jim Brown, K9YC)</a:t>
            </a:r>
          </a:p>
          <a:p>
            <a:r>
              <a:rPr lang="en-US" dirty="0">
                <a:hlinkClick r:id="rId5"/>
              </a:rPr>
              <a:t>https://hamwaves.com/chokes/doc/k9yc.chokes.pdf</a:t>
            </a:r>
            <a:r>
              <a:rPr lang="en-US" dirty="0"/>
              <a:t> (Jim Brown, K9YC)</a:t>
            </a:r>
          </a:p>
          <a:p>
            <a:r>
              <a:rPr lang="en-US" dirty="0">
                <a:hlinkClick r:id="rId6"/>
              </a:rPr>
              <a:t>http://karinya.net/g3txq/chokes</a:t>
            </a:r>
            <a:r>
              <a:rPr lang="en-US" dirty="0"/>
              <a:t> (Steve Hunt, G3TXQ, (SK))</a:t>
            </a:r>
          </a:p>
          <a:p>
            <a:r>
              <a:rPr lang="en-US" dirty="0">
                <a:hlinkClick r:id="rId7"/>
              </a:rPr>
              <a:t>http://karinya.net/g3txq/baluns</a:t>
            </a:r>
            <a:r>
              <a:rPr lang="en-US" dirty="0"/>
              <a:t> (Steve Hunt, G3TXQ, (SK))</a:t>
            </a:r>
          </a:p>
          <a:p>
            <a:r>
              <a:rPr lang="en-US" dirty="0">
                <a:hlinkClick r:id="rId8"/>
              </a:rPr>
              <a:t>https://www.qsl.net/g1cqp/ref/chokeimped.html</a:t>
            </a:r>
            <a:r>
              <a:rPr lang="en-US" dirty="0"/>
              <a:t> (Steve Hunt, G3TXQ. (SK))</a:t>
            </a:r>
          </a:p>
          <a:p>
            <a:r>
              <a:rPr lang="en-US" dirty="0">
                <a:hlinkClick r:id="rId9"/>
              </a:rPr>
              <a:t>https://www.w8ji.com/common_mode_current.htm#What_Does_a_Common_Mode_Choke_Do</a:t>
            </a:r>
            <a:r>
              <a:rPr lang="en-US" dirty="0"/>
              <a:t> (Tom Rauch, W8JI)  </a:t>
            </a:r>
          </a:p>
          <a:p>
            <a:r>
              <a:rPr lang="en-US" dirty="0">
                <a:hlinkClick r:id="rId10"/>
              </a:rPr>
              <a:t>https://www.w8ji.com/core_selection.htm</a:t>
            </a:r>
            <a:r>
              <a:rPr lang="en-US" dirty="0"/>
              <a:t> (Tom Rauch, W8JI)</a:t>
            </a:r>
          </a:p>
        </p:txBody>
      </p:sp>
      <p:sp>
        <p:nvSpPr>
          <p:cNvPr id="4" name="Footer Placeholder 3">
            <a:extLst>
              <a:ext uri="{FF2B5EF4-FFF2-40B4-BE49-F238E27FC236}">
                <a16:creationId xmlns:a16="http://schemas.microsoft.com/office/drawing/2014/main" id="{88F25702-9D90-7631-C58E-4E09997E733C}"/>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49E2E2FF-E0AF-A76B-6EAC-EC59A077D6D2}"/>
              </a:ext>
            </a:extLst>
          </p:cNvPr>
          <p:cNvSpPr>
            <a:spLocks noGrp="1"/>
          </p:cNvSpPr>
          <p:nvPr>
            <p:ph type="sldNum" sz="quarter" idx="12"/>
          </p:nvPr>
        </p:nvSpPr>
        <p:spPr/>
        <p:txBody>
          <a:bodyPr/>
          <a:lstStyle/>
          <a:p>
            <a:fld id="{BDEBF4CF-0050-4F81-919F-EC1624062A76}" type="slidenum">
              <a:rPr lang="en-US" altLang="en-US" smtClean="0"/>
              <a:pPr/>
              <a:t>48</a:t>
            </a:fld>
            <a:endParaRPr lang="en-US" altLang="en-US"/>
          </a:p>
        </p:txBody>
      </p:sp>
    </p:spTree>
    <p:extLst>
      <p:ext uri="{BB962C8B-B14F-4D97-AF65-F5344CB8AC3E}">
        <p14:creationId xmlns:p14="http://schemas.microsoft.com/office/powerpoint/2010/main" val="3676607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78363-070C-AAB2-A00B-16BDF6F30BA5}"/>
              </a:ext>
            </a:extLst>
          </p:cNvPr>
          <p:cNvSpPr>
            <a:spLocks noGrp="1"/>
          </p:cNvSpPr>
          <p:nvPr>
            <p:ph type="title"/>
          </p:nvPr>
        </p:nvSpPr>
        <p:spPr/>
        <p:txBody>
          <a:bodyPr/>
          <a:lstStyle/>
          <a:p>
            <a:r>
              <a:rPr lang="en-US" dirty="0"/>
              <a:t>References (2)</a:t>
            </a:r>
          </a:p>
        </p:txBody>
      </p:sp>
      <p:sp>
        <p:nvSpPr>
          <p:cNvPr id="3" name="Content Placeholder 2">
            <a:extLst>
              <a:ext uri="{FF2B5EF4-FFF2-40B4-BE49-F238E27FC236}">
                <a16:creationId xmlns:a16="http://schemas.microsoft.com/office/drawing/2014/main" id="{DFD3938B-8167-FD16-0DCC-FBBC2CB6C646}"/>
              </a:ext>
            </a:extLst>
          </p:cNvPr>
          <p:cNvSpPr>
            <a:spLocks noGrp="1"/>
          </p:cNvSpPr>
          <p:nvPr>
            <p:ph idx="1"/>
          </p:nvPr>
        </p:nvSpPr>
        <p:spPr>
          <a:xfrm>
            <a:off x="457200" y="1676400"/>
            <a:ext cx="8229600" cy="4419600"/>
          </a:xfrm>
        </p:spPr>
        <p:txBody>
          <a:bodyPr>
            <a:normAutofit fontScale="62500" lnSpcReduction="20000"/>
          </a:bodyPr>
          <a:lstStyle/>
          <a:p>
            <a:r>
              <a:rPr lang="en-US" dirty="0">
                <a:hlinkClick r:id="rId2"/>
              </a:rPr>
              <a:t>https://w5sc.org/wp-content/uploads/2020/01/Yagi-Antenna-Talk-for-Fiesta-2019.pdf</a:t>
            </a:r>
            <a:r>
              <a:rPr lang="en-US" dirty="0"/>
              <a:t> (Tom O’Brien, AB5XZ)</a:t>
            </a:r>
          </a:p>
          <a:p>
            <a:r>
              <a:rPr lang="en-US" dirty="0">
                <a:hlinkClick r:id="rId3"/>
              </a:rPr>
              <a:t>https://palomar-engineers.com/wp-content/uploads/Choosing-a-Feedline-Choke-Palomar-Engineers-2022-Update-by-AK6R.pdf</a:t>
            </a:r>
            <a:r>
              <a:rPr lang="en-US" dirty="0"/>
              <a:t> (Bob Brehm, AK6R)</a:t>
            </a:r>
          </a:p>
          <a:p>
            <a:r>
              <a:rPr lang="en-US" dirty="0">
                <a:hlinkClick r:id="rId4"/>
              </a:rPr>
              <a:t>https://palomar-engineers.com/wp-content/uploads/Choosing-a-Feedline-Choke-RFI-Tip-Sheet-RC-1-by-AK6R.pdf</a:t>
            </a:r>
            <a:r>
              <a:rPr lang="en-US" dirty="0"/>
              <a:t> (Bob Brehm, AK6R)</a:t>
            </a:r>
          </a:p>
          <a:p>
            <a:r>
              <a:rPr lang="en-US" dirty="0">
                <a:hlinkClick r:id="rId5"/>
              </a:rPr>
              <a:t>https://www.na0tc.org/lib/exe/fetch.php?media=technical:balun_p1_final.pdf</a:t>
            </a:r>
            <a:r>
              <a:rPr lang="en-US" dirty="0"/>
              <a:t>  (Bill Leonard, N0CU)</a:t>
            </a:r>
          </a:p>
          <a:p>
            <a:r>
              <a:rPr lang="en-US" dirty="0">
                <a:hlinkClick r:id="rId6"/>
              </a:rPr>
              <a:t>http://karinya.net/g3txq/chokes/</a:t>
            </a:r>
            <a:r>
              <a:rPr lang="en-US" dirty="0"/>
              <a:t> (Steve Hunt, G3TXQ (SK))</a:t>
            </a:r>
          </a:p>
          <a:p>
            <a:r>
              <a:rPr lang="en-US" dirty="0">
                <a:hlinkClick r:id="rId7"/>
              </a:rPr>
              <a:t>http://karinya.net/g3txq/baluns/baluns.pdf</a:t>
            </a:r>
            <a:r>
              <a:rPr lang="en-US" dirty="0"/>
              <a:t> (Steve Hunt, G3TXQ (SK))</a:t>
            </a:r>
            <a:endParaRPr lang="en-US" sz="18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r>
              <a:rPr lang="en-US" dirty="0">
                <a:hlinkClick r:id="rId8"/>
              </a:rPr>
              <a:t>https://www.eznec.com/Amateur/Articles/Baluns.pdf</a:t>
            </a:r>
            <a:r>
              <a:rPr lang="en-US" dirty="0"/>
              <a:t> (Roy Lewallen, W7EL)</a:t>
            </a:r>
          </a:p>
          <a:p>
            <a:r>
              <a:rPr lang="en-US" dirty="0"/>
              <a:t>Grounding and Bonding for the Radio Amateur (Ward Silver, N0AX).</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F325E991-C29B-FDD5-8776-39D728619FF1}"/>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A73627DF-82DD-2083-8175-4C9F824FAB59}"/>
              </a:ext>
            </a:extLst>
          </p:cNvPr>
          <p:cNvSpPr>
            <a:spLocks noGrp="1"/>
          </p:cNvSpPr>
          <p:nvPr>
            <p:ph type="sldNum" sz="quarter" idx="12"/>
          </p:nvPr>
        </p:nvSpPr>
        <p:spPr/>
        <p:txBody>
          <a:bodyPr/>
          <a:lstStyle/>
          <a:p>
            <a:fld id="{BDEBF4CF-0050-4F81-919F-EC1624062A76}" type="slidenum">
              <a:rPr lang="en-US" altLang="en-US" smtClean="0"/>
              <a:pPr/>
              <a:t>49</a:t>
            </a:fld>
            <a:endParaRPr lang="en-US" altLang="en-US"/>
          </a:p>
        </p:txBody>
      </p:sp>
    </p:spTree>
    <p:extLst>
      <p:ext uri="{BB962C8B-B14F-4D97-AF65-F5344CB8AC3E}">
        <p14:creationId xmlns:p14="http://schemas.microsoft.com/office/powerpoint/2010/main" val="324966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7FC4-B17F-9866-A3E9-5D396E3BB58F}"/>
              </a:ext>
            </a:extLst>
          </p:cNvPr>
          <p:cNvSpPr>
            <a:spLocks noGrp="1"/>
          </p:cNvSpPr>
          <p:nvPr>
            <p:ph type="title"/>
          </p:nvPr>
        </p:nvSpPr>
        <p:spPr/>
        <p:txBody>
          <a:bodyPr/>
          <a:lstStyle/>
          <a:p>
            <a:r>
              <a:rPr lang="en-US" dirty="0"/>
              <a:t>2024-2026 – The Centennial Years of the Yagi Antenna</a:t>
            </a:r>
          </a:p>
        </p:txBody>
      </p:sp>
      <p:sp>
        <p:nvSpPr>
          <p:cNvPr id="3" name="Content Placeholder 2">
            <a:extLst>
              <a:ext uri="{FF2B5EF4-FFF2-40B4-BE49-F238E27FC236}">
                <a16:creationId xmlns:a16="http://schemas.microsoft.com/office/drawing/2014/main" id="{F32ECC6A-AC69-D541-4A47-1ED61E02CD64}"/>
              </a:ext>
            </a:extLst>
          </p:cNvPr>
          <p:cNvSpPr>
            <a:spLocks noGrp="1"/>
          </p:cNvSpPr>
          <p:nvPr>
            <p:ph idx="1"/>
          </p:nvPr>
        </p:nvSpPr>
        <p:spPr>
          <a:xfrm>
            <a:off x="457200" y="1981200"/>
            <a:ext cx="8229600" cy="1143000"/>
          </a:xfrm>
        </p:spPr>
        <p:txBody>
          <a:bodyPr>
            <a:normAutofit fontScale="70000" lnSpcReduction="20000"/>
          </a:bodyPr>
          <a:lstStyle/>
          <a:p>
            <a:r>
              <a:rPr lang="en-US" dirty="0"/>
              <a:t>It turns out the Yagi antenna was discovered/invented almost exactly 100 years ago!</a:t>
            </a:r>
          </a:p>
          <a:p>
            <a:r>
              <a:rPr lang="en-US" dirty="0"/>
              <a:t>Work began in 1924, paper in 12/1925, JA patent in 1926. </a:t>
            </a:r>
          </a:p>
          <a:p>
            <a:endParaRPr lang="en-US" dirty="0"/>
          </a:p>
        </p:txBody>
      </p:sp>
      <p:sp>
        <p:nvSpPr>
          <p:cNvPr id="4" name="Footer Placeholder 3">
            <a:extLst>
              <a:ext uri="{FF2B5EF4-FFF2-40B4-BE49-F238E27FC236}">
                <a16:creationId xmlns:a16="http://schemas.microsoft.com/office/drawing/2014/main" id="{8BFD33FC-5CB3-EA9E-8B25-B381027EC458}"/>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D83FB648-99BA-2949-B820-1D8088AA6503}"/>
              </a:ext>
            </a:extLst>
          </p:cNvPr>
          <p:cNvSpPr>
            <a:spLocks noGrp="1"/>
          </p:cNvSpPr>
          <p:nvPr>
            <p:ph type="sldNum" sz="quarter" idx="12"/>
          </p:nvPr>
        </p:nvSpPr>
        <p:spPr/>
        <p:txBody>
          <a:bodyPr/>
          <a:lstStyle/>
          <a:p>
            <a:fld id="{BDEBF4CF-0050-4F81-919F-EC1624062A76}" type="slidenum">
              <a:rPr lang="en-US" altLang="en-US" smtClean="0"/>
              <a:pPr/>
              <a:t>5</a:t>
            </a:fld>
            <a:endParaRPr lang="en-US" altLang="en-US"/>
          </a:p>
        </p:txBody>
      </p:sp>
      <p:pic>
        <p:nvPicPr>
          <p:cNvPr id="7" name="Picture 6">
            <a:extLst>
              <a:ext uri="{FF2B5EF4-FFF2-40B4-BE49-F238E27FC236}">
                <a16:creationId xmlns:a16="http://schemas.microsoft.com/office/drawing/2014/main" id="{E9FF4C37-410E-F094-9CC2-66C2B81CC0E7}"/>
              </a:ext>
            </a:extLst>
          </p:cNvPr>
          <p:cNvPicPr>
            <a:picLocks noChangeAspect="1"/>
          </p:cNvPicPr>
          <p:nvPr/>
        </p:nvPicPr>
        <p:blipFill>
          <a:blip r:embed="rId2"/>
          <a:stretch>
            <a:fillRect/>
          </a:stretch>
        </p:blipFill>
        <p:spPr>
          <a:xfrm>
            <a:off x="304800" y="3275281"/>
            <a:ext cx="8556217" cy="1296719"/>
          </a:xfrm>
          <a:prstGeom prst="rect">
            <a:avLst/>
          </a:prstGeom>
        </p:spPr>
      </p:pic>
      <p:sp>
        <p:nvSpPr>
          <p:cNvPr id="11" name="Content Placeholder 2">
            <a:extLst>
              <a:ext uri="{FF2B5EF4-FFF2-40B4-BE49-F238E27FC236}">
                <a16:creationId xmlns:a16="http://schemas.microsoft.com/office/drawing/2014/main" id="{148C9CFB-26F8-E11E-8D2A-3695B7B95F92}"/>
              </a:ext>
            </a:extLst>
          </p:cNvPr>
          <p:cNvSpPr txBox="1">
            <a:spLocks/>
          </p:cNvSpPr>
          <p:nvPr/>
        </p:nvSpPr>
        <p:spPr bwMode="auto">
          <a:xfrm>
            <a:off x="512135" y="4870081"/>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625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Should be called </a:t>
            </a:r>
            <a:r>
              <a:rPr lang="en-US" b="1" dirty="0">
                <a:solidFill>
                  <a:srgbClr val="FFFF00"/>
                </a:solidFill>
              </a:rPr>
              <a:t>Yagi-Uda</a:t>
            </a:r>
            <a:r>
              <a:rPr lang="en-US" dirty="0"/>
              <a:t> to properly credit both inventors.</a:t>
            </a:r>
          </a:p>
          <a:p>
            <a:pPr eaLnBrk="1" hangingPunct="1"/>
            <a:r>
              <a:rPr lang="en-US" dirty="0"/>
              <a:t>RCA ended up with the USA patents in 1932.</a:t>
            </a:r>
          </a:p>
          <a:p>
            <a:pPr eaLnBrk="1" hangingPunct="1"/>
            <a:r>
              <a:rPr lang="en-US" dirty="0"/>
              <a:t>Next year’s Antenna Forum? </a:t>
            </a:r>
            <a:r>
              <a:rPr lang="en-US" i="1" dirty="0"/>
              <a:t>Centennial Celebration of the Yagi</a:t>
            </a:r>
            <a:r>
              <a:rPr lang="en-US" dirty="0"/>
              <a:t>.</a:t>
            </a:r>
          </a:p>
          <a:p>
            <a:pPr eaLnBrk="1" hangingPunct="1"/>
            <a:r>
              <a:rPr lang="en-US" dirty="0">
                <a:hlinkClick r:id="rId3"/>
              </a:rPr>
              <a:t>https://ethw.org/Milestones:Directive_Short_Wave_Antenna,_1924</a:t>
            </a:r>
            <a:r>
              <a:rPr lang="en-US" dirty="0"/>
              <a:t> </a:t>
            </a:r>
          </a:p>
          <a:p>
            <a:pPr eaLnBrk="1" hangingPunct="1"/>
            <a:endParaRPr lang="en-US" dirty="0"/>
          </a:p>
        </p:txBody>
      </p:sp>
    </p:spTree>
    <p:extLst>
      <p:ext uri="{BB962C8B-B14F-4D97-AF65-F5344CB8AC3E}">
        <p14:creationId xmlns:p14="http://schemas.microsoft.com/office/powerpoint/2010/main" val="334814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A12-CF38-2F4F-78CA-E5B412542877}"/>
              </a:ext>
            </a:extLst>
          </p:cNvPr>
          <p:cNvSpPr>
            <a:spLocks noGrp="1"/>
          </p:cNvSpPr>
          <p:nvPr>
            <p:ph type="title"/>
          </p:nvPr>
        </p:nvSpPr>
        <p:spPr/>
        <p:txBody>
          <a:bodyPr/>
          <a:lstStyle/>
          <a:p>
            <a:r>
              <a:rPr lang="en-US" dirty="0"/>
              <a:t>Additional Material</a:t>
            </a:r>
          </a:p>
        </p:txBody>
      </p:sp>
      <p:sp>
        <p:nvSpPr>
          <p:cNvPr id="3" name="Content Placeholder 2">
            <a:extLst>
              <a:ext uri="{FF2B5EF4-FFF2-40B4-BE49-F238E27FC236}">
                <a16:creationId xmlns:a16="http://schemas.microsoft.com/office/drawing/2014/main" id="{440AA5DE-06C4-B466-F8AD-FEB197E73DA6}"/>
              </a:ext>
            </a:extLst>
          </p:cNvPr>
          <p:cNvSpPr>
            <a:spLocks noGrp="1"/>
          </p:cNvSpPr>
          <p:nvPr>
            <p:ph idx="1"/>
          </p:nvPr>
        </p:nvSpPr>
        <p:spPr>
          <a:xfrm>
            <a:off x="457200" y="1496213"/>
            <a:ext cx="8229600" cy="484987"/>
          </a:xfrm>
        </p:spPr>
        <p:txBody>
          <a:bodyPr/>
          <a:lstStyle/>
          <a:p>
            <a:r>
              <a:rPr lang="en-US" sz="2400" dirty="0"/>
              <a:t>From Steve Hunt, G3TXQ (SK):</a:t>
            </a:r>
          </a:p>
          <a:p>
            <a:endParaRPr lang="en-US" dirty="0"/>
          </a:p>
        </p:txBody>
      </p:sp>
      <p:sp>
        <p:nvSpPr>
          <p:cNvPr id="4" name="Footer Placeholder 3">
            <a:extLst>
              <a:ext uri="{FF2B5EF4-FFF2-40B4-BE49-F238E27FC236}">
                <a16:creationId xmlns:a16="http://schemas.microsoft.com/office/drawing/2014/main" id="{6258F4F0-A57E-AA9C-EA0B-05B1E312A37F}"/>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3907C5AF-1CAF-DAF5-6B65-0A14601E9D41}"/>
              </a:ext>
            </a:extLst>
          </p:cNvPr>
          <p:cNvSpPr>
            <a:spLocks noGrp="1"/>
          </p:cNvSpPr>
          <p:nvPr>
            <p:ph type="sldNum" sz="quarter" idx="12"/>
          </p:nvPr>
        </p:nvSpPr>
        <p:spPr/>
        <p:txBody>
          <a:bodyPr/>
          <a:lstStyle/>
          <a:p>
            <a:fld id="{BDEBF4CF-0050-4F81-919F-EC1624062A76}" type="slidenum">
              <a:rPr lang="en-US" altLang="en-US" smtClean="0"/>
              <a:pPr/>
              <a:t>50</a:t>
            </a:fld>
            <a:endParaRPr lang="en-US" altLang="en-US"/>
          </a:p>
        </p:txBody>
      </p:sp>
      <p:pic>
        <p:nvPicPr>
          <p:cNvPr id="7" name="Picture 6">
            <a:extLst>
              <a:ext uri="{FF2B5EF4-FFF2-40B4-BE49-F238E27FC236}">
                <a16:creationId xmlns:a16="http://schemas.microsoft.com/office/drawing/2014/main" id="{CBBD98AE-F73D-0767-1958-D58ABD1D6143}"/>
              </a:ext>
            </a:extLst>
          </p:cNvPr>
          <p:cNvPicPr>
            <a:picLocks noChangeAspect="1"/>
          </p:cNvPicPr>
          <p:nvPr/>
        </p:nvPicPr>
        <p:blipFill>
          <a:blip r:embed="rId2"/>
          <a:stretch>
            <a:fillRect/>
          </a:stretch>
        </p:blipFill>
        <p:spPr>
          <a:xfrm>
            <a:off x="437707" y="1921873"/>
            <a:ext cx="5724532" cy="3054834"/>
          </a:xfrm>
          <a:prstGeom prst="rect">
            <a:avLst/>
          </a:prstGeom>
        </p:spPr>
      </p:pic>
      <p:sp>
        <p:nvSpPr>
          <p:cNvPr id="10" name="Content Placeholder 2">
            <a:extLst>
              <a:ext uri="{FF2B5EF4-FFF2-40B4-BE49-F238E27FC236}">
                <a16:creationId xmlns:a16="http://schemas.microsoft.com/office/drawing/2014/main" id="{5395210D-9958-7308-0B61-DD89701ACDFB}"/>
              </a:ext>
            </a:extLst>
          </p:cNvPr>
          <p:cNvSpPr txBox="1">
            <a:spLocks/>
          </p:cNvSpPr>
          <p:nvPr/>
        </p:nvSpPr>
        <p:spPr bwMode="auto">
          <a:xfrm>
            <a:off x="457200" y="5608750"/>
            <a:ext cx="8229600" cy="795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sz="2400" dirty="0"/>
              <a:t>The following slides were prepared last November on the same topic.</a:t>
            </a:r>
          </a:p>
        </p:txBody>
      </p:sp>
      <p:pic>
        <p:nvPicPr>
          <p:cNvPr id="12" name="Picture 11">
            <a:extLst>
              <a:ext uri="{FF2B5EF4-FFF2-40B4-BE49-F238E27FC236}">
                <a16:creationId xmlns:a16="http://schemas.microsoft.com/office/drawing/2014/main" id="{B85BB0E1-D292-1FDE-6B14-A97122C1BE4A}"/>
              </a:ext>
            </a:extLst>
          </p:cNvPr>
          <p:cNvPicPr>
            <a:picLocks noChangeAspect="1"/>
          </p:cNvPicPr>
          <p:nvPr/>
        </p:nvPicPr>
        <p:blipFill>
          <a:blip r:embed="rId3"/>
          <a:stretch>
            <a:fillRect/>
          </a:stretch>
        </p:blipFill>
        <p:spPr>
          <a:xfrm>
            <a:off x="6223892" y="3124220"/>
            <a:ext cx="2792216" cy="795971"/>
          </a:xfrm>
          <a:prstGeom prst="rect">
            <a:avLst/>
          </a:prstGeom>
        </p:spPr>
      </p:pic>
      <p:pic>
        <p:nvPicPr>
          <p:cNvPr id="14" name="Picture 13">
            <a:extLst>
              <a:ext uri="{FF2B5EF4-FFF2-40B4-BE49-F238E27FC236}">
                <a16:creationId xmlns:a16="http://schemas.microsoft.com/office/drawing/2014/main" id="{0CD4FA1C-3A4B-114C-1DBC-8FA0E1463140}"/>
              </a:ext>
            </a:extLst>
          </p:cNvPr>
          <p:cNvPicPr>
            <a:picLocks noChangeAspect="1"/>
          </p:cNvPicPr>
          <p:nvPr/>
        </p:nvPicPr>
        <p:blipFill>
          <a:blip r:embed="rId4"/>
          <a:stretch>
            <a:fillRect/>
          </a:stretch>
        </p:blipFill>
        <p:spPr>
          <a:xfrm>
            <a:off x="381000" y="4985283"/>
            <a:ext cx="3962401" cy="545394"/>
          </a:xfrm>
          <a:prstGeom prst="rect">
            <a:avLst/>
          </a:prstGeom>
        </p:spPr>
      </p:pic>
    </p:spTree>
    <p:extLst>
      <p:ext uri="{BB962C8B-B14F-4D97-AF65-F5344CB8AC3E}">
        <p14:creationId xmlns:p14="http://schemas.microsoft.com/office/powerpoint/2010/main" val="1496943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40C1-B48B-35A3-E4EB-02D553F082E8}"/>
              </a:ext>
            </a:extLst>
          </p:cNvPr>
          <p:cNvSpPr>
            <a:spLocks noGrp="1"/>
          </p:cNvSpPr>
          <p:nvPr>
            <p:ph type="ctrTitle"/>
          </p:nvPr>
        </p:nvSpPr>
        <p:spPr/>
        <p:txBody>
          <a:bodyPr/>
          <a:lstStyle/>
          <a:p>
            <a:r>
              <a:rPr lang="en-US" dirty="0"/>
              <a:t>Resistance and Reactance </a:t>
            </a:r>
            <a:br>
              <a:rPr lang="en-US" dirty="0"/>
            </a:br>
            <a:r>
              <a:rPr lang="en-US" dirty="0"/>
              <a:t>in Chokes</a:t>
            </a:r>
          </a:p>
        </p:txBody>
      </p:sp>
      <p:sp>
        <p:nvSpPr>
          <p:cNvPr id="3" name="Subtitle 2">
            <a:extLst>
              <a:ext uri="{FF2B5EF4-FFF2-40B4-BE49-F238E27FC236}">
                <a16:creationId xmlns:a16="http://schemas.microsoft.com/office/drawing/2014/main" id="{1501F31C-3C19-FEBE-FE0C-B5F87B586870}"/>
              </a:ext>
            </a:extLst>
          </p:cNvPr>
          <p:cNvSpPr>
            <a:spLocks noGrp="1"/>
          </p:cNvSpPr>
          <p:nvPr>
            <p:ph type="subTitle" idx="1"/>
          </p:nvPr>
        </p:nvSpPr>
        <p:spPr/>
        <p:txBody>
          <a:bodyPr/>
          <a:lstStyle/>
          <a:p>
            <a:r>
              <a:rPr lang="en-US" dirty="0"/>
              <a:t>Greg Ordy, W8WWV</a:t>
            </a:r>
          </a:p>
          <a:p>
            <a:r>
              <a:rPr lang="en-US" dirty="0"/>
              <a:t>October, November 2024</a:t>
            </a:r>
          </a:p>
          <a:p>
            <a:r>
              <a:rPr lang="en-US"/>
              <a:t>Version 1.02</a:t>
            </a:r>
            <a:endParaRPr lang="en-US" dirty="0"/>
          </a:p>
        </p:txBody>
      </p:sp>
      <p:sp>
        <p:nvSpPr>
          <p:cNvPr id="4" name="Footer Placeholder 3">
            <a:extLst>
              <a:ext uri="{FF2B5EF4-FFF2-40B4-BE49-F238E27FC236}">
                <a16:creationId xmlns:a16="http://schemas.microsoft.com/office/drawing/2014/main" id="{B8F5521B-9DFF-3AFD-5FCE-9956035B797D}"/>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B59F72D5-D869-9AEB-4BD2-86C57203ED9D}"/>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51</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13179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C12E-DDAA-5755-4455-9A2CF3736005}"/>
              </a:ext>
            </a:extLst>
          </p:cNvPr>
          <p:cNvSpPr>
            <a:spLocks noGrp="1"/>
          </p:cNvSpPr>
          <p:nvPr>
            <p:ph type="title"/>
          </p:nvPr>
        </p:nvSpPr>
        <p:spPr>
          <a:xfrm>
            <a:off x="628650" y="1131094"/>
            <a:ext cx="7886700" cy="754856"/>
          </a:xfrm>
        </p:spPr>
        <p:txBody>
          <a:bodyPr/>
          <a:lstStyle/>
          <a:p>
            <a:pPr algn="ctr"/>
            <a:r>
              <a:rPr lang="en-US" dirty="0"/>
              <a:t>Motivation</a:t>
            </a:r>
          </a:p>
        </p:txBody>
      </p:sp>
      <p:sp>
        <p:nvSpPr>
          <p:cNvPr id="3" name="Content Placeholder 2">
            <a:extLst>
              <a:ext uri="{FF2B5EF4-FFF2-40B4-BE49-F238E27FC236}">
                <a16:creationId xmlns:a16="http://schemas.microsoft.com/office/drawing/2014/main" id="{41E7E6E6-0648-5981-8950-17648BA71959}"/>
              </a:ext>
            </a:extLst>
          </p:cNvPr>
          <p:cNvSpPr>
            <a:spLocks noGrp="1"/>
          </p:cNvSpPr>
          <p:nvPr>
            <p:ph idx="1"/>
          </p:nvPr>
        </p:nvSpPr>
        <p:spPr>
          <a:xfrm>
            <a:off x="628650" y="1785938"/>
            <a:ext cx="7886700" cy="4003236"/>
          </a:xfrm>
        </p:spPr>
        <p:txBody>
          <a:bodyPr>
            <a:normAutofit fontScale="70000" lnSpcReduction="20000"/>
          </a:bodyPr>
          <a:lstStyle/>
          <a:p>
            <a:r>
              <a:rPr lang="en-US" dirty="0"/>
              <a:t>I struggle with several questions surrounding RF chokes.</a:t>
            </a:r>
          </a:p>
          <a:p>
            <a:pPr marL="385763" indent="-385763">
              <a:buFont typeface="+mj-lt"/>
              <a:buAutoNum type="arabicPeriod"/>
            </a:pPr>
            <a:r>
              <a:rPr lang="en-US" dirty="0"/>
              <a:t>How do resistance and reactance impact choking performance?</a:t>
            </a:r>
          </a:p>
          <a:p>
            <a:pPr marL="385763" indent="-385763">
              <a:buFont typeface="+mj-lt"/>
              <a:buAutoNum type="arabicPeriod"/>
            </a:pPr>
            <a:r>
              <a:rPr lang="en-US" dirty="0"/>
              <a:t>How much choking resistance/reactance/impedance is enough?</a:t>
            </a:r>
          </a:p>
          <a:p>
            <a:r>
              <a:rPr lang="en-US" dirty="0"/>
              <a:t>Choking is really about reducing current flow where antenna current should not flow.</a:t>
            </a:r>
          </a:p>
          <a:p>
            <a:pPr lvl="1"/>
            <a:r>
              <a:rPr lang="en-US" i="1" dirty="0"/>
              <a:t>Antenna current </a:t>
            </a:r>
            <a:r>
              <a:rPr lang="en-US" dirty="0"/>
              <a:t>should only flow on antenna elements (not coax, gutters, power lines, </a:t>
            </a:r>
            <a:r>
              <a:rPr lang="en-US" dirty="0" err="1"/>
              <a:t>etc</a:t>
            </a:r>
            <a:r>
              <a:rPr lang="en-US" dirty="0"/>
              <a:t>).</a:t>
            </a:r>
          </a:p>
          <a:p>
            <a:pPr lvl="1"/>
            <a:r>
              <a:rPr lang="en-US" dirty="0"/>
              <a:t>The tools are both chokes (high impedance) and ground (low impedance (infinite sink of current)).</a:t>
            </a:r>
          </a:p>
          <a:p>
            <a:pPr lvl="1"/>
            <a:r>
              <a:rPr lang="en-US" dirty="0"/>
              <a:t>Chokes and grounds in the wrong places can make a problem worse.</a:t>
            </a:r>
          </a:p>
          <a:p>
            <a:pPr lvl="1"/>
            <a:r>
              <a:rPr lang="en-US" dirty="0"/>
              <a:t>An improvement at one frequency usually implies a potential problem at another higher frequency.</a:t>
            </a:r>
          </a:p>
          <a:p>
            <a:pPr lvl="1"/>
            <a:r>
              <a:rPr lang="en-US" dirty="0"/>
              <a:t>Current flow reradiates and/or flows into conductors, both can cause problems.</a:t>
            </a:r>
          </a:p>
          <a:p>
            <a:r>
              <a:rPr lang="en-US" dirty="0"/>
              <a:t>One thought I have is that in situations where the lack of choking is a significant problem some conductor is near resonance. Resonance peaks current or voltage, not power.</a:t>
            </a:r>
          </a:p>
          <a:p>
            <a:r>
              <a:rPr lang="en-US" dirty="0"/>
              <a:t>The two resonance rules:</a:t>
            </a:r>
          </a:p>
          <a:p>
            <a:pPr marL="685800" lvl="1" indent="-342900">
              <a:buFont typeface="+mj-lt"/>
              <a:buAutoNum type="arabicPeriod"/>
            </a:pPr>
            <a:r>
              <a:rPr lang="en-US" dirty="0"/>
              <a:t>A quarter wavelength element is resonant when there is a high impedance on one end and a low impedance (ground) on the other. Current flows into the low impedance (1/4 λ grounded vertical).</a:t>
            </a:r>
          </a:p>
          <a:p>
            <a:pPr marL="685800" lvl="1" indent="-342900">
              <a:buFont typeface="+mj-lt"/>
              <a:buAutoNum type="arabicPeriod"/>
            </a:pPr>
            <a:r>
              <a:rPr lang="en-US" dirty="0"/>
              <a:t>A half wavelength element is resonant when there is a high impedance on both ends. This implies a low impedance and high  current in the middle. Consider a half wave dipole. Two quarter waves butted together. Maximum current in the middle.</a:t>
            </a:r>
          </a:p>
          <a:p>
            <a:r>
              <a:rPr lang="en-US" dirty="0"/>
              <a:t>Anti-resonance means reversing/breaking those rules. Float quarter wavelength to reduce current, ground ½ wavelength to reduce current.</a:t>
            </a:r>
          </a:p>
          <a:p>
            <a:pPr marL="385763" indent="-385763">
              <a:buFont typeface="+mj-lt"/>
              <a:buAutoNum type="arabicPeriod"/>
            </a:pPr>
            <a:endParaRPr lang="en-US" dirty="0"/>
          </a:p>
        </p:txBody>
      </p:sp>
      <p:sp>
        <p:nvSpPr>
          <p:cNvPr id="4" name="Footer Placeholder 3">
            <a:extLst>
              <a:ext uri="{FF2B5EF4-FFF2-40B4-BE49-F238E27FC236}">
                <a16:creationId xmlns:a16="http://schemas.microsoft.com/office/drawing/2014/main" id="{4AB091E5-83BF-B04B-2791-F666F0079CD5}"/>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2F00B675-ACA5-10BC-08D4-0B538E8DCE56}"/>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52</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76327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E14C-9745-518E-5F3B-284784FB7E3C}"/>
              </a:ext>
            </a:extLst>
          </p:cNvPr>
          <p:cNvSpPr>
            <a:spLocks noGrp="1"/>
          </p:cNvSpPr>
          <p:nvPr>
            <p:ph type="title"/>
          </p:nvPr>
        </p:nvSpPr>
        <p:spPr/>
        <p:txBody>
          <a:bodyPr/>
          <a:lstStyle/>
          <a:p>
            <a:pPr algn="ctr"/>
            <a:r>
              <a:rPr lang="en-US" dirty="0"/>
              <a:t>Use EZNEC Modeling</a:t>
            </a:r>
          </a:p>
        </p:txBody>
      </p:sp>
      <p:sp>
        <p:nvSpPr>
          <p:cNvPr id="3" name="Content Placeholder 2">
            <a:extLst>
              <a:ext uri="{FF2B5EF4-FFF2-40B4-BE49-F238E27FC236}">
                <a16:creationId xmlns:a16="http://schemas.microsoft.com/office/drawing/2014/main" id="{0E61DD3F-F75D-8EA8-5185-2C262B77A37D}"/>
              </a:ext>
            </a:extLst>
          </p:cNvPr>
          <p:cNvSpPr>
            <a:spLocks noGrp="1"/>
          </p:cNvSpPr>
          <p:nvPr>
            <p:ph idx="1"/>
          </p:nvPr>
        </p:nvSpPr>
        <p:spPr/>
        <p:txBody>
          <a:bodyPr/>
          <a:lstStyle/>
          <a:p>
            <a:r>
              <a:rPr lang="en-US" dirty="0"/>
              <a:t>Use EZNEC models to investigate choking behavior.</a:t>
            </a:r>
          </a:p>
          <a:p>
            <a:r>
              <a:rPr lang="en-US" dirty="0"/>
              <a:t>40m verticals over ground.</a:t>
            </a:r>
          </a:p>
          <a:p>
            <a:r>
              <a:rPr lang="en-US" dirty="0"/>
              <a:t>One driven, one parasitic.</a:t>
            </a:r>
          </a:p>
          <a:p>
            <a:pPr lvl="1"/>
            <a:r>
              <a:rPr lang="en-US" dirty="0"/>
              <a:t>Spacing is ¼ λ.</a:t>
            </a:r>
          </a:p>
          <a:p>
            <a:pPr lvl="1"/>
            <a:r>
              <a:rPr lang="en-US" dirty="0"/>
              <a:t>The idea is to force as much current as possible into the parasitic.</a:t>
            </a:r>
          </a:p>
          <a:p>
            <a:pPr lvl="1"/>
            <a:r>
              <a:rPr lang="en-US" dirty="0"/>
              <a:t>Make it as resonant as possible to create a </a:t>
            </a:r>
            <a:r>
              <a:rPr lang="en-US" i="1" dirty="0"/>
              <a:t>worst-case </a:t>
            </a:r>
            <a:r>
              <a:rPr lang="en-US" dirty="0"/>
              <a:t>problem to solve.</a:t>
            </a:r>
          </a:p>
          <a:p>
            <a:r>
              <a:rPr lang="en-US" dirty="0"/>
              <a:t>Use choking to try to eliminate current on the parasitic vertical.</a:t>
            </a:r>
          </a:p>
          <a:p>
            <a:r>
              <a:rPr lang="en-US" dirty="0"/>
              <a:t>In other words, make it electrically invisible to the driven one.</a:t>
            </a:r>
          </a:p>
          <a:p>
            <a:r>
              <a:rPr lang="en-US" dirty="0"/>
              <a:t>Is this approach any good?  Highlights concepts.</a:t>
            </a:r>
          </a:p>
        </p:txBody>
      </p:sp>
      <p:sp>
        <p:nvSpPr>
          <p:cNvPr id="4" name="Footer Placeholder 3">
            <a:extLst>
              <a:ext uri="{FF2B5EF4-FFF2-40B4-BE49-F238E27FC236}">
                <a16:creationId xmlns:a16="http://schemas.microsoft.com/office/drawing/2014/main" id="{A4BB1F55-F176-BD4B-294E-D269153371AA}"/>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B895BCA0-B6AE-82B8-013D-E661C5DDA6AE}"/>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53</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671167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DDBD-8BB9-4987-DC81-5DA4048998B6}"/>
              </a:ext>
            </a:extLst>
          </p:cNvPr>
          <p:cNvSpPr>
            <a:spLocks noGrp="1"/>
          </p:cNvSpPr>
          <p:nvPr>
            <p:ph type="title"/>
          </p:nvPr>
        </p:nvSpPr>
        <p:spPr/>
        <p:txBody>
          <a:bodyPr/>
          <a:lstStyle/>
          <a:p>
            <a:pPr algn="ctr"/>
            <a:r>
              <a:rPr lang="en-US" dirty="0"/>
              <a:t>Single Vertical Performance</a:t>
            </a:r>
          </a:p>
        </p:txBody>
      </p:sp>
      <p:sp>
        <p:nvSpPr>
          <p:cNvPr id="3" name="Content Placeholder 2">
            <a:extLst>
              <a:ext uri="{FF2B5EF4-FFF2-40B4-BE49-F238E27FC236}">
                <a16:creationId xmlns:a16="http://schemas.microsoft.com/office/drawing/2014/main" id="{ABE63B06-B52F-5494-87F3-D5E9BA1B26D9}"/>
              </a:ext>
            </a:extLst>
          </p:cNvPr>
          <p:cNvSpPr>
            <a:spLocks noGrp="1"/>
          </p:cNvSpPr>
          <p:nvPr>
            <p:ph idx="1"/>
          </p:nvPr>
        </p:nvSpPr>
        <p:spPr>
          <a:xfrm>
            <a:off x="628650" y="2226469"/>
            <a:ext cx="3228975" cy="3263504"/>
          </a:xfrm>
        </p:spPr>
        <p:txBody>
          <a:bodyPr>
            <a:normAutofit fontScale="92500" lnSpcReduction="20000"/>
          </a:bodyPr>
          <a:lstStyle/>
          <a:p>
            <a:r>
              <a:rPr lang="en-US" dirty="0"/>
              <a:t>Characteristics:</a:t>
            </a:r>
          </a:p>
          <a:p>
            <a:pPr lvl="1"/>
            <a:r>
              <a:rPr lang="en-US" dirty="0"/>
              <a:t>#12 wire.</a:t>
            </a:r>
          </a:p>
          <a:p>
            <a:pPr lvl="1"/>
            <a:r>
              <a:rPr lang="en-US" dirty="0"/>
              <a:t>resonant at 7.1 </a:t>
            </a:r>
            <a:r>
              <a:rPr lang="en-US" dirty="0" err="1"/>
              <a:t>MHz.</a:t>
            </a:r>
            <a:endParaRPr lang="en-US" dirty="0"/>
          </a:p>
          <a:p>
            <a:pPr lvl="1"/>
            <a:r>
              <a:rPr lang="en-US" dirty="0"/>
              <a:t>33.66’ tall.</a:t>
            </a:r>
          </a:p>
          <a:p>
            <a:pPr lvl="1"/>
            <a:r>
              <a:rPr lang="en-US" dirty="0"/>
              <a:t>36.76 – j 0.0008894 Ohms.</a:t>
            </a:r>
          </a:p>
          <a:p>
            <a:pPr lvl="1"/>
            <a:r>
              <a:rPr lang="en-US" dirty="0"/>
              <a:t>0.55 </a:t>
            </a:r>
            <a:r>
              <a:rPr lang="en-US" dirty="0" err="1"/>
              <a:t>dBi</a:t>
            </a:r>
            <a:r>
              <a:rPr lang="en-US" dirty="0"/>
              <a:t> gain.</a:t>
            </a:r>
          </a:p>
          <a:p>
            <a:pPr lvl="1"/>
            <a:r>
              <a:rPr lang="en-US" dirty="0"/>
              <a:t>No F/B, F/S (it’s omni!).</a:t>
            </a:r>
          </a:p>
          <a:p>
            <a:pPr lvl="1"/>
            <a:r>
              <a:rPr lang="en-US" dirty="0"/>
              <a:t>1500 watts in this note.</a:t>
            </a:r>
          </a:p>
          <a:p>
            <a:pPr lvl="1"/>
            <a:r>
              <a:rPr lang="en-US" dirty="0"/>
              <a:t>6.403 amps at feed point.</a:t>
            </a:r>
          </a:p>
          <a:p>
            <a:pPr lvl="1"/>
            <a:r>
              <a:rPr lang="en-US" dirty="0"/>
              <a:t>Deviation from these shows influence of parasitic- i.e. ineffective choking.</a:t>
            </a:r>
          </a:p>
          <a:p>
            <a:pPr lvl="1"/>
            <a:endParaRPr lang="en-US" dirty="0"/>
          </a:p>
        </p:txBody>
      </p:sp>
      <p:sp>
        <p:nvSpPr>
          <p:cNvPr id="4" name="Footer Placeholder 3">
            <a:extLst>
              <a:ext uri="{FF2B5EF4-FFF2-40B4-BE49-F238E27FC236}">
                <a16:creationId xmlns:a16="http://schemas.microsoft.com/office/drawing/2014/main" id="{2A9450E1-09C4-50DE-011E-C85FB63A05E3}"/>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EA6522D4-995B-0296-D127-1FF72A9F13F3}"/>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54</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D53AF548-242E-7D14-2204-F3C90D4989AA}"/>
              </a:ext>
            </a:extLst>
          </p:cNvPr>
          <p:cNvPicPr>
            <a:picLocks noChangeAspect="1"/>
          </p:cNvPicPr>
          <p:nvPr/>
        </p:nvPicPr>
        <p:blipFill>
          <a:blip r:embed="rId2"/>
          <a:stretch>
            <a:fillRect/>
          </a:stretch>
        </p:blipFill>
        <p:spPr>
          <a:xfrm>
            <a:off x="4182805" y="2078010"/>
            <a:ext cx="2207143" cy="1864286"/>
          </a:xfrm>
          <a:prstGeom prst="rect">
            <a:avLst/>
          </a:prstGeom>
        </p:spPr>
      </p:pic>
      <p:pic>
        <p:nvPicPr>
          <p:cNvPr id="9" name="Picture 8">
            <a:extLst>
              <a:ext uri="{FF2B5EF4-FFF2-40B4-BE49-F238E27FC236}">
                <a16:creationId xmlns:a16="http://schemas.microsoft.com/office/drawing/2014/main" id="{10EC3A21-F898-74C9-92AC-B5E3EFEDA4CA}"/>
              </a:ext>
            </a:extLst>
          </p:cNvPr>
          <p:cNvPicPr>
            <a:picLocks noChangeAspect="1"/>
          </p:cNvPicPr>
          <p:nvPr/>
        </p:nvPicPr>
        <p:blipFill>
          <a:blip r:embed="rId3"/>
          <a:stretch>
            <a:fillRect/>
          </a:stretch>
        </p:blipFill>
        <p:spPr>
          <a:xfrm>
            <a:off x="6588058" y="2009314"/>
            <a:ext cx="2137375" cy="3098888"/>
          </a:xfrm>
          <a:prstGeom prst="rect">
            <a:avLst/>
          </a:prstGeom>
        </p:spPr>
      </p:pic>
      <p:pic>
        <p:nvPicPr>
          <p:cNvPr id="11" name="Picture 10">
            <a:extLst>
              <a:ext uri="{FF2B5EF4-FFF2-40B4-BE49-F238E27FC236}">
                <a16:creationId xmlns:a16="http://schemas.microsoft.com/office/drawing/2014/main" id="{ADBE530C-5060-1417-AD9F-7E9DB837668C}"/>
              </a:ext>
            </a:extLst>
          </p:cNvPr>
          <p:cNvPicPr>
            <a:picLocks noChangeAspect="1"/>
          </p:cNvPicPr>
          <p:nvPr/>
        </p:nvPicPr>
        <p:blipFill>
          <a:blip r:embed="rId4"/>
          <a:stretch>
            <a:fillRect/>
          </a:stretch>
        </p:blipFill>
        <p:spPr>
          <a:xfrm>
            <a:off x="3718043" y="3918180"/>
            <a:ext cx="2870015" cy="1730450"/>
          </a:xfrm>
          <a:prstGeom prst="rect">
            <a:avLst/>
          </a:prstGeom>
        </p:spPr>
      </p:pic>
      <p:sp>
        <p:nvSpPr>
          <p:cNvPr id="12" name="TextBox 11">
            <a:extLst>
              <a:ext uri="{FF2B5EF4-FFF2-40B4-BE49-F238E27FC236}">
                <a16:creationId xmlns:a16="http://schemas.microsoft.com/office/drawing/2014/main" id="{53E26035-1435-96AC-908A-610B06B303FC}"/>
              </a:ext>
            </a:extLst>
          </p:cNvPr>
          <p:cNvSpPr txBox="1"/>
          <p:nvPr/>
        </p:nvSpPr>
        <p:spPr>
          <a:xfrm>
            <a:off x="3667656" y="2486113"/>
            <a:ext cx="842963" cy="507831"/>
          </a:xfrm>
          <a:prstGeom prst="rect">
            <a:avLst/>
          </a:prstGeom>
          <a:noFill/>
        </p:spPr>
        <p:txBody>
          <a:bodyPr wrap="square" rtlCol="0">
            <a:spAutoFit/>
          </a:bodyPr>
          <a:lstStyle/>
          <a:p>
            <a:pPr defTabSz="685800" eaLnBrk="1" fontAlgn="auto" hangingPunct="1">
              <a:spcBef>
                <a:spcPts val="0"/>
              </a:spcBef>
              <a:spcAft>
                <a:spcPts val="0"/>
              </a:spcAft>
            </a:pPr>
            <a:r>
              <a:rPr lang="en-US" sz="1350" b="1" dirty="0">
                <a:solidFill>
                  <a:srgbClr val="0070C0"/>
                </a:solidFill>
                <a:latin typeface="Aptos" panose="02110004020202020204"/>
              </a:rPr>
              <a:t>Current</a:t>
            </a:r>
          </a:p>
          <a:p>
            <a:pPr defTabSz="685800" eaLnBrk="1" fontAlgn="auto" hangingPunct="1">
              <a:spcBef>
                <a:spcPts val="0"/>
              </a:spcBef>
              <a:spcAft>
                <a:spcPts val="0"/>
              </a:spcAft>
            </a:pPr>
            <a:r>
              <a:rPr lang="en-US" sz="1350" b="1" dirty="0">
                <a:solidFill>
                  <a:srgbClr val="0070C0"/>
                </a:solidFill>
                <a:latin typeface="Aptos" panose="02110004020202020204"/>
              </a:rPr>
              <a:t>profile</a:t>
            </a:r>
          </a:p>
        </p:txBody>
      </p:sp>
    </p:spTree>
    <p:extLst>
      <p:ext uri="{BB962C8B-B14F-4D97-AF65-F5344CB8AC3E}">
        <p14:creationId xmlns:p14="http://schemas.microsoft.com/office/powerpoint/2010/main" val="2113177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1C65-A66C-B88B-2F68-D372AFDAD1A9}"/>
              </a:ext>
            </a:extLst>
          </p:cNvPr>
          <p:cNvSpPr>
            <a:spLocks noGrp="1"/>
          </p:cNvSpPr>
          <p:nvPr>
            <p:ph type="title"/>
          </p:nvPr>
        </p:nvSpPr>
        <p:spPr/>
        <p:txBody>
          <a:bodyPr/>
          <a:lstStyle/>
          <a:p>
            <a:pPr algn="ctr"/>
            <a:r>
              <a:rPr lang="en-US" dirty="0"/>
              <a:t>Add in the Parasitic Vertical</a:t>
            </a:r>
          </a:p>
        </p:txBody>
      </p:sp>
      <p:sp>
        <p:nvSpPr>
          <p:cNvPr id="4" name="Footer Placeholder 3">
            <a:extLst>
              <a:ext uri="{FF2B5EF4-FFF2-40B4-BE49-F238E27FC236}">
                <a16:creationId xmlns:a16="http://schemas.microsoft.com/office/drawing/2014/main" id="{02A6274B-8002-7A0B-B0BB-496F88685584}"/>
              </a:ext>
            </a:extLst>
          </p:cNvPr>
          <p:cNvSpPr>
            <a:spLocks noGrp="1"/>
          </p:cNvSpPr>
          <p:nvPr>
            <p:ph type="ftr" sz="quarter" idx="11"/>
          </p:nvPr>
        </p:nvSpPr>
        <p:spPr/>
        <p:txBody>
          <a:bodyPr/>
          <a:lstStyle/>
          <a:p>
            <a:pPr defTabSz="685800" eaLnBrk="1" fontAlgn="auto" hangingPunct="1">
              <a:spcBef>
                <a:spcPts val="0"/>
              </a:spcBef>
              <a:spcAft>
                <a:spcPts val="0"/>
              </a:spcAft>
            </a:pPr>
            <a:r>
              <a:rPr lang="en-US" dirty="0">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DD664EE1-4617-D62D-1412-9EBFC1EEAEDF}"/>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55</a:t>
            </a:fld>
            <a:endParaRPr lang="en-US">
              <a:solidFill>
                <a:prstClr val="black">
                  <a:tint val="82000"/>
                </a:prstClr>
              </a:solidFill>
              <a:latin typeface="Aptos" panose="02110004020202020204"/>
            </a:endParaRPr>
          </a:p>
        </p:txBody>
      </p:sp>
      <p:pic>
        <p:nvPicPr>
          <p:cNvPr id="9" name="Picture 8">
            <a:extLst>
              <a:ext uri="{FF2B5EF4-FFF2-40B4-BE49-F238E27FC236}">
                <a16:creationId xmlns:a16="http://schemas.microsoft.com/office/drawing/2014/main" id="{7EABC201-DCA1-2AC9-2902-5480E7B2F34E}"/>
              </a:ext>
            </a:extLst>
          </p:cNvPr>
          <p:cNvPicPr>
            <a:picLocks noChangeAspect="1"/>
          </p:cNvPicPr>
          <p:nvPr/>
        </p:nvPicPr>
        <p:blipFill>
          <a:blip r:embed="rId3"/>
          <a:stretch>
            <a:fillRect/>
          </a:stretch>
        </p:blipFill>
        <p:spPr>
          <a:xfrm>
            <a:off x="3868340" y="2473773"/>
            <a:ext cx="2482454" cy="1836862"/>
          </a:xfrm>
          <a:prstGeom prst="rect">
            <a:avLst/>
          </a:prstGeom>
        </p:spPr>
      </p:pic>
      <p:pic>
        <p:nvPicPr>
          <p:cNvPr id="11" name="Picture 10">
            <a:extLst>
              <a:ext uri="{FF2B5EF4-FFF2-40B4-BE49-F238E27FC236}">
                <a16:creationId xmlns:a16="http://schemas.microsoft.com/office/drawing/2014/main" id="{89267258-A7EA-4111-DF20-5E24D7616BD9}"/>
              </a:ext>
            </a:extLst>
          </p:cNvPr>
          <p:cNvPicPr>
            <a:picLocks noChangeAspect="1"/>
          </p:cNvPicPr>
          <p:nvPr/>
        </p:nvPicPr>
        <p:blipFill>
          <a:blip r:embed="rId4"/>
          <a:stretch>
            <a:fillRect/>
          </a:stretch>
        </p:blipFill>
        <p:spPr>
          <a:xfrm>
            <a:off x="6257635" y="1950243"/>
            <a:ext cx="2307143" cy="3345026"/>
          </a:xfrm>
          <a:prstGeom prst="rect">
            <a:avLst/>
          </a:prstGeom>
        </p:spPr>
      </p:pic>
      <p:graphicFrame>
        <p:nvGraphicFramePr>
          <p:cNvPr id="15" name="Content Placeholder 14">
            <a:extLst>
              <a:ext uri="{FF2B5EF4-FFF2-40B4-BE49-F238E27FC236}">
                <a16:creationId xmlns:a16="http://schemas.microsoft.com/office/drawing/2014/main" id="{9524A4AB-94CA-8EE6-382E-3A5D8A9D75BD}"/>
              </a:ext>
            </a:extLst>
          </p:cNvPr>
          <p:cNvGraphicFramePr>
            <a:graphicFrameLocks noGrp="1"/>
          </p:cNvGraphicFramePr>
          <p:nvPr>
            <p:ph idx="1"/>
          </p:nvPr>
        </p:nvGraphicFramePr>
        <p:xfrm>
          <a:off x="258655" y="2891035"/>
          <a:ext cx="3650456" cy="1472410"/>
        </p:xfrm>
        <a:graphic>
          <a:graphicData uri="http://schemas.openxmlformats.org/drawingml/2006/table">
            <a:tbl>
              <a:tblPr firstRow="1" bandRow="1">
                <a:tableStyleId>{5C22544A-7EE6-4342-B048-85BDC9FD1C3A}</a:tableStyleId>
              </a:tblPr>
              <a:tblGrid>
                <a:gridCol w="1220857">
                  <a:extLst>
                    <a:ext uri="{9D8B030D-6E8A-4147-A177-3AD203B41FA5}">
                      <a16:colId xmlns:a16="http://schemas.microsoft.com/office/drawing/2014/main" val="542829367"/>
                    </a:ext>
                  </a:extLst>
                </a:gridCol>
                <a:gridCol w="1042232">
                  <a:extLst>
                    <a:ext uri="{9D8B030D-6E8A-4147-A177-3AD203B41FA5}">
                      <a16:colId xmlns:a16="http://schemas.microsoft.com/office/drawing/2014/main" val="3473647013"/>
                    </a:ext>
                  </a:extLst>
                </a:gridCol>
                <a:gridCol w="1387367">
                  <a:extLst>
                    <a:ext uri="{9D8B030D-6E8A-4147-A177-3AD203B41FA5}">
                      <a16:colId xmlns:a16="http://schemas.microsoft.com/office/drawing/2014/main" val="3497992570"/>
                    </a:ext>
                  </a:extLst>
                </a:gridCol>
              </a:tblGrid>
              <a:tr h="294482">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w/Parasitic</a:t>
                      </a:r>
                    </a:p>
                  </a:txBody>
                  <a:tcPr marL="68580" marR="68580" marT="34290" marB="34290"/>
                </a:tc>
                <a:extLst>
                  <a:ext uri="{0D108BD9-81ED-4DB2-BD59-A6C34878D82A}">
                    <a16:rowId xmlns:a16="http://schemas.microsoft.com/office/drawing/2014/main" val="2207304316"/>
                  </a:ext>
                </a:extLst>
              </a:tr>
              <a:tr h="294482">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30.87 + j 16.09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294482">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4.47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294482">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5.92 dB</a:t>
                      </a:r>
                    </a:p>
                  </a:txBody>
                  <a:tcPr marL="68580" marR="68580" marT="34290" marB="34290"/>
                </a:tc>
                <a:extLst>
                  <a:ext uri="{0D108BD9-81ED-4DB2-BD59-A6C34878D82A}">
                    <a16:rowId xmlns:a16="http://schemas.microsoft.com/office/drawing/2014/main" val="4045502517"/>
                  </a:ext>
                </a:extLst>
              </a:tr>
              <a:tr h="294482">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6.990 A / 4.801 A</a:t>
                      </a:r>
                    </a:p>
                  </a:txBody>
                  <a:tcPr marL="68580" marR="68580" marT="34290" marB="34290"/>
                </a:tc>
                <a:extLst>
                  <a:ext uri="{0D108BD9-81ED-4DB2-BD59-A6C34878D82A}">
                    <a16:rowId xmlns:a16="http://schemas.microsoft.com/office/drawing/2014/main" val="1093615127"/>
                  </a:ext>
                </a:extLst>
              </a:tr>
            </a:tbl>
          </a:graphicData>
        </a:graphic>
      </p:graphicFrame>
      <p:sp>
        <p:nvSpPr>
          <p:cNvPr id="16" name="TextBox 15">
            <a:extLst>
              <a:ext uri="{FF2B5EF4-FFF2-40B4-BE49-F238E27FC236}">
                <a16:creationId xmlns:a16="http://schemas.microsoft.com/office/drawing/2014/main" id="{B39AF2F1-1FEE-44A9-24ED-2B4728507BD0}"/>
              </a:ext>
            </a:extLst>
          </p:cNvPr>
          <p:cNvSpPr txBox="1"/>
          <p:nvPr/>
        </p:nvSpPr>
        <p:spPr>
          <a:xfrm>
            <a:off x="2235705" y="4456703"/>
            <a:ext cx="3879346" cy="715581"/>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We have created a two element parasitic array with decent gain and F/B (a reflector).</a:t>
            </a:r>
          </a:p>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6.99 A in the driven, 4.801 in the parasitic.</a:t>
            </a:r>
          </a:p>
        </p:txBody>
      </p:sp>
      <p:sp>
        <p:nvSpPr>
          <p:cNvPr id="17" name="TextBox 16">
            <a:extLst>
              <a:ext uri="{FF2B5EF4-FFF2-40B4-BE49-F238E27FC236}">
                <a16:creationId xmlns:a16="http://schemas.microsoft.com/office/drawing/2014/main" id="{BF2F4E6E-4D25-2196-B45A-AE6EBE57B946}"/>
              </a:ext>
            </a:extLst>
          </p:cNvPr>
          <p:cNvSpPr txBox="1"/>
          <p:nvPr/>
        </p:nvSpPr>
        <p:spPr>
          <a:xfrm>
            <a:off x="500062" y="2019275"/>
            <a:ext cx="3650457" cy="715581"/>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Parasitic must be grounded to be resonant (see the two rules).</a:t>
            </a:r>
          </a:p>
          <a:p>
            <a:pPr algn="l" defTabSz="685800" eaLnBrk="1" fontAlgn="auto" hangingPunct="1">
              <a:spcBef>
                <a:spcPts val="0"/>
              </a:spcBef>
              <a:spcAft>
                <a:spcPts val="0"/>
              </a:spcAft>
            </a:pP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3440706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71E7-FAED-0623-CFA5-D1F6A4859332}"/>
              </a:ext>
            </a:extLst>
          </p:cNvPr>
          <p:cNvSpPr>
            <a:spLocks noGrp="1"/>
          </p:cNvSpPr>
          <p:nvPr>
            <p:ph type="title"/>
          </p:nvPr>
        </p:nvSpPr>
        <p:spPr/>
        <p:txBody>
          <a:bodyPr/>
          <a:lstStyle/>
          <a:p>
            <a:pPr algn="ctr"/>
            <a:r>
              <a:rPr lang="en-US" dirty="0"/>
              <a:t>Floating the Parasitic</a:t>
            </a:r>
          </a:p>
        </p:txBody>
      </p:sp>
      <p:sp>
        <p:nvSpPr>
          <p:cNvPr id="3" name="Content Placeholder 2">
            <a:extLst>
              <a:ext uri="{FF2B5EF4-FFF2-40B4-BE49-F238E27FC236}">
                <a16:creationId xmlns:a16="http://schemas.microsoft.com/office/drawing/2014/main" id="{97EF24E0-2BC2-60D4-7E08-D4FB0DB1E459}"/>
              </a:ext>
            </a:extLst>
          </p:cNvPr>
          <p:cNvSpPr>
            <a:spLocks noGrp="1"/>
          </p:cNvSpPr>
          <p:nvPr>
            <p:ph idx="1"/>
          </p:nvPr>
        </p:nvSpPr>
        <p:spPr/>
        <p:txBody>
          <a:bodyPr>
            <a:normAutofit lnSpcReduction="10000"/>
          </a:bodyPr>
          <a:lstStyle/>
          <a:p>
            <a:r>
              <a:rPr lang="en-US" dirty="0"/>
              <a:t>Floating the parasitic is the same as putting a high impedance at the base, so high impedances on both ends of a ¼ </a:t>
            </a:r>
            <a:r>
              <a:rPr lang="el-GR" dirty="0"/>
              <a:t>λ</a:t>
            </a:r>
            <a:r>
              <a:rPr lang="en-US" dirty="0"/>
              <a:t> element.</a:t>
            </a:r>
          </a:p>
          <a:p>
            <a:pPr lvl="1"/>
            <a:r>
              <a:rPr lang="en-US" dirty="0"/>
              <a:t>NOTE: floating is no different than a very high impedance choke!</a:t>
            </a:r>
          </a:p>
          <a:p>
            <a:pPr lvl="2"/>
            <a:r>
              <a:rPr lang="en-US" dirty="0"/>
              <a:t>Very high resistance and high capacitive reactance (the “gap”).</a:t>
            </a:r>
          </a:p>
          <a:p>
            <a:pPr lvl="1"/>
            <a:r>
              <a:rPr lang="en-US" dirty="0"/>
              <a:t>This is a </a:t>
            </a:r>
            <a:r>
              <a:rPr lang="en-US" dirty="0" err="1"/>
              <a:t>nonresonant</a:t>
            </a:r>
            <a:r>
              <a:rPr lang="en-US" dirty="0"/>
              <a:t> configuration.</a:t>
            </a:r>
          </a:p>
          <a:p>
            <a:r>
              <a:rPr lang="en-US" dirty="0"/>
              <a:t>Common technique for measuring self impedance of a vertical when other verticals present and can’t be easily removed.</a:t>
            </a:r>
          </a:p>
          <a:p>
            <a:pPr lvl="1"/>
            <a:r>
              <a:rPr lang="en-US" dirty="0"/>
              <a:t>Array design is built upon self and mutual impedance values, and self really means self (not influenced by the other elements).</a:t>
            </a:r>
          </a:p>
          <a:p>
            <a:r>
              <a:rPr lang="en-US" dirty="0"/>
              <a:t>One of the reasons why arrays of shunt fed verticals are challenging, because you can’t float them easily.</a:t>
            </a:r>
          </a:p>
          <a:p>
            <a:r>
              <a:rPr lang="en-US" dirty="0"/>
              <a:t>Whatever current profile exists will have the maximum in the middle and the minimum at the ends. It’s just a short </a:t>
            </a:r>
            <a:r>
              <a:rPr lang="en-US" dirty="0" err="1"/>
              <a:t>nonresonant</a:t>
            </a:r>
            <a:r>
              <a:rPr lang="en-US" dirty="0"/>
              <a:t> dipole.</a:t>
            </a:r>
          </a:p>
        </p:txBody>
      </p:sp>
      <p:sp>
        <p:nvSpPr>
          <p:cNvPr id="4" name="Footer Placeholder 3">
            <a:extLst>
              <a:ext uri="{FF2B5EF4-FFF2-40B4-BE49-F238E27FC236}">
                <a16:creationId xmlns:a16="http://schemas.microsoft.com/office/drawing/2014/main" id="{95D13F17-8AA7-1800-C312-323E4D906D12}"/>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DDC61CAE-C996-581F-B166-D4C8C94B8AA3}"/>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56</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27726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0BF5-B445-2571-C5A1-D1855F5A6E47}"/>
              </a:ext>
            </a:extLst>
          </p:cNvPr>
          <p:cNvSpPr>
            <a:spLocks noGrp="1"/>
          </p:cNvSpPr>
          <p:nvPr>
            <p:ph type="title"/>
          </p:nvPr>
        </p:nvSpPr>
        <p:spPr/>
        <p:txBody>
          <a:bodyPr/>
          <a:lstStyle/>
          <a:p>
            <a:pPr algn="ctr"/>
            <a:r>
              <a:rPr lang="en-US" dirty="0"/>
              <a:t>What’s the Floating Performance?</a:t>
            </a:r>
          </a:p>
        </p:txBody>
      </p:sp>
      <p:sp>
        <p:nvSpPr>
          <p:cNvPr id="3" name="Content Placeholder 2">
            <a:extLst>
              <a:ext uri="{FF2B5EF4-FFF2-40B4-BE49-F238E27FC236}">
                <a16:creationId xmlns:a16="http://schemas.microsoft.com/office/drawing/2014/main" id="{57EB74B7-5952-DC96-BF95-5748F93FF688}"/>
              </a:ext>
            </a:extLst>
          </p:cNvPr>
          <p:cNvSpPr>
            <a:spLocks noGrp="1"/>
          </p:cNvSpPr>
          <p:nvPr>
            <p:ph idx="1"/>
          </p:nvPr>
        </p:nvSpPr>
        <p:spPr>
          <a:xfrm>
            <a:off x="689814" y="2226469"/>
            <a:ext cx="2921794" cy="690359"/>
          </a:xfrm>
        </p:spPr>
        <p:txBody>
          <a:bodyPr>
            <a:normAutofit fontScale="70000" lnSpcReduction="20000"/>
          </a:bodyPr>
          <a:lstStyle/>
          <a:p>
            <a:r>
              <a:rPr lang="en-US" dirty="0"/>
              <a:t>Lift Wire #2 0.1’ off the ground.</a:t>
            </a:r>
          </a:p>
          <a:p>
            <a:r>
              <a:rPr lang="en-US" dirty="0"/>
              <a:t>Some current still flows in Wire #2.</a:t>
            </a:r>
          </a:p>
        </p:txBody>
      </p:sp>
      <p:sp>
        <p:nvSpPr>
          <p:cNvPr id="4" name="Footer Placeholder 3">
            <a:extLst>
              <a:ext uri="{FF2B5EF4-FFF2-40B4-BE49-F238E27FC236}">
                <a16:creationId xmlns:a16="http://schemas.microsoft.com/office/drawing/2014/main" id="{02E1B95A-0668-BC9A-7402-4ECBEDF904CF}"/>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915E88B-072F-CF24-DEAD-BDE27837D488}"/>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57</a:t>
            </a:fld>
            <a:endParaRPr lang="en-US">
              <a:solidFill>
                <a:prstClr val="black">
                  <a:tint val="82000"/>
                </a:prstClr>
              </a:solidFill>
              <a:latin typeface="Aptos" panose="02110004020202020204"/>
            </a:endParaRPr>
          </a:p>
        </p:txBody>
      </p:sp>
      <p:pic>
        <p:nvPicPr>
          <p:cNvPr id="9" name="Picture 8">
            <a:extLst>
              <a:ext uri="{FF2B5EF4-FFF2-40B4-BE49-F238E27FC236}">
                <a16:creationId xmlns:a16="http://schemas.microsoft.com/office/drawing/2014/main" id="{A4E52604-80CA-29DF-B0F4-4C62E3C35A49}"/>
              </a:ext>
            </a:extLst>
          </p:cNvPr>
          <p:cNvPicPr>
            <a:picLocks noChangeAspect="1"/>
          </p:cNvPicPr>
          <p:nvPr/>
        </p:nvPicPr>
        <p:blipFill>
          <a:blip r:embed="rId2"/>
          <a:stretch>
            <a:fillRect/>
          </a:stretch>
        </p:blipFill>
        <p:spPr>
          <a:xfrm>
            <a:off x="4086803" y="1820693"/>
            <a:ext cx="2235714" cy="1771429"/>
          </a:xfrm>
          <a:prstGeom prst="rect">
            <a:avLst/>
          </a:prstGeom>
        </p:spPr>
      </p:pic>
      <p:pic>
        <p:nvPicPr>
          <p:cNvPr id="11" name="Picture 10">
            <a:extLst>
              <a:ext uri="{FF2B5EF4-FFF2-40B4-BE49-F238E27FC236}">
                <a16:creationId xmlns:a16="http://schemas.microsoft.com/office/drawing/2014/main" id="{CA1ADA99-2CD2-9C45-759C-30B8EDFC7C57}"/>
              </a:ext>
            </a:extLst>
          </p:cNvPr>
          <p:cNvPicPr>
            <a:picLocks noChangeAspect="1"/>
          </p:cNvPicPr>
          <p:nvPr/>
        </p:nvPicPr>
        <p:blipFill>
          <a:blip r:embed="rId3"/>
          <a:stretch>
            <a:fillRect/>
          </a:stretch>
        </p:blipFill>
        <p:spPr>
          <a:xfrm>
            <a:off x="3865374" y="3429000"/>
            <a:ext cx="2457143" cy="1671428"/>
          </a:xfrm>
          <a:prstGeom prst="rect">
            <a:avLst/>
          </a:prstGeom>
        </p:spPr>
      </p:pic>
      <p:pic>
        <p:nvPicPr>
          <p:cNvPr id="13" name="Picture 12">
            <a:extLst>
              <a:ext uri="{FF2B5EF4-FFF2-40B4-BE49-F238E27FC236}">
                <a16:creationId xmlns:a16="http://schemas.microsoft.com/office/drawing/2014/main" id="{193814A5-358F-8ED6-AF2F-2BA3B7A54F05}"/>
              </a:ext>
            </a:extLst>
          </p:cNvPr>
          <p:cNvPicPr>
            <a:picLocks noChangeAspect="1"/>
          </p:cNvPicPr>
          <p:nvPr/>
        </p:nvPicPr>
        <p:blipFill>
          <a:blip r:embed="rId4"/>
          <a:stretch>
            <a:fillRect/>
          </a:stretch>
        </p:blipFill>
        <p:spPr>
          <a:xfrm>
            <a:off x="6422854" y="1982572"/>
            <a:ext cx="2492857" cy="2892857"/>
          </a:xfrm>
          <a:prstGeom prst="rect">
            <a:avLst/>
          </a:prstGeom>
          <a:ln>
            <a:solidFill>
              <a:schemeClr val="tx1"/>
            </a:solidFill>
          </a:ln>
        </p:spPr>
      </p:pic>
      <p:graphicFrame>
        <p:nvGraphicFramePr>
          <p:cNvPr id="14" name="Content Placeholder 14">
            <a:extLst>
              <a:ext uri="{FF2B5EF4-FFF2-40B4-BE49-F238E27FC236}">
                <a16:creationId xmlns:a16="http://schemas.microsoft.com/office/drawing/2014/main" id="{FC677F61-752C-92EF-E4F4-A93BA635606D}"/>
              </a:ext>
            </a:extLst>
          </p:cNvPr>
          <p:cNvGraphicFramePr>
            <a:graphicFrameLocks/>
          </p:cNvGraphicFramePr>
          <p:nvPr/>
        </p:nvGraphicFramePr>
        <p:xfrm>
          <a:off x="339772" y="2916828"/>
          <a:ext cx="3541565" cy="1472410"/>
        </p:xfrm>
        <a:graphic>
          <a:graphicData uri="http://schemas.openxmlformats.org/drawingml/2006/table">
            <a:tbl>
              <a:tblPr firstRow="1" bandRow="1">
                <a:tableStyleId>{5C22544A-7EE6-4342-B048-85BDC9FD1C3A}</a:tableStyleId>
              </a:tblPr>
              <a:tblGrid>
                <a:gridCol w="1220857">
                  <a:extLst>
                    <a:ext uri="{9D8B030D-6E8A-4147-A177-3AD203B41FA5}">
                      <a16:colId xmlns:a16="http://schemas.microsoft.com/office/drawing/2014/main" val="542829367"/>
                    </a:ext>
                  </a:extLst>
                </a:gridCol>
                <a:gridCol w="1042232">
                  <a:extLst>
                    <a:ext uri="{9D8B030D-6E8A-4147-A177-3AD203B41FA5}">
                      <a16:colId xmlns:a16="http://schemas.microsoft.com/office/drawing/2014/main" val="3473647013"/>
                    </a:ext>
                  </a:extLst>
                </a:gridCol>
                <a:gridCol w="1278476">
                  <a:extLst>
                    <a:ext uri="{9D8B030D-6E8A-4147-A177-3AD203B41FA5}">
                      <a16:colId xmlns:a16="http://schemas.microsoft.com/office/drawing/2014/main" val="3497992570"/>
                    </a:ext>
                  </a:extLst>
                </a:gridCol>
              </a:tblGrid>
              <a:tr h="294482">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w/Parasitic</a:t>
                      </a:r>
                    </a:p>
                  </a:txBody>
                  <a:tcPr marL="68580" marR="68580" marT="34290" marB="34290"/>
                </a:tc>
                <a:extLst>
                  <a:ext uri="{0D108BD9-81ED-4DB2-BD59-A6C34878D82A}">
                    <a16:rowId xmlns:a16="http://schemas.microsoft.com/office/drawing/2014/main" val="2207304316"/>
                  </a:ext>
                </a:extLst>
              </a:tr>
              <a:tr h="294482">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36.26 – j 0.21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294482">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0.75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294482">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0.32 dB</a:t>
                      </a:r>
                    </a:p>
                  </a:txBody>
                  <a:tcPr marL="68580" marR="68580" marT="34290" marB="34290"/>
                </a:tc>
                <a:extLst>
                  <a:ext uri="{0D108BD9-81ED-4DB2-BD59-A6C34878D82A}">
                    <a16:rowId xmlns:a16="http://schemas.microsoft.com/office/drawing/2014/main" val="4045502517"/>
                  </a:ext>
                </a:extLst>
              </a:tr>
              <a:tr h="294482">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6.447 A / 0.140 A</a:t>
                      </a:r>
                    </a:p>
                  </a:txBody>
                  <a:tcPr marL="68580" marR="68580" marT="34290" marB="34290"/>
                </a:tc>
                <a:extLst>
                  <a:ext uri="{0D108BD9-81ED-4DB2-BD59-A6C34878D82A}">
                    <a16:rowId xmlns:a16="http://schemas.microsoft.com/office/drawing/2014/main" val="1093615127"/>
                  </a:ext>
                </a:extLst>
              </a:tr>
            </a:tbl>
          </a:graphicData>
        </a:graphic>
      </p:graphicFrame>
      <p:sp>
        <p:nvSpPr>
          <p:cNvPr id="15" name="TextBox 14">
            <a:extLst>
              <a:ext uri="{FF2B5EF4-FFF2-40B4-BE49-F238E27FC236}">
                <a16:creationId xmlns:a16="http://schemas.microsoft.com/office/drawing/2014/main" id="{16A2FEF3-6AD9-0C7C-FD9C-95A68AE02ED9}"/>
              </a:ext>
            </a:extLst>
          </p:cNvPr>
          <p:cNvSpPr txBox="1"/>
          <p:nvPr/>
        </p:nvSpPr>
        <p:spPr>
          <a:xfrm>
            <a:off x="5150644" y="4782752"/>
            <a:ext cx="1635919" cy="253916"/>
          </a:xfrm>
          <a:prstGeom prst="rect">
            <a:avLst/>
          </a:prstGeom>
          <a:noFill/>
        </p:spPr>
        <p:txBody>
          <a:bodyPr wrap="square" rtlCol="0">
            <a:spAutoFit/>
          </a:bodyPr>
          <a:lstStyle/>
          <a:p>
            <a:pPr algn="l" defTabSz="685800" eaLnBrk="1" fontAlgn="auto" hangingPunct="1">
              <a:spcBef>
                <a:spcPts val="0"/>
              </a:spcBef>
              <a:spcAft>
                <a:spcPts val="0"/>
              </a:spcAft>
            </a:pPr>
            <a:r>
              <a:rPr lang="en-US" sz="1050" b="1" dirty="0">
                <a:solidFill>
                  <a:prstClr val="black"/>
                </a:solidFill>
                <a:latin typeface="Aptos" panose="02110004020202020204"/>
              </a:rPr>
              <a:t>Current Magnified</a:t>
            </a:r>
          </a:p>
        </p:txBody>
      </p:sp>
      <p:sp>
        <p:nvSpPr>
          <p:cNvPr id="16" name="TextBox 15">
            <a:extLst>
              <a:ext uri="{FF2B5EF4-FFF2-40B4-BE49-F238E27FC236}">
                <a16:creationId xmlns:a16="http://schemas.microsoft.com/office/drawing/2014/main" id="{2E5F2E6B-9460-C4CE-B3D2-E140B1C5E7DC}"/>
              </a:ext>
            </a:extLst>
          </p:cNvPr>
          <p:cNvSpPr txBox="1"/>
          <p:nvPr/>
        </p:nvSpPr>
        <p:spPr>
          <a:xfrm>
            <a:off x="628650" y="4425305"/>
            <a:ext cx="3236725" cy="1131079"/>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To make the parasitic even more invisible it would be necessary to break up the element into smaller pieces with additional opens or chokes.</a:t>
            </a:r>
          </a:p>
        </p:txBody>
      </p:sp>
    </p:spTree>
    <p:extLst>
      <p:ext uri="{BB962C8B-B14F-4D97-AF65-F5344CB8AC3E}">
        <p14:creationId xmlns:p14="http://schemas.microsoft.com/office/powerpoint/2010/main" val="2367684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357B0E-0F12-9712-8344-D3592B644074}"/>
              </a:ext>
            </a:extLst>
          </p:cNvPr>
          <p:cNvPicPr>
            <a:picLocks noChangeAspect="1"/>
          </p:cNvPicPr>
          <p:nvPr/>
        </p:nvPicPr>
        <p:blipFill>
          <a:blip r:embed="rId2"/>
          <a:stretch>
            <a:fillRect/>
          </a:stretch>
        </p:blipFill>
        <p:spPr>
          <a:xfrm>
            <a:off x="5597282" y="1761868"/>
            <a:ext cx="2564286" cy="1828571"/>
          </a:xfrm>
          <a:prstGeom prst="rect">
            <a:avLst/>
          </a:prstGeom>
        </p:spPr>
      </p:pic>
      <p:sp>
        <p:nvSpPr>
          <p:cNvPr id="2" name="Title 1">
            <a:extLst>
              <a:ext uri="{FF2B5EF4-FFF2-40B4-BE49-F238E27FC236}">
                <a16:creationId xmlns:a16="http://schemas.microsoft.com/office/drawing/2014/main" id="{DD005C00-CAF2-74C6-F154-CA1F017BFA9A}"/>
              </a:ext>
            </a:extLst>
          </p:cNvPr>
          <p:cNvSpPr>
            <a:spLocks noGrp="1"/>
          </p:cNvSpPr>
          <p:nvPr>
            <p:ph type="title"/>
          </p:nvPr>
        </p:nvSpPr>
        <p:spPr/>
        <p:txBody>
          <a:bodyPr/>
          <a:lstStyle/>
          <a:p>
            <a:pPr algn="ctr"/>
            <a:r>
              <a:rPr lang="en-US" dirty="0"/>
              <a:t>What about ½ λ Verticals?</a:t>
            </a:r>
          </a:p>
        </p:txBody>
      </p:sp>
      <p:sp>
        <p:nvSpPr>
          <p:cNvPr id="3" name="Content Placeholder 2">
            <a:extLst>
              <a:ext uri="{FF2B5EF4-FFF2-40B4-BE49-F238E27FC236}">
                <a16:creationId xmlns:a16="http://schemas.microsoft.com/office/drawing/2014/main" id="{3D305005-2119-30D4-878F-6C0FF06F05D2}"/>
              </a:ext>
            </a:extLst>
          </p:cNvPr>
          <p:cNvSpPr>
            <a:spLocks noGrp="1"/>
          </p:cNvSpPr>
          <p:nvPr>
            <p:ph idx="1"/>
          </p:nvPr>
        </p:nvSpPr>
        <p:spPr>
          <a:xfrm>
            <a:off x="628650" y="2125267"/>
            <a:ext cx="4514849" cy="3364706"/>
          </a:xfrm>
        </p:spPr>
        <p:txBody>
          <a:bodyPr>
            <a:normAutofit fontScale="77500" lnSpcReduction="20000"/>
          </a:bodyPr>
          <a:lstStyle/>
          <a:p>
            <a:r>
              <a:rPr lang="en-US" dirty="0"/>
              <a:t>Do you really ground (low impedance) a ½ λ element to make it </a:t>
            </a:r>
            <a:r>
              <a:rPr lang="en-US" dirty="0" err="1"/>
              <a:t>nonresonant</a:t>
            </a:r>
            <a:r>
              <a:rPr lang="en-US" dirty="0"/>
              <a:t>?</a:t>
            </a:r>
          </a:p>
          <a:p>
            <a:r>
              <a:rPr lang="en-US" dirty="0"/>
              <a:t>Current is greatly reduced by grounding at the bottom.</a:t>
            </a:r>
          </a:p>
          <a:p>
            <a:r>
              <a:rPr lang="en-US" dirty="0"/>
              <a:t>Is it perfect, no, but if you wanted it better add some more chokes.</a:t>
            </a:r>
          </a:p>
          <a:p>
            <a:r>
              <a:rPr lang="en-US" dirty="0"/>
              <a:t>After all, it is a full size ½ λ vertical dipole stuck right next to a resonant vertical.</a:t>
            </a:r>
          </a:p>
          <a:p>
            <a:r>
              <a:rPr lang="en-US" dirty="0"/>
              <a:t>This also shows why both grounds and chokes (low and high impedances) are both tools in the fight against unwanted antenna currents.</a:t>
            </a:r>
          </a:p>
          <a:p>
            <a:r>
              <a:rPr lang="en-US" dirty="0"/>
              <a:t>In an attempt to </a:t>
            </a:r>
            <a:r>
              <a:rPr lang="en-US" i="1" dirty="0"/>
              <a:t>choke the heck out of it,</a:t>
            </a:r>
            <a:r>
              <a:rPr lang="en-US" dirty="0"/>
              <a:t> don’t add a choke ½ way up the parasitic since you will create a grounded ¼ λ vertical!</a:t>
            </a:r>
          </a:p>
        </p:txBody>
      </p:sp>
      <p:sp>
        <p:nvSpPr>
          <p:cNvPr id="4" name="Footer Placeholder 3">
            <a:extLst>
              <a:ext uri="{FF2B5EF4-FFF2-40B4-BE49-F238E27FC236}">
                <a16:creationId xmlns:a16="http://schemas.microsoft.com/office/drawing/2014/main" id="{89680695-DB13-5A05-45FB-782F1E19B378}"/>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A398C201-C766-1421-275D-8233354F39EF}"/>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58</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574D63C9-6877-98C1-873D-F5352BF613D6}"/>
              </a:ext>
            </a:extLst>
          </p:cNvPr>
          <p:cNvPicPr>
            <a:picLocks noChangeAspect="1"/>
          </p:cNvPicPr>
          <p:nvPr/>
        </p:nvPicPr>
        <p:blipFill>
          <a:blip r:embed="rId3"/>
          <a:stretch>
            <a:fillRect/>
          </a:stretch>
        </p:blipFill>
        <p:spPr>
          <a:xfrm>
            <a:off x="5497282" y="3657709"/>
            <a:ext cx="2664286" cy="1742857"/>
          </a:xfrm>
          <a:prstGeom prst="rect">
            <a:avLst/>
          </a:prstGeom>
        </p:spPr>
      </p:pic>
      <p:sp>
        <p:nvSpPr>
          <p:cNvPr id="6" name="TextBox 5">
            <a:extLst>
              <a:ext uri="{FF2B5EF4-FFF2-40B4-BE49-F238E27FC236}">
                <a16:creationId xmlns:a16="http://schemas.microsoft.com/office/drawing/2014/main" id="{C1EF133F-79F0-5D34-B39A-4351C14193D4}"/>
              </a:ext>
            </a:extLst>
          </p:cNvPr>
          <p:cNvSpPr txBox="1"/>
          <p:nvPr/>
        </p:nvSpPr>
        <p:spPr>
          <a:xfrm>
            <a:off x="7405242" y="1960240"/>
            <a:ext cx="1512651" cy="577081"/>
          </a:xfrm>
          <a:prstGeom prst="rect">
            <a:avLst/>
          </a:prstGeom>
          <a:noFill/>
        </p:spPr>
        <p:txBody>
          <a:bodyPr wrap="square" rtlCol="0">
            <a:spAutoFit/>
          </a:bodyPr>
          <a:lstStyle/>
          <a:p>
            <a:pPr algn="l" defTabSz="685800" eaLnBrk="1" fontAlgn="auto" hangingPunct="1">
              <a:spcBef>
                <a:spcPts val="0"/>
              </a:spcBef>
              <a:spcAft>
                <a:spcPts val="0"/>
              </a:spcAft>
            </a:pPr>
            <a:r>
              <a:rPr lang="en-US" sz="1050" dirty="0">
                <a:solidFill>
                  <a:prstClr val="black"/>
                </a:solidFill>
                <a:latin typeface="Aptos" panose="02110004020202020204"/>
              </a:rPr>
              <a:t>Also called voltage feeding at high impedance point.</a:t>
            </a:r>
          </a:p>
        </p:txBody>
      </p:sp>
    </p:spTree>
    <p:extLst>
      <p:ext uri="{BB962C8B-B14F-4D97-AF65-F5344CB8AC3E}">
        <p14:creationId xmlns:p14="http://schemas.microsoft.com/office/powerpoint/2010/main" val="1859773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A36D-27BD-E34C-696F-BEF5B1A64447}"/>
              </a:ext>
            </a:extLst>
          </p:cNvPr>
          <p:cNvSpPr>
            <a:spLocks noGrp="1"/>
          </p:cNvSpPr>
          <p:nvPr>
            <p:ph type="title"/>
          </p:nvPr>
        </p:nvSpPr>
        <p:spPr/>
        <p:txBody>
          <a:bodyPr/>
          <a:lstStyle/>
          <a:p>
            <a:pPr algn="ctr"/>
            <a:r>
              <a:rPr lang="en-US" dirty="0"/>
              <a:t>Instead of Opens/Grounds, how about R &amp; X?</a:t>
            </a:r>
          </a:p>
        </p:txBody>
      </p:sp>
      <p:sp>
        <p:nvSpPr>
          <p:cNvPr id="3" name="Content Placeholder 2">
            <a:extLst>
              <a:ext uri="{FF2B5EF4-FFF2-40B4-BE49-F238E27FC236}">
                <a16:creationId xmlns:a16="http://schemas.microsoft.com/office/drawing/2014/main" id="{B6122DC0-1D92-20C3-5174-376BE418DAC2}"/>
              </a:ext>
            </a:extLst>
          </p:cNvPr>
          <p:cNvSpPr>
            <a:spLocks noGrp="1"/>
          </p:cNvSpPr>
          <p:nvPr>
            <p:ph idx="1"/>
          </p:nvPr>
        </p:nvSpPr>
        <p:spPr/>
        <p:txBody>
          <a:bodyPr>
            <a:normAutofit fontScale="92500" lnSpcReduction="10000"/>
          </a:bodyPr>
          <a:lstStyle/>
          <a:p>
            <a:r>
              <a:rPr lang="en-US" dirty="0"/>
              <a:t>Let’s examine a range of R and X values placed in the middle of the parasitic vertical (like an RF choke).</a:t>
            </a:r>
          </a:p>
          <a:p>
            <a:pPr lvl="1"/>
            <a:r>
              <a:rPr lang="en-US" dirty="0"/>
              <a:t>How effective are they in cutting off current flow?</a:t>
            </a:r>
          </a:p>
          <a:p>
            <a:r>
              <a:rPr lang="en-US" dirty="0"/>
              <a:t>Start with pure resistance.</a:t>
            </a:r>
          </a:p>
          <a:p>
            <a:r>
              <a:rPr lang="en-US" dirty="0"/>
              <a:t>Judge choking efficacy by checking for influence on the driven vertical and currents in the parasitic.</a:t>
            </a:r>
          </a:p>
          <a:p>
            <a:r>
              <a:rPr lang="en-US" dirty="0"/>
              <a:t>Also keep an eye on loss in the choke and the power it dissipates.</a:t>
            </a:r>
          </a:p>
          <a:p>
            <a:r>
              <a:rPr lang="en-US" dirty="0"/>
              <a:t>There are two ways that I know of to keep RF current from flowing past some point:</a:t>
            </a:r>
          </a:p>
          <a:p>
            <a:r>
              <a:rPr lang="en-US" dirty="0"/>
              <a:t>Absorb it or reflect it.</a:t>
            </a:r>
          </a:p>
          <a:p>
            <a:r>
              <a:rPr lang="en-US" dirty="0"/>
              <a:t>To absorb it you must direct it into a matched resistive load.</a:t>
            </a:r>
          </a:p>
          <a:p>
            <a:r>
              <a:rPr lang="en-US" dirty="0"/>
              <a:t>To reflect it you must direct it into an impedance mismatch.</a:t>
            </a:r>
          </a:p>
          <a:p>
            <a:r>
              <a:rPr lang="en-US" dirty="0"/>
              <a:t>Does a mismatched resistance absorb, reflect, or some of both?</a:t>
            </a:r>
          </a:p>
          <a:p>
            <a:r>
              <a:rPr lang="en-US" dirty="0"/>
              <a:t>All a reactance can do is reflect, with some loss related to the Q.</a:t>
            </a:r>
          </a:p>
        </p:txBody>
      </p:sp>
      <p:sp>
        <p:nvSpPr>
          <p:cNvPr id="4" name="Footer Placeholder 3">
            <a:extLst>
              <a:ext uri="{FF2B5EF4-FFF2-40B4-BE49-F238E27FC236}">
                <a16:creationId xmlns:a16="http://schemas.microsoft.com/office/drawing/2014/main" id="{0BB540EE-BD0C-5534-DB7D-0C68A533CB38}"/>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A8F3C24D-59E6-82FE-9BB4-E259DDED8B98}"/>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59</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41390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7DEF-B033-3A07-C95B-63D33BA99C87}"/>
              </a:ext>
            </a:extLst>
          </p:cNvPr>
          <p:cNvSpPr>
            <a:spLocks noGrp="1"/>
          </p:cNvSpPr>
          <p:nvPr>
            <p:ph type="title"/>
          </p:nvPr>
        </p:nvSpPr>
        <p:spPr/>
        <p:txBody>
          <a:bodyPr/>
          <a:lstStyle/>
          <a:p>
            <a:r>
              <a:rPr lang="en-US" dirty="0"/>
              <a:t>Importance of Resonance (2)</a:t>
            </a:r>
          </a:p>
        </p:txBody>
      </p:sp>
      <p:sp>
        <p:nvSpPr>
          <p:cNvPr id="3" name="Content Placeholder 2">
            <a:extLst>
              <a:ext uri="{FF2B5EF4-FFF2-40B4-BE49-F238E27FC236}">
                <a16:creationId xmlns:a16="http://schemas.microsoft.com/office/drawing/2014/main" id="{9AD8A155-A27C-3493-1259-C717C7373059}"/>
              </a:ext>
            </a:extLst>
          </p:cNvPr>
          <p:cNvSpPr>
            <a:spLocks noGrp="1"/>
          </p:cNvSpPr>
          <p:nvPr>
            <p:ph idx="1"/>
          </p:nvPr>
        </p:nvSpPr>
        <p:spPr>
          <a:xfrm>
            <a:off x="457200" y="1447800"/>
            <a:ext cx="8229600" cy="4953000"/>
          </a:xfrm>
        </p:spPr>
        <p:txBody>
          <a:bodyPr>
            <a:normAutofit fontScale="62500" lnSpcReduction="20000"/>
          </a:bodyPr>
          <a:lstStyle/>
          <a:p>
            <a:r>
              <a:rPr lang="en-US" dirty="0"/>
              <a:t>What makes a conductor resonant?</a:t>
            </a:r>
          </a:p>
          <a:p>
            <a:pPr lvl="1"/>
            <a:r>
              <a:rPr lang="en-US" dirty="0"/>
              <a:t>Its length (size) allows it to carry peak available current at the resonant frequency.</a:t>
            </a:r>
          </a:p>
          <a:p>
            <a:pPr lvl="1"/>
            <a:r>
              <a:rPr lang="en-US" dirty="0"/>
              <a:t>If being excited, this usually implies zero Ohms of feed point reactance.</a:t>
            </a:r>
          </a:p>
          <a:p>
            <a:r>
              <a:rPr lang="en-US" dirty="0"/>
              <a:t>The two resonance rules (burned into my brain):</a:t>
            </a:r>
          </a:p>
          <a:p>
            <a:pPr marL="685800" lvl="1" indent="-342900">
              <a:buFont typeface="+mj-lt"/>
              <a:buAutoNum type="arabicPeriod"/>
            </a:pPr>
            <a:r>
              <a:rPr lang="en-US" dirty="0"/>
              <a:t>An electrical quarter wavelength element is resonant when there is a high impedance (e.g. open) on one end and a low impedance (e.g. ground) on the other. Current flows into the low impedance (e.g. 1/4 λ grounded vertical).</a:t>
            </a:r>
          </a:p>
          <a:p>
            <a:pPr marL="685800" lvl="1" indent="-342900">
              <a:buFont typeface="+mj-lt"/>
              <a:buAutoNum type="arabicPeriod"/>
            </a:pPr>
            <a:r>
              <a:rPr lang="en-US" dirty="0"/>
              <a:t>A half wavelength element is resonant when there is a high impedance on both ends. This implies a low impedance and high current in the middle. Consider a half wave dipole. Two quarter waves butted together. Maximum current in the middle. Highest voltage at the ends/opens.</a:t>
            </a:r>
          </a:p>
          <a:p>
            <a:r>
              <a:rPr lang="en-US" dirty="0"/>
              <a:t>Anti-resonance means reversing/breaking those rules. Float quarter wavelength to reduce current, ground ½ wavelength to reduce current.</a:t>
            </a:r>
          </a:p>
          <a:p>
            <a:r>
              <a:rPr lang="en-US" dirty="0"/>
              <a:t>The rules repeat with additional ½ wavelengths (1/4 ~ 3/4, </a:t>
            </a:r>
            <a:r>
              <a:rPr lang="en-US" dirty="0" err="1"/>
              <a:t>etc</a:t>
            </a:r>
            <a:r>
              <a:rPr lang="en-US" dirty="0"/>
              <a:t>).</a:t>
            </a:r>
          </a:p>
          <a:p>
            <a:r>
              <a:rPr lang="en-US" dirty="0"/>
              <a:t>A ¼ wavelength conductor open at one end is a low impedance (ground) at the opposite end. An </a:t>
            </a:r>
            <a:r>
              <a:rPr lang="en-US" i="1" dirty="0"/>
              <a:t>artificial ground</a:t>
            </a:r>
            <a:r>
              <a:rPr lang="en-US" dirty="0"/>
              <a:t>. (could radiate)</a:t>
            </a:r>
          </a:p>
          <a:p>
            <a:endParaRPr lang="en-US" dirty="0"/>
          </a:p>
        </p:txBody>
      </p:sp>
      <p:sp>
        <p:nvSpPr>
          <p:cNvPr id="4" name="Footer Placeholder 3">
            <a:extLst>
              <a:ext uri="{FF2B5EF4-FFF2-40B4-BE49-F238E27FC236}">
                <a16:creationId xmlns:a16="http://schemas.microsoft.com/office/drawing/2014/main" id="{9011ACFC-2374-0DD4-11BE-7A18E89816BE}"/>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9AB1F184-9B72-5103-730F-F4D486F7A8A9}"/>
              </a:ext>
            </a:extLst>
          </p:cNvPr>
          <p:cNvSpPr>
            <a:spLocks noGrp="1"/>
          </p:cNvSpPr>
          <p:nvPr>
            <p:ph type="sldNum" sz="quarter" idx="12"/>
          </p:nvPr>
        </p:nvSpPr>
        <p:spPr/>
        <p:txBody>
          <a:bodyPr/>
          <a:lstStyle/>
          <a:p>
            <a:fld id="{BDEBF4CF-0050-4F81-919F-EC1624062A76}" type="slidenum">
              <a:rPr lang="en-US" altLang="en-US" smtClean="0"/>
              <a:pPr/>
              <a:t>6</a:t>
            </a:fld>
            <a:endParaRPr lang="en-US" altLang="en-US"/>
          </a:p>
        </p:txBody>
      </p:sp>
    </p:spTree>
    <p:extLst>
      <p:ext uri="{BB962C8B-B14F-4D97-AF65-F5344CB8AC3E}">
        <p14:creationId xmlns:p14="http://schemas.microsoft.com/office/powerpoint/2010/main" val="781633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14C2-3CA8-0452-32A8-88F1A1FC3A50}"/>
              </a:ext>
            </a:extLst>
          </p:cNvPr>
          <p:cNvSpPr>
            <a:spLocks noGrp="1"/>
          </p:cNvSpPr>
          <p:nvPr>
            <p:ph type="title"/>
          </p:nvPr>
        </p:nvSpPr>
        <p:spPr/>
        <p:txBody>
          <a:bodyPr/>
          <a:lstStyle/>
          <a:p>
            <a:pPr algn="ctr"/>
            <a:r>
              <a:rPr lang="en-US" dirty="0"/>
              <a:t>Resistance Chokes</a:t>
            </a:r>
          </a:p>
        </p:txBody>
      </p:sp>
      <p:sp>
        <p:nvSpPr>
          <p:cNvPr id="3" name="Content Placeholder 2">
            <a:extLst>
              <a:ext uri="{FF2B5EF4-FFF2-40B4-BE49-F238E27FC236}">
                <a16:creationId xmlns:a16="http://schemas.microsoft.com/office/drawing/2014/main" id="{23E5EE51-99B8-A46E-6191-ED84CC6EDB10}"/>
              </a:ext>
            </a:extLst>
          </p:cNvPr>
          <p:cNvSpPr>
            <a:spLocks noGrp="1"/>
          </p:cNvSpPr>
          <p:nvPr>
            <p:ph idx="1"/>
          </p:nvPr>
        </p:nvSpPr>
        <p:spPr>
          <a:xfrm>
            <a:off x="628650" y="2226469"/>
            <a:ext cx="5314950" cy="3263504"/>
          </a:xfrm>
        </p:spPr>
        <p:txBody>
          <a:bodyPr>
            <a:normAutofit lnSpcReduction="10000"/>
          </a:bodyPr>
          <a:lstStyle/>
          <a:p>
            <a:r>
              <a:rPr lang="en-US" dirty="0"/>
              <a:t>Chokes will be placed at the 50% point of the parasitic vertical (still grounded).</a:t>
            </a:r>
          </a:p>
          <a:p>
            <a:r>
              <a:rPr lang="en-US" dirty="0"/>
              <a:t>Another interesting place to locate a choke would be at the base.</a:t>
            </a:r>
          </a:p>
          <a:p>
            <a:r>
              <a:rPr lang="en-US" dirty="0"/>
              <a:t>Vary resistance through 4 ranges recording the F/B dB (0 dB is the ideal) and the power dissipated in the resistor.</a:t>
            </a:r>
          </a:p>
          <a:p>
            <a:r>
              <a:rPr lang="en-US" dirty="0"/>
              <a:t>F/B is just one of several characteristics we can track to see how </a:t>
            </a:r>
            <a:r>
              <a:rPr lang="en-US" i="1" dirty="0"/>
              <a:t>invisible </a:t>
            </a:r>
            <a:r>
              <a:rPr lang="en-US" dirty="0"/>
              <a:t>the parasitic becomes.</a:t>
            </a:r>
          </a:p>
        </p:txBody>
      </p:sp>
      <p:sp>
        <p:nvSpPr>
          <p:cNvPr id="4" name="Footer Placeholder 3">
            <a:extLst>
              <a:ext uri="{FF2B5EF4-FFF2-40B4-BE49-F238E27FC236}">
                <a16:creationId xmlns:a16="http://schemas.microsoft.com/office/drawing/2014/main" id="{DFBF018A-80B6-4A6A-A79A-915C728DDB95}"/>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BF5E582F-5D89-2F7E-2661-9E579559A919}"/>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60</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E8262548-F055-29F7-80BC-7C09A12D8B39}"/>
              </a:ext>
            </a:extLst>
          </p:cNvPr>
          <p:cNvPicPr>
            <a:picLocks noChangeAspect="1"/>
          </p:cNvPicPr>
          <p:nvPr/>
        </p:nvPicPr>
        <p:blipFill>
          <a:blip r:embed="rId2"/>
          <a:stretch>
            <a:fillRect/>
          </a:stretch>
        </p:blipFill>
        <p:spPr>
          <a:xfrm>
            <a:off x="6197358" y="1996288"/>
            <a:ext cx="2478572" cy="1635714"/>
          </a:xfrm>
          <a:prstGeom prst="rect">
            <a:avLst/>
          </a:prstGeom>
        </p:spPr>
      </p:pic>
    </p:spTree>
    <p:extLst>
      <p:ext uri="{BB962C8B-B14F-4D97-AF65-F5344CB8AC3E}">
        <p14:creationId xmlns:p14="http://schemas.microsoft.com/office/powerpoint/2010/main" val="416007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EBF7-DE55-0128-5EEE-F0F385076860}"/>
              </a:ext>
            </a:extLst>
          </p:cNvPr>
          <p:cNvSpPr>
            <a:spLocks noGrp="1"/>
          </p:cNvSpPr>
          <p:nvPr>
            <p:ph type="title"/>
          </p:nvPr>
        </p:nvSpPr>
        <p:spPr/>
        <p:txBody>
          <a:bodyPr/>
          <a:lstStyle/>
          <a:p>
            <a:pPr algn="ctr"/>
            <a:r>
              <a:rPr lang="en-US" dirty="0"/>
              <a:t>Resistance of 0 to 200 Ohms</a:t>
            </a:r>
          </a:p>
        </p:txBody>
      </p:sp>
      <p:sp>
        <p:nvSpPr>
          <p:cNvPr id="3" name="Content Placeholder 2">
            <a:extLst>
              <a:ext uri="{FF2B5EF4-FFF2-40B4-BE49-F238E27FC236}">
                <a16:creationId xmlns:a16="http://schemas.microsoft.com/office/drawing/2014/main" id="{04E81955-9FFB-9C9D-7EF6-FEBBF110295F}"/>
              </a:ext>
            </a:extLst>
          </p:cNvPr>
          <p:cNvSpPr>
            <a:spLocks noGrp="1"/>
          </p:cNvSpPr>
          <p:nvPr>
            <p:ph idx="1"/>
          </p:nvPr>
        </p:nvSpPr>
        <p:spPr>
          <a:xfrm>
            <a:off x="628650" y="2226469"/>
            <a:ext cx="2785759" cy="3263504"/>
          </a:xfrm>
        </p:spPr>
        <p:txBody>
          <a:bodyPr>
            <a:normAutofit lnSpcReduction="10000"/>
          </a:bodyPr>
          <a:lstStyle/>
          <a:p>
            <a:r>
              <a:rPr lang="en-US" dirty="0"/>
              <a:t>Maximum of almost 200 watts (out of 1500).</a:t>
            </a:r>
          </a:p>
          <a:p>
            <a:pPr lvl="1"/>
            <a:r>
              <a:rPr lang="en-US" dirty="0"/>
              <a:t>This is the absolute worst-case since the transmitter is 33’ away!</a:t>
            </a:r>
          </a:p>
          <a:p>
            <a:pPr lvl="1"/>
            <a:r>
              <a:rPr lang="en-US" dirty="0"/>
              <a:t>View these results as relative.</a:t>
            </a:r>
          </a:p>
          <a:p>
            <a:r>
              <a:rPr lang="en-US" dirty="0"/>
              <a:t>F/B peaks due to better array current ratio due to loss.</a:t>
            </a:r>
          </a:p>
        </p:txBody>
      </p:sp>
      <p:sp>
        <p:nvSpPr>
          <p:cNvPr id="4" name="Footer Placeholder 3">
            <a:extLst>
              <a:ext uri="{FF2B5EF4-FFF2-40B4-BE49-F238E27FC236}">
                <a16:creationId xmlns:a16="http://schemas.microsoft.com/office/drawing/2014/main" id="{E69BF448-BBFF-4D66-5845-B9B0CDFFDD51}"/>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8D8A495-36FB-233E-7C2B-6369CBAC259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61</a:t>
            </a:fld>
            <a:endParaRPr lang="en-US">
              <a:solidFill>
                <a:prstClr val="black">
                  <a:tint val="82000"/>
                </a:prstClr>
              </a:solidFill>
              <a:latin typeface="Aptos" panose="02110004020202020204"/>
            </a:endParaRPr>
          </a:p>
        </p:txBody>
      </p:sp>
      <p:pic>
        <p:nvPicPr>
          <p:cNvPr id="8" name="Picture 7">
            <a:extLst>
              <a:ext uri="{FF2B5EF4-FFF2-40B4-BE49-F238E27FC236}">
                <a16:creationId xmlns:a16="http://schemas.microsoft.com/office/drawing/2014/main" id="{A3AD1FAC-2050-3072-A8D4-37551AD87ECE}"/>
              </a:ext>
            </a:extLst>
          </p:cNvPr>
          <p:cNvPicPr>
            <a:picLocks noChangeAspect="1"/>
          </p:cNvPicPr>
          <p:nvPr/>
        </p:nvPicPr>
        <p:blipFill>
          <a:blip r:embed="rId2"/>
          <a:stretch>
            <a:fillRect/>
          </a:stretch>
        </p:blipFill>
        <p:spPr>
          <a:xfrm>
            <a:off x="3577686" y="2059567"/>
            <a:ext cx="5377425" cy="3263504"/>
          </a:xfrm>
          <a:prstGeom prst="rect">
            <a:avLst/>
          </a:prstGeom>
        </p:spPr>
      </p:pic>
    </p:spTree>
    <p:extLst>
      <p:ext uri="{BB962C8B-B14F-4D97-AF65-F5344CB8AC3E}">
        <p14:creationId xmlns:p14="http://schemas.microsoft.com/office/powerpoint/2010/main" val="12762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EBF7-DE55-0128-5EEE-F0F385076860}"/>
              </a:ext>
            </a:extLst>
          </p:cNvPr>
          <p:cNvSpPr>
            <a:spLocks noGrp="1"/>
          </p:cNvSpPr>
          <p:nvPr>
            <p:ph type="title"/>
          </p:nvPr>
        </p:nvSpPr>
        <p:spPr/>
        <p:txBody>
          <a:bodyPr/>
          <a:lstStyle/>
          <a:p>
            <a:pPr algn="ctr"/>
            <a:r>
              <a:rPr lang="en-US" dirty="0"/>
              <a:t>Resistance of 200 to 500 Ohms</a:t>
            </a:r>
          </a:p>
        </p:txBody>
      </p:sp>
      <p:sp>
        <p:nvSpPr>
          <p:cNvPr id="3" name="Content Placeholder 2">
            <a:extLst>
              <a:ext uri="{FF2B5EF4-FFF2-40B4-BE49-F238E27FC236}">
                <a16:creationId xmlns:a16="http://schemas.microsoft.com/office/drawing/2014/main" id="{04E81955-9FFB-9C9D-7EF6-FEBBF110295F}"/>
              </a:ext>
            </a:extLst>
          </p:cNvPr>
          <p:cNvSpPr>
            <a:spLocks noGrp="1"/>
          </p:cNvSpPr>
          <p:nvPr>
            <p:ph idx="1"/>
          </p:nvPr>
        </p:nvSpPr>
        <p:spPr>
          <a:xfrm>
            <a:off x="628650" y="2226469"/>
            <a:ext cx="2785759" cy="3263504"/>
          </a:xfrm>
        </p:spPr>
        <p:txBody>
          <a:bodyPr/>
          <a:lstStyle/>
          <a:p>
            <a:r>
              <a:rPr lang="en-US" dirty="0"/>
              <a:t>Loss and F/B both continue to drop.</a:t>
            </a:r>
          </a:p>
        </p:txBody>
      </p:sp>
      <p:sp>
        <p:nvSpPr>
          <p:cNvPr id="4" name="Footer Placeholder 3">
            <a:extLst>
              <a:ext uri="{FF2B5EF4-FFF2-40B4-BE49-F238E27FC236}">
                <a16:creationId xmlns:a16="http://schemas.microsoft.com/office/drawing/2014/main" id="{E69BF448-BBFF-4D66-5845-B9B0CDFFDD51}"/>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8D8A495-36FB-233E-7C2B-6369CBAC259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62</a:t>
            </a:fld>
            <a:endParaRPr lang="en-US">
              <a:solidFill>
                <a:prstClr val="black">
                  <a:tint val="82000"/>
                </a:prstClr>
              </a:solidFill>
              <a:latin typeface="Aptos" panose="02110004020202020204"/>
            </a:endParaRPr>
          </a:p>
        </p:txBody>
      </p:sp>
      <p:pic>
        <p:nvPicPr>
          <p:cNvPr id="6" name="Picture 5">
            <a:extLst>
              <a:ext uri="{FF2B5EF4-FFF2-40B4-BE49-F238E27FC236}">
                <a16:creationId xmlns:a16="http://schemas.microsoft.com/office/drawing/2014/main" id="{F5352E02-EA70-1B1B-BF24-DF45BDC853B7}"/>
              </a:ext>
            </a:extLst>
          </p:cNvPr>
          <p:cNvPicPr>
            <a:picLocks noChangeAspect="1"/>
          </p:cNvPicPr>
          <p:nvPr/>
        </p:nvPicPr>
        <p:blipFill>
          <a:blip r:embed="rId2"/>
          <a:stretch>
            <a:fillRect/>
          </a:stretch>
        </p:blipFill>
        <p:spPr>
          <a:xfrm>
            <a:off x="3583489" y="2125266"/>
            <a:ext cx="5252537" cy="3182388"/>
          </a:xfrm>
          <a:prstGeom prst="rect">
            <a:avLst/>
          </a:prstGeom>
        </p:spPr>
      </p:pic>
    </p:spTree>
    <p:extLst>
      <p:ext uri="{BB962C8B-B14F-4D97-AF65-F5344CB8AC3E}">
        <p14:creationId xmlns:p14="http://schemas.microsoft.com/office/powerpoint/2010/main" val="5760463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EBF7-DE55-0128-5EEE-F0F385076860}"/>
              </a:ext>
            </a:extLst>
          </p:cNvPr>
          <p:cNvSpPr>
            <a:spLocks noGrp="1"/>
          </p:cNvSpPr>
          <p:nvPr>
            <p:ph type="title"/>
          </p:nvPr>
        </p:nvSpPr>
        <p:spPr/>
        <p:txBody>
          <a:bodyPr/>
          <a:lstStyle/>
          <a:p>
            <a:pPr algn="ctr"/>
            <a:r>
              <a:rPr lang="en-US" dirty="0"/>
              <a:t>Resistance of 500 to 5000 Ohms</a:t>
            </a:r>
          </a:p>
        </p:txBody>
      </p:sp>
      <p:sp>
        <p:nvSpPr>
          <p:cNvPr id="3" name="Content Placeholder 2">
            <a:extLst>
              <a:ext uri="{FF2B5EF4-FFF2-40B4-BE49-F238E27FC236}">
                <a16:creationId xmlns:a16="http://schemas.microsoft.com/office/drawing/2014/main" id="{04E81955-9FFB-9C9D-7EF6-FEBBF110295F}"/>
              </a:ext>
            </a:extLst>
          </p:cNvPr>
          <p:cNvSpPr>
            <a:spLocks noGrp="1"/>
          </p:cNvSpPr>
          <p:nvPr>
            <p:ph idx="1"/>
          </p:nvPr>
        </p:nvSpPr>
        <p:spPr>
          <a:xfrm>
            <a:off x="628651" y="2226469"/>
            <a:ext cx="2669027" cy="3263504"/>
          </a:xfrm>
        </p:spPr>
        <p:txBody>
          <a:bodyPr/>
          <a:lstStyle/>
          <a:p>
            <a:r>
              <a:rPr lang="en-US" dirty="0"/>
              <a:t>Loss continues to drop.</a:t>
            </a:r>
          </a:p>
          <a:p>
            <a:r>
              <a:rPr lang="en-US" dirty="0"/>
              <a:t>F/B bottoms out and drifts at a low value.</a:t>
            </a:r>
          </a:p>
        </p:txBody>
      </p:sp>
      <p:sp>
        <p:nvSpPr>
          <p:cNvPr id="4" name="Footer Placeholder 3">
            <a:extLst>
              <a:ext uri="{FF2B5EF4-FFF2-40B4-BE49-F238E27FC236}">
                <a16:creationId xmlns:a16="http://schemas.microsoft.com/office/drawing/2014/main" id="{E69BF448-BBFF-4D66-5845-B9B0CDFFDD51}"/>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8D8A495-36FB-233E-7C2B-6369CBAC259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63</a:t>
            </a:fld>
            <a:endParaRPr lang="en-US">
              <a:solidFill>
                <a:prstClr val="black">
                  <a:tint val="82000"/>
                </a:prstClr>
              </a:solidFill>
              <a:latin typeface="Aptos" panose="02110004020202020204"/>
            </a:endParaRPr>
          </a:p>
        </p:txBody>
      </p:sp>
      <p:graphicFrame>
        <p:nvGraphicFramePr>
          <p:cNvPr id="7" name="Chart 6">
            <a:extLst>
              <a:ext uri="{FF2B5EF4-FFF2-40B4-BE49-F238E27FC236}">
                <a16:creationId xmlns:a16="http://schemas.microsoft.com/office/drawing/2014/main" id="{EF283851-2E98-476D-BFBD-54279DE7A87C}"/>
              </a:ext>
            </a:extLst>
          </p:cNvPr>
          <p:cNvGraphicFramePr>
            <a:graphicFrameLocks/>
          </p:cNvGraphicFramePr>
          <p:nvPr/>
        </p:nvGraphicFramePr>
        <p:xfrm>
          <a:off x="3210014" y="2060364"/>
          <a:ext cx="5559472" cy="3429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7726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EBF7-DE55-0128-5EEE-F0F385076860}"/>
              </a:ext>
            </a:extLst>
          </p:cNvPr>
          <p:cNvSpPr>
            <a:spLocks noGrp="1"/>
          </p:cNvSpPr>
          <p:nvPr>
            <p:ph type="title"/>
          </p:nvPr>
        </p:nvSpPr>
        <p:spPr/>
        <p:txBody>
          <a:bodyPr/>
          <a:lstStyle/>
          <a:p>
            <a:pPr algn="ctr"/>
            <a:r>
              <a:rPr lang="en-US" dirty="0"/>
              <a:t>Resistance of 5000 to 15000 Ohms</a:t>
            </a:r>
          </a:p>
        </p:txBody>
      </p:sp>
      <p:sp>
        <p:nvSpPr>
          <p:cNvPr id="3" name="Content Placeholder 2">
            <a:extLst>
              <a:ext uri="{FF2B5EF4-FFF2-40B4-BE49-F238E27FC236}">
                <a16:creationId xmlns:a16="http://schemas.microsoft.com/office/drawing/2014/main" id="{04E81955-9FFB-9C9D-7EF6-FEBBF110295F}"/>
              </a:ext>
            </a:extLst>
          </p:cNvPr>
          <p:cNvSpPr>
            <a:spLocks noGrp="1"/>
          </p:cNvSpPr>
          <p:nvPr>
            <p:ph idx="1"/>
          </p:nvPr>
        </p:nvSpPr>
        <p:spPr>
          <a:xfrm>
            <a:off x="628650" y="2226469"/>
            <a:ext cx="2515816" cy="3263504"/>
          </a:xfrm>
        </p:spPr>
        <p:txBody>
          <a:bodyPr/>
          <a:lstStyle/>
          <a:p>
            <a:r>
              <a:rPr lang="en-US" dirty="0"/>
              <a:t>Loss continues to drop.</a:t>
            </a:r>
          </a:p>
          <a:p>
            <a:r>
              <a:rPr lang="en-US" dirty="0"/>
              <a:t>F/B continues to drift at a low value.</a:t>
            </a:r>
          </a:p>
        </p:txBody>
      </p:sp>
      <p:sp>
        <p:nvSpPr>
          <p:cNvPr id="4" name="Footer Placeholder 3">
            <a:extLst>
              <a:ext uri="{FF2B5EF4-FFF2-40B4-BE49-F238E27FC236}">
                <a16:creationId xmlns:a16="http://schemas.microsoft.com/office/drawing/2014/main" id="{E69BF448-BBFF-4D66-5845-B9B0CDFFDD51}"/>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8D8A495-36FB-233E-7C2B-6369CBAC259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64</a:t>
            </a:fld>
            <a:endParaRPr lang="en-US">
              <a:solidFill>
                <a:prstClr val="black">
                  <a:tint val="82000"/>
                </a:prstClr>
              </a:solidFill>
              <a:latin typeface="Aptos" panose="02110004020202020204"/>
            </a:endParaRPr>
          </a:p>
        </p:txBody>
      </p:sp>
      <p:graphicFrame>
        <p:nvGraphicFramePr>
          <p:cNvPr id="7" name="Chart 6">
            <a:extLst>
              <a:ext uri="{FF2B5EF4-FFF2-40B4-BE49-F238E27FC236}">
                <a16:creationId xmlns:a16="http://schemas.microsoft.com/office/drawing/2014/main" id="{3FB21365-60F7-4442-B45D-09E6BF70F865}"/>
              </a:ext>
            </a:extLst>
          </p:cNvPr>
          <p:cNvGraphicFramePr>
            <a:graphicFrameLocks/>
          </p:cNvGraphicFramePr>
          <p:nvPr/>
        </p:nvGraphicFramePr>
        <p:xfrm>
          <a:off x="2961844" y="2064544"/>
          <a:ext cx="5749276" cy="34254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2882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DE07-5274-2235-D214-8D7AC0709DA8}"/>
              </a:ext>
            </a:extLst>
          </p:cNvPr>
          <p:cNvSpPr>
            <a:spLocks noGrp="1"/>
          </p:cNvSpPr>
          <p:nvPr>
            <p:ph type="title"/>
          </p:nvPr>
        </p:nvSpPr>
        <p:spPr/>
        <p:txBody>
          <a:bodyPr/>
          <a:lstStyle/>
          <a:p>
            <a:pPr algn="ctr"/>
            <a:r>
              <a:rPr lang="en-US" dirty="0"/>
              <a:t>Around 3000 Ohms Loss is ~Flat </a:t>
            </a:r>
          </a:p>
        </p:txBody>
      </p:sp>
      <p:sp>
        <p:nvSpPr>
          <p:cNvPr id="3" name="Content Placeholder 2">
            <a:extLst>
              <a:ext uri="{FF2B5EF4-FFF2-40B4-BE49-F238E27FC236}">
                <a16:creationId xmlns:a16="http://schemas.microsoft.com/office/drawing/2014/main" id="{024CA03C-D78F-5CA4-783D-B64340CDC3EF}"/>
              </a:ext>
            </a:extLst>
          </p:cNvPr>
          <p:cNvSpPr>
            <a:spLocks noGrp="1"/>
          </p:cNvSpPr>
          <p:nvPr>
            <p:ph idx="1"/>
          </p:nvPr>
        </p:nvSpPr>
        <p:spPr>
          <a:xfrm>
            <a:off x="628650" y="2226470"/>
            <a:ext cx="4755610" cy="330690"/>
          </a:xfrm>
        </p:spPr>
        <p:txBody>
          <a:bodyPr>
            <a:normAutofit fontScale="77500" lnSpcReduction="20000"/>
          </a:bodyPr>
          <a:lstStyle/>
          <a:p>
            <a:r>
              <a:rPr lang="en-US" dirty="0"/>
              <a:t>What is the 3000 + j 0 Ohm choke performance?</a:t>
            </a:r>
          </a:p>
        </p:txBody>
      </p:sp>
      <p:sp>
        <p:nvSpPr>
          <p:cNvPr id="4" name="Footer Placeholder 3">
            <a:extLst>
              <a:ext uri="{FF2B5EF4-FFF2-40B4-BE49-F238E27FC236}">
                <a16:creationId xmlns:a16="http://schemas.microsoft.com/office/drawing/2014/main" id="{4911DDD2-BFFA-64C3-E6D5-1BDCD93872EC}"/>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9116591A-2B80-064E-8DFF-ED24433195AF}"/>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65</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78624A67-C4A7-5581-4081-50D9A46C535E}"/>
              </a:ext>
            </a:extLst>
          </p:cNvPr>
          <p:cNvPicPr>
            <a:picLocks noChangeAspect="1"/>
          </p:cNvPicPr>
          <p:nvPr/>
        </p:nvPicPr>
        <p:blipFill>
          <a:blip r:embed="rId2"/>
          <a:stretch>
            <a:fillRect/>
          </a:stretch>
        </p:blipFill>
        <p:spPr>
          <a:xfrm>
            <a:off x="6180712" y="2080048"/>
            <a:ext cx="2493169" cy="3264694"/>
          </a:xfrm>
          <a:prstGeom prst="rect">
            <a:avLst/>
          </a:prstGeom>
        </p:spPr>
      </p:pic>
      <p:graphicFrame>
        <p:nvGraphicFramePr>
          <p:cNvPr id="8" name="Content Placeholder 14">
            <a:extLst>
              <a:ext uri="{FF2B5EF4-FFF2-40B4-BE49-F238E27FC236}">
                <a16:creationId xmlns:a16="http://schemas.microsoft.com/office/drawing/2014/main" id="{5D15627F-1608-2EB9-55BD-B6A65CA7D3A6}"/>
              </a:ext>
            </a:extLst>
          </p:cNvPr>
          <p:cNvGraphicFramePr>
            <a:graphicFrameLocks/>
          </p:cNvGraphicFramePr>
          <p:nvPr/>
        </p:nvGraphicFramePr>
        <p:xfrm>
          <a:off x="748993" y="2575318"/>
          <a:ext cx="4428592" cy="1725525"/>
        </p:xfrm>
        <a:graphic>
          <a:graphicData uri="http://schemas.openxmlformats.org/drawingml/2006/table">
            <a:tbl>
              <a:tblPr firstRow="1" bandRow="1">
                <a:tableStyleId>{5C22544A-7EE6-4342-B048-85BDC9FD1C3A}</a:tableStyleId>
              </a:tblPr>
              <a:tblGrid>
                <a:gridCol w="1481096">
                  <a:extLst>
                    <a:ext uri="{9D8B030D-6E8A-4147-A177-3AD203B41FA5}">
                      <a16:colId xmlns:a16="http://schemas.microsoft.com/office/drawing/2014/main" val="542829367"/>
                    </a:ext>
                  </a:extLst>
                </a:gridCol>
                <a:gridCol w="1264395">
                  <a:extLst>
                    <a:ext uri="{9D8B030D-6E8A-4147-A177-3AD203B41FA5}">
                      <a16:colId xmlns:a16="http://schemas.microsoft.com/office/drawing/2014/main" val="3473647013"/>
                    </a:ext>
                  </a:extLst>
                </a:gridCol>
                <a:gridCol w="1683101">
                  <a:extLst>
                    <a:ext uri="{9D8B030D-6E8A-4147-A177-3AD203B41FA5}">
                      <a16:colId xmlns:a16="http://schemas.microsoft.com/office/drawing/2014/main" val="3497992570"/>
                    </a:ext>
                  </a:extLst>
                </a:gridCol>
              </a:tblGrid>
              <a:tr h="407739">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w/3000 </a:t>
                      </a:r>
                      <a:r>
                        <a:rPr lang="el-GR" sz="1200" dirty="0"/>
                        <a:t>Ω</a:t>
                      </a:r>
                      <a:r>
                        <a:rPr lang="en-US" sz="1200" dirty="0"/>
                        <a:t> Choke</a:t>
                      </a:r>
                    </a:p>
                  </a:txBody>
                  <a:tcPr marL="68580" marR="68580" marT="34290" marB="34290"/>
                </a:tc>
                <a:extLst>
                  <a:ext uri="{0D108BD9-81ED-4DB2-BD59-A6C34878D82A}">
                    <a16:rowId xmlns:a16="http://schemas.microsoft.com/office/drawing/2014/main" val="2207304316"/>
                  </a:ext>
                </a:extLst>
              </a:tr>
              <a:tr h="294482">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36.3 + j 0.25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294482">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0.6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294482">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0.04 dB</a:t>
                      </a:r>
                    </a:p>
                  </a:txBody>
                  <a:tcPr marL="68580" marR="68580" marT="34290" marB="34290"/>
                </a:tc>
                <a:extLst>
                  <a:ext uri="{0D108BD9-81ED-4DB2-BD59-A6C34878D82A}">
                    <a16:rowId xmlns:a16="http://schemas.microsoft.com/office/drawing/2014/main" val="4045502517"/>
                  </a:ext>
                </a:extLst>
              </a:tr>
              <a:tr h="434340">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6.444 A (driven)</a:t>
                      </a:r>
                    </a:p>
                    <a:p>
                      <a:pPr algn="r"/>
                      <a:r>
                        <a:rPr lang="en-US" sz="1200" dirty="0"/>
                        <a:t>0.177 A (base parasitic)</a:t>
                      </a:r>
                    </a:p>
                  </a:txBody>
                  <a:tcPr marL="68580" marR="68580" marT="34290" marB="34290"/>
                </a:tc>
                <a:extLst>
                  <a:ext uri="{0D108BD9-81ED-4DB2-BD59-A6C34878D82A}">
                    <a16:rowId xmlns:a16="http://schemas.microsoft.com/office/drawing/2014/main" val="1093615127"/>
                  </a:ext>
                </a:extLst>
              </a:tr>
            </a:tbl>
          </a:graphicData>
        </a:graphic>
      </p:graphicFrame>
      <p:sp>
        <p:nvSpPr>
          <p:cNvPr id="9" name="Content Placeholder 2">
            <a:extLst>
              <a:ext uri="{FF2B5EF4-FFF2-40B4-BE49-F238E27FC236}">
                <a16:creationId xmlns:a16="http://schemas.microsoft.com/office/drawing/2014/main" id="{8E4411C3-B0B4-1311-7C01-574473AD1B55}"/>
              </a:ext>
            </a:extLst>
          </p:cNvPr>
          <p:cNvSpPr txBox="1">
            <a:spLocks/>
          </p:cNvSpPr>
          <p:nvPr/>
        </p:nvSpPr>
        <p:spPr>
          <a:xfrm>
            <a:off x="585483" y="4466642"/>
            <a:ext cx="5367845" cy="115787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spcBef>
                <a:spcPts val="750"/>
              </a:spcBef>
              <a:spcAft>
                <a:spcPts val="0"/>
              </a:spcAft>
            </a:pPr>
            <a:r>
              <a:rPr lang="en-US" sz="2100" dirty="0">
                <a:solidFill>
                  <a:prstClr val="black"/>
                </a:solidFill>
                <a:latin typeface="Aptos" panose="02110004020202020204"/>
              </a:rPr>
              <a:t>With 3000 Ohm </a:t>
            </a:r>
            <a:r>
              <a:rPr lang="en-US" sz="2100" b="1" dirty="0">
                <a:solidFill>
                  <a:prstClr val="black"/>
                </a:solidFill>
                <a:latin typeface="Aptos" panose="02110004020202020204"/>
              </a:rPr>
              <a:t>Resistance</a:t>
            </a:r>
            <a:r>
              <a:rPr lang="en-US" sz="2100" dirty="0">
                <a:solidFill>
                  <a:prstClr val="black"/>
                </a:solidFill>
                <a:latin typeface="Aptos" panose="02110004020202020204"/>
              </a:rPr>
              <a:t> Choke: </a:t>
            </a:r>
          </a:p>
          <a:p>
            <a:pPr marL="514350" lvl="1" indent="-171450" defTabSz="685800" fontAlgn="auto">
              <a:spcBef>
                <a:spcPts val="375"/>
              </a:spcBef>
              <a:spcAft>
                <a:spcPts val="0"/>
              </a:spcAft>
            </a:pPr>
            <a:r>
              <a:rPr lang="en-US" sz="1800" dirty="0">
                <a:solidFill>
                  <a:prstClr val="black"/>
                </a:solidFill>
                <a:latin typeface="Aptos" panose="02110004020202020204"/>
              </a:rPr>
              <a:t>Current drops from 4.801 A to 0.177 A (-28.7 dB)</a:t>
            </a:r>
          </a:p>
          <a:p>
            <a:pPr marL="514350" lvl="1" indent="-171450" defTabSz="685800" fontAlgn="auto">
              <a:spcBef>
                <a:spcPts val="375"/>
              </a:spcBef>
              <a:spcAft>
                <a:spcPts val="0"/>
              </a:spcAft>
            </a:pPr>
            <a:r>
              <a:rPr lang="en-US" sz="1800" dirty="0">
                <a:solidFill>
                  <a:prstClr val="black"/>
                </a:solidFill>
                <a:latin typeface="Aptos" panose="02110004020202020204"/>
              </a:rPr>
              <a:t>Performance is better than floating the base.</a:t>
            </a:r>
          </a:p>
          <a:p>
            <a:pPr marL="514350" lvl="1" indent="-171450" defTabSz="685800" fontAlgn="auto">
              <a:spcBef>
                <a:spcPts val="375"/>
              </a:spcBef>
              <a:spcAft>
                <a:spcPts val="0"/>
              </a:spcAft>
            </a:pPr>
            <a:r>
              <a:rPr lang="en-US" sz="1800" dirty="0">
                <a:solidFill>
                  <a:prstClr val="black"/>
                </a:solidFill>
                <a:latin typeface="Aptos" panose="02110004020202020204"/>
              </a:rPr>
              <a:t>15.66 watts in the resistor.</a:t>
            </a:r>
          </a:p>
        </p:txBody>
      </p:sp>
    </p:spTree>
    <p:extLst>
      <p:ext uri="{BB962C8B-B14F-4D97-AF65-F5344CB8AC3E}">
        <p14:creationId xmlns:p14="http://schemas.microsoft.com/office/powerpoint/2010/main" val="4231651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9970-607D-4B3C-2F77-6C64F3B9C7E0}"/>
              </a:ext>
            </a:extLst>
          </p:cNvPr>
          <p:cNvSpPr>
            <a:spLocks noGrp="1"/>
          </p:cNvSpPr>
          <p:nvPr>
            <p:ph type="title"/>
          </p:nvPr>
        </p:nvSpPr>
        <p:spPr/>
        <p:txBody>
          <a:bodyPr/>
          <a:lstStyle/>
          <a:p>
            <a:pPr algn="ctr"/>
            <a:r>
              <a:rPr lang="en-US" dirty="0"/>
              <a:t>Resistance Summary</a:t>
            </a:r>
          </a:p>
        </p:txBody>
      </p:sp>
      <p:sp>
        <p:nvSpPr>
          <p:cNvPr id="3" name="Content Placeholder 2">
            <a:extLst>
              <a:ext uri="{FF2B5EF4-FFF2-40B4-BE49-F238E27FC236}">
                <a16:creationId xmlns:a16="http://schemas.microsoft.com/office/drawing/2014/main" id="{9A4119B6-243D-9916-AB2B-62B4EC200C21}"/>
              </a:ext>
            </a:extLst>
          </p:cNvPr>
          <p:cNvSpPr>
            <a:spLocks noGrp="1"/>
          </p:cNvSpPr>
          <p:nvPr>
            <p:ph idx="1"/>
          </p:nvPr>
        </p:nvSpPr>
        <p:spPr/>
        <p:txBody>
          <a:bodyPr>
            <a:normAutofit/>
          </a:bodyPr>
          <a:lstStyle/>
          <a:p>
            <a:r>
              <a:rPr lang="en-US" dirty="0"/>
              <a:t>With 3000 Ohms we have made the parasitic quite invisible.</a:t>
            </a:r>
          </a:p>
          <a:p>
            <a:pPr lvl="1"/>
            <a:r>
              <a:rPr lang="en-US" dirty="0"/>
              <a:t>Better than floating the base.</a:t>
            </a:r>
          </a:p>
          <a:p>
            <a:r>
              <a:rPr lang="en-US" dirty="0"/>
              <a:t>Resistance makes an effective choke.</a:t>
            </a:r>
          </a:p>
          <a:p>
            <a:r>
              <a:rPr lang="en-US" dirty="0"/>
              <a:t>Low resistance values suffer from too much loss (power in the resistor).</a:t>
            </a:r>
          </a:p>
          <a:p>
            <a:r>
              <a:rPr lang="en-US" dirty="0"/>
              <a:t>Don’t forget, this is a worst case with 1500 watts ¼ λ away!</a:t>
            </a:r>
          </a:p>
          <a:p>
            <a:r>
              <a:rPr lang="en-US" dirty="0"/>
              <a:t>A good choke is like an open circuit which means new resonances could be created at higher frequencies.</a:t>
            </a:r>
          </a:p>
          <a:p>
            <a:r>
              <a:rPr lang="en-US" dirty="0"/>
              <a:t>Below the choke is a resonant ¼ λ 14.2 MHz grounded vertical.</a:t>
            </a:r>
          </a:p>
          <a:p>
            <a:r>
              <a:rPr lang="en-US" dirty="0"/>
              <a:t>Above the choke is a resonant ½ λ 28.4 MHz dipole.</a:t>
            </a:r>
          </a:p>
          <a:p>
            <a:r>
              <a:rPr lang="en-US" dirty="0"/>
              <a:t>Will these cause problems? Who knows. But they exist as a side effect of addressing 40m.</a:t>
            </a:r>
          </a:p>
          <a:p>
            <a:endParaRPr lang="en-US" dirty="0"/>
          </a:p>
        </p:txBody>
      </p:sp>
      <p:sp>
        <p:nvSpPr>
          <p:cNvPr id="4" name="Footer Placeholder 3">
            <a:extLst>
              <a:ext uri="{FF2B5EF4-FFF2-40B4-BE49-F238E27FC236}">
                <a16:creationId xmlns:a16="http://schemas.microsoft.com/office/drawing/2014/main" id="{2788CD92-BA64-CA8B-708D-B9DE89B96C95}"/>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22D86F95-62F2-3AB2-E7B5-1A811245E34E}"/>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66</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814583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F876-8B24-E9D1-7D34-2BF9390D39EC}"/>
              </a:ext>
            </a:extLst>
          </p:cNvPr>
          <p:cNvSpPr>
            <a:spLocks noGrp="1"/>
          </p:cNvSpPr>
          <p:nvPr>
            <p:ph type="title"/>
          </p:nvPr>
        </p:nvSpPr>
        <p:spPr/>
        <p:txBody>
          <a:bodyPr/>
          <a:lstStyle/>
          <a:p>
            <a:pPr algn="ctr"/>
            <a:r>
              <a:rPr lang="en-US" dirty="0"/>
              <a:t>It’s hard to Reduce Current to Zero</a:t>
            </a:r>
          </a:p>
        </p:txBody>
      </p:sp>
      <p:sp>
        <p:nvSpPr>
          <p:cNvPr id="3" name="Content Placeholder 2">
            <a:extLst>
              <a:ext uri="{FF2B5EF4-FFF2-40B4-BE49-F238E27FC236}">
                <a16:creationId xmlns:a16="http://schemas.microsoft.com/office/drawing/2014/main" id="{F4260ECB-9D1D-A760-0E56-7AF0FB6EF3BE}"/>
              </a:ext>
            </a:extLst>
          </p:cNvPr>
          <p:cNvSpPr>
            <a:spLocks noGrp="1"/>
          </p:cNvSpPr>
          <p:nvPr>
            <p:ph idx="1"/>
          </p:nvPr>
        </p:nvSpPr>
        <p:spPr>
          <a:xfrm>
            <a:off x="628650" y="2125267"/>
            <a:ext cx="6090731" cy="3364706"/>
          </a:xfrm>
        </p:spPr>
        <p:txBody>
          <a:bodyPr>
            <a:normAutofit fontScale="92500" lnSpcReduction="20000"/>
          </a:bodyPr>
          <a:lstStyle/>
          <a:p>
            <a:r>
              <a:rPr lang="en-US" dirty="0"/>
              <a:t>It’s hard to reduce the current flow to zero because the choke creates, in effect, two colinear verticals with opposite polarity voltages.</a:t>
            </a:r>
          </a:p>
          <a:p>
            <a:r>
              <a:rPr lang="en-US" dirty="0"/>
              <a:t>This is with a 20,000 Ohm resistor.</a:t>
            </a:r>
          </a:p>
          <a:p>
            <a:r>
              <a:rPr lang="en-US" dirty="0"/>
              <a:t>Note that minus and plus straddle the gap meaning that there is a voltage drop across the choke that will cause current to flow.</a:t>
            </a:r>
          </a:p>
          <a:p>
            <a:r>
              <a:rPr lang="en-US" dirty="0"/>
              <a:t>This does assume physical alignment so that the induced current flow has the shown polarity.</a:t>
            </a:r>
          </a:p>
          <a:p>
            <a:r>
              <a:rPr lang="en-US" dirty="0"/>
              <a:t>Perhaps several </a:t>
            </a:r>
            <a:r>
              <a:rPr lang="en-US" i="1" dirty="0"/>
              <a:t>average </a:t>
            </a:r>
            <a:r>
              <a:rPr lang="en-US" dirty="0"/>
              <a:t>chokes are more effective than one very high impedance choke?</a:t>
            </a:r>
          </a:p>
          <a:p>
            <a:pPr lvl="1"/>
            <a:r>
              <a:rPr lang="en-US" dirty="0"/>
              <a:t>If you never let a large current build up, you have less to knock down.</a:t>
            </a:r>
          </a:p>
        </p:txBody>
      </p:sp>
      <p:sp>
        <p:nvSpPr>
          <p:cNvPr id="4" name="Footer Placeholder 3">
            <a:extLst>
              <a:ext uri="{FF2B5EF4-FFF2-40B4-BE49-F238E27FC236}">
                <a16:creationId xmlns:a16="http://schemas.microsoft.com/office/drawing/2014/main" id="{C1A8E39D-90CC-1759-BB41-AA93EFFC5A43}"/>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9DBD3151-154B-5F66-FDD7-426D79511576}"/>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67</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32F2122B-0B3D-21AA-726C-ECE1AAB52D6C}"/>
              </a:ext>
            </a:extLst>
          </p:cNvPr>
          <p:cNvPicPr>
            <a:picLocks noChangeAspect="1"/>
          </p:cNvPicPr>
          <p:nvPr/>
        </p:nvPicPr>
        <p:blipFill>
          <a:blip r:embed="rId2"/>
          <a:stretch>
            <a:fillRect/>
          </a:stretch>
        </p:blipFill>
        <p:spPr>
          <a:xfrm>
            <a:off x="6719381" y="2226469"/>
            <a:ext cx="1928572" cy="2600000"/>
          </a:xfrm>
          <a:prstGeom prst="rect">
            <a:avLst/>
          </a:prstGeom>
        </p:spPr>
      </p:pic>
      <p:sp>
        <p:nvSpPr>
          <p:cNvPr id="6" name="TextBox 5">
            <a:extLst>
              <a:ext uri="{FF2B5EF4-FFF2-40B4-BE49-F238E27FC236}">
                <a16:creationId xmlns:a16="http://schemas.microsoft.com/office/drawing/2014/main" id="{EA2AC8FC-4870-AF3E-E575-2F6BC9DF8D92}"/>
              </a:ext>
            </a:extLst>
          </p:cNvPr>
          <p:cNvSpPr txBox="1"/>
          <p:nvPr/>
        </p:nvSpPr>
        <p:spPr>
          <a:xfrm>
            <a:off x="7791856" y="4684010"/>
            <a:ext cx="583659" cy="300082"/>
          </a:xfrm>
          <a:prstGeom prst="rect">
            <a:avLst/>
          </a:prstGeom>
          <a:noFill/>
        </p:spPr>
        <p:txBody>
          <a:bodyPr wrap="square" rtlCol="0">
            <a:spAutoFit/>
          </a:bodyPr>
          <a:lstStyle/>
          <a:p>
            <a:pPr algn="l" defTabSz="685800" eaLnBrk="1" fontAlgn="auto" hangingPunct="1">
              <a:spcBef>
                <a:spcPts val="0"/>
              </a:spcBef>
              <a:spcAft>
                <a:spcPts val="0"/>
              </a:spcAft>
            </a:pPr>
            <a:r>
              <a:rPr lang="en-US" sz="1350" dirty="0">
                <a:solidFill>
                  <a:prstClr val="black"/>
                </a:solidFill>
                <a:latin typeface="Aptos" panose="02110004020202020204"/>
              </a:rPr>
              <a:t>GND</a:t>
            </a:r>
          </a:p>
        </p:txBody>
      </p:sp>
    </p:spTree>
    <p:extLst>
      <p:ext uri="{BB962C8B-B14F-4D97-AF65-F5344CB8AC3E}">
        <p14:creationId xmlns:p14="http://schemas.microsoft.com/office/powerpoint/2010/main" val="2332555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7EBB9-386A-CFF5-99E5-8857969596DE}"/>
              </a:ext>
            </a:extLst>
          </p:cNvPr>
          <p:cNvSpPr>
            <a:spLocks noGrp="1"/>
          </p:cNvSpPr>
          <p:nvPr>
            <p:ph type="title"/>
          </p:nvPr>
        </p:nvSpPr>
        <p:spPr/>
        <p:txBody>
          <a:bodyPr/>
          <a:lstStyle/>
          <a:p>
            <a:pPr algn="ctr"/>
            <a:r>
              <a:rPr lang="en-US" dirty="0"/>
              <a:t>Reactance Chokes</a:t>
            </a:r>
          </a:p>
        </p:txBody>
      </p:sp>
      <p:sp>
        <p:nvSpPr>
          <p:cNvPr id="3" name="Content Placeholder 2">
            <a:extLst>
              <a:ext uri="{FF2B5EF4-FFF2-40B4-BE49-F238E27FC236}">
                <a16:creationId xmlns:a16="http://schemas.microsoft.com/office/drawing/2014/main" id="{2981625C-4520-47DE-02C1-4C91A3E6FF2A}"/>
              </a:ext>
            </a:extLst>
          </p:cNvPr>
          <p:cNvSpPr>
            <a:spLocks noGrp="1"/>
          </p:cNvSpPr>
          <p:nvPr>
            <p:ph idx="1"/>
          </p:nvPr>
        </p:nvSpPr>
        <p:spPr/>
        <p:txBody>
          <a:bodyPr>
            <a:normAutofit/>
          </a:bodyPr>
          <a:lstStyle/>
          <a:p>
            <a:r>
              <a:rPr lang="en-US" dirty="0"/>
              <a:t>Follow the lead of the resistance measurements with inductance and capacitance.</a:t>
            </a:r>
          </a:p>
          <a:p>
            <a:r>
              <a:rPr lang="en-US" dirty="0"/>
              <a:t>Assume infinite Q, no resistance.</a:t>
            </a:r>
          </a:p>
          <a:p>
            <a:r>
              <a:rPr lang="en-US" dirty="0"/>
              <a:t>Positive reactance is inductive.</a:t>
            </a:r>
          </a:p>
          <a:p>
            <a:r>
              <a:rPr lang="en-US" dirty="0"/>
              <a:t>Negative reactance is capacitive.</a:t>
            </a:r>
          </a:p>
          <a:p>
            <a:pPr lvl="1"/>
            <a:r>
              <a:rPr lang="en-US" dirty="0"/>
              <a:t>Will plot capacitive as positive just to make comparisons easier on the graph. Use the graph legend to sort out inductive and capacitive.</a:t>
            </a:r>
          </a:p>
          <a:p>
            <a:r>
              <a:rPr lang="en-US" dirty="0"/>
              <a:t>Let’s not forget that a small amount of inductive reactance makes an element electrically longer (loading).</a:t>
            </a:r>
          </a:p>
          <a:p>
            <a:r>
              <a:rPr lang="en-US" dirty="0"/>
              <a:t>A small amount of capacitive reactance makes an element electrically shorter.</a:t>
            </a:r>
          </a:p>
          <a:p>
            <a:endParaRPr lang="en-US" dirty="0"/>
          </a:p>
        </p:txBody>
      </p:sp>
      <p:sp>
        <p:nvSpPr>
          <p:cNvPr id="4" name="Footer Placeholder 3">
            <a:extLst>
              <a:ext uri="{FF2B5EF4-FFF2-40B4-BE49-F238E27FC236}">
                <a16:creationId xmlns:a16="http://schemas.microsoft.com/office/drawing/2014/main" id="{14573149-D65B-A345-F597-C12C6B3F8E58}"/>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49FED7C3-127B-10BC-322C-06A8576D811D}"/>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68</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4029972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E0502-29FA-C5AF-EB16-79B610674381}"/>
              </a:ext>
            </a:extLst>
          </p:cNvPr>
          <p:cNvPicPr>
            <a:picLocks noChangeAspect="1"/>
          </p:cNvPicPr>
          <p:nvPr/>
        </p:nvPicPr>
        <p:blipFill>
          <a:blip r:embed="rId2"/>
          <a:stretch>
            <a:fillRect/>
          </a:stretch>
        </p:blipFill>
        <p:spPr>
          <a:xfrm>
            <a:off x="6832319" y="1842394"/>
            <a:ext cx="2000479" cy="1765466"/>
          </a:xfrm>
          <a:prstGeom prst="rect">
            <a:avLst/>
          </a:prstGeom>
        </p:spPr>
      </p:pic>
      <p:sp>
        <p:nvSpPr>
          <p:cNvPr id="2" name="Title 1">
            <a:extLst>
              <a:ext uri="{FF2B5EF4-FFF2-40B4-BE49-F238E27FC236}">
                <a16:creationId xmlns:a16="http://schemas.microsoft.com/office/drawing/2014/main" id="{03F13760-3F22-A890-93E4-057DB68AECC6}"/>
              </a:ext>
            </a:extLst>
          </p:cNvPr>
          <p:cNvSpPr>
            <a:spLocks noGrp="1"/>
          </p:cNvSpPr>
          <p:nvPr>
            <p:ph type="title"/>
          </p:nvPr>
        </p:nvSpPr>
        <p:spPr/>
        <p:txBody>
          <a:bodyPr/>
          <a:lstStyle/>
          <a:p>
            <a:pPr algn="ctr"/>
            <a:r>
              <a:rPr lang="en-US" dirty="0"/>
              <a:t>Reactance of 0 to 200 Ohms</a:t>
            </a:r>
          </a:p>
        </p:txBody>
      </p:sp>
      <p:sp>
        <p:nvSpPr>
          <p:cNvPr id="3" name="Content Placeholder 2">
            <a:extLst>
              <a:ext uri="{FF2B5EF4-FFF2-40B4-BE49-F238E27FC236}">
                <a16:creationId xmlns:a16="http://schemas.microsoft.com/office/drawing/2014/main" id="{FB2FF6C0-2BB4-0983-AF5A-BD88166E87A5}"/>
              </a:ext>
            </a:extLst>
          </p:cNvPr>
          <p:cNvSpPr>
            <a:spLocks noGrp="1"/>
          </p:cNvSpPr>
          <p:nvPr>
            <p:ph idx="1"/>
          </p:nvPr>
        </p:nvSpPr>
        <p:spPr>
          <a:xfrm>
            <a:off x="466928" y="1962573"/>
            <a:ext cx="1772865" cy="3661940"/>
          </a:xfrm>
        </p:spPr>
        <p:txBody>
          <a:bodyPr>
            <a:normAutofit fontScale="62500" lnSpcReduction="20000"/>
          </a:bodyPr>
          <a:lstStyle/>
          <a:p>
            <a:r>
              <a:rPr lang="en-US" dirty="0"/>
              <a:t>Parasitic is either a reflector or director based upon inductive or capacitive reactance.</a:t>
            </a:r>
          </a:p>
          <a:p>
            <a:r>
              <a:rPr lang="en-US" dirty="0"/>
              <a:t>Gain drops when switching directions.</a:t>
            </a:r>
          </a:p>
          <a:p>
            <a:r>
              <a:rPr lang="en-US" dirty="0"/>
              <a:t>These reactance values are clearly too close to zero to be any sort of choke.</a:t>
            </a:r>
          </a:p>
          <a:p>
            <a:r>
              <a:rPr lang="en-US" dirty="0"/>
              <a:t>They just nudge the element length.</a:t>
            </a:r>
          </a:p>
          <a:p>
            <a:r>
              <a:rPr lang="en-US" dirty="0"/>
              <a:t>Since lossless L and C no power dissipated.</a:t>
            </a:r>
          </a:p>
        </p:txBody>
      </p:sp>
      <p:sp>
        <p:nvSpPr>
          <p:cNvPr id="4" name="Footer Placeholder 3">
            <a:extLst>
              <a:ext uri="{FF2B5EF4-FFF2-40B4-BE49-F238E27FC236}">
                <a16:creationId xmlns:a16="http://schemas.microsoft.com/office/drawing/2014/main" id="{6A957893-16AF-E210-2D6E-695940FD9CE6}"/>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A1EB0DC7-2BC3-7498-DABB-EAF6D796D51E}"/>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69</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5CB3E8E8-DE96-AE16-50CC-9E9F3E5503F7}"/>
              </a:ext>
            </a:extLst>
          </p:cNvPr>
          <p:cNvPicPr>
            <a:picLocks noChangeAspect="1"/>
          </p:cNvPicPr>
          <p:nvPr/>
        </p:nvPicPr>
        <p:blipFill>
          <a:blip r:embed="rId3"/>
          <a:stretch>
            <a:fillRect/>
          </a:stretch>
        </p:blipFill>
        <p:spPr>
          <a:xfrm>
            <a:off x="2318428" y="1953835"/>
            <a:ext cx="4507143" cy="2728571"/>
          </a:xfrm>
          <a:prstGeom prst="rect">
            <a:avLst/>
          </a:prstGeom>
        </p:spPr>
      </p:pic>
      <p:pic>
        <p:nvPicPr>
          <p:cNvPr id="11" name="Picture 10">
            <a:extLst>
              <a:ext uri="{FF2B5EF4-FFF2-40B4-BE49-F238E27FC236}">
                <a16:creationId xmlns:a16="http://schemas.microsoft.com/office/drawing/2014/main" id="{1C0B64EB-FE1A-B3F2-7689-5A73A13278F1}"/>
              </a:ext>
            </a:extLst>
          </p:cNvPr>
          <p:cNvPicPr>
            <a:picLocks noChangeAspect="1"/>
          </p:cNvPicPr>
          <p:nvPr/>
        </p:nvPicPr>
        <p:blipFill>
          <a:blip r:embed="rId4"/>
          <a:stretch>
            <a:fillRect/>
          </a:stretch>
        </p:blipFill>
        <p:spPr>
          <a:xfrm>
            <a:off x="6825571" y="3667234"/>
            <a:ext cx="2000479" cy="1765466"/>
          </a:xfrm>
          <a:prstGeom prst="rect">
            <a:avLst/>
          </a:prstGeom>
        </p:spPr>
      </p:pic>
      <p:sp>
        <p:nvSpPr>
          <p:cNvPr id="12" name="TextBox 11">
            <a:extLst>
              <a:ext uri="{FF2B5EF4-FFF2-40B4-BE49-F238E27FC236}">
                <a16:creationId xmlns:a16="http://schemas.microsoft.com/office/drawing/2014/main" id="{F8434566-9A63-FFAE-C0EC-6C932C912DCB}"/>
              </a:ext>
            </a:extLst>
          </p:cNvPr>
          <p:cNvSpPr txBox="1"/>
          <p:nvPr/>
        </p:nvSpPr>
        <p:spPr>
          <a:xfrm>
            <a:off x="8443462" y="2040079"/>
            <a:ext cx="561773" cy="300082"/>
          </a:xfrm>
          <a:prstGeom prst="rect">
            <a:avLst/>
          </a:prstGeom>
          <a:noFill/>
        </p:spPr>
        <p:txBody>
          <a:bodyPr wrap="square" rtlCol="0">
            <a:spAutoFit/>
          </a:bodyPr>
          <a:lstStyle/>
          <a:p>
            <a:pPr algn="l" defTabSz="685800" eaLnBrk="1" fontAlgn="auto" hangingPunct="1">
              <a:spcBef>
                <a:spcPts val="0"/>
              </a:spcBef>
              <a:spcAft>
                <a:spcPts val="0"/>
              </a:spcAft>
            </a:pPr>
            <a:r>
              <a:rPr lang="en-US" sz="1350" b="1" dirty="0">
                <a:solidFill>
                  <a:srgbClr val="4EA72E">
                    <a:lumMod val="50000"/>
                  </a:srgbClr>
                </a:solidFill>
                <a:latin typeface="Aptos" panose="02110004020202020204"/>
              </a:rPr>
              <a:t>+30</a:t>
            </a:r>
          </a:p>
        </p:txBody>
      </p:sp>
      <p:sp>
        <p:nvSpPr>
          <p:cNvPr id="13" name="TextBox 12">
            <a:extLst>
              <a:ext uri="{FF2B5EF4-FFF2-40B4-BE49-F238E27FC236}">
                <a16:creationId xmlns:a16="http://schemas.microsoft.com/office/drawing/2014/main" id="{90CEE973-AB55-688C-0F29-29C79208A095}"/>
              </a:ext>
            </a:extLst>
          </p:cNvPr>
          <p:cNvSpPr txBox="1"/>
          <p:nvPr/>
        </p:nvSpPr>
        <p:spPr>
          <a:xfrm>
            <a:off x="8443462" y="3859047"/>
            <a:ext cx="561773" cy="300082"/>
          </a:xfrm>
          <a:prstGeom prst="rect">
            <a:avLst/>
          </a:prstGeom>
          <a:noFill/>
        </p:spPr>
        <p:txBody>
          <a:bodyPr wrap="square" rtlCol="0">
            <a:spAutoFit/>
          </a:bodyPr>
          <a:lstStyle/>
          <a:p>
            <a:pPr algn="l" defTabSz="685800" eaLnBrk="1" fontAlgn="auto" hangingPunct="1">
              <a:spcBef>
                <a:spcPts val="0"/>
              </a:spcBef>
              <a:spcAft>
                <a:spcPts val="0"/>
              </a:spcAft>
            </a:pPr>
            <a:r>
              <a:rPr lang="en-US" sz="1350" b="1" dirty="0">
                <a:solidFill>
                  <a:srgbClr val="0070C0"/>
                </a:solidFill>
                <a:latin typeface="Aptos" panose="02110004020202020204"/>
              </a:rPr>
              <a:t>-100</a:t>
            </a:r>
          </a:p>
        </p:txBody>
      </p:sp>
    </p:spTree>
    <p:extLst>
      <p:ext uri="{BB962C8B-B14F-4D97-AF65-F5344CB8AC3E}">
        <p14:creationId xmlns:p14="http://schemas.microsoft.com/office/powerpoint/2010/main" val="17709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E7D1-62BF-CFB9-A79A-C79211EEAC61}"/>
              </a:ext>
            </a:extLst>
          </p:cNvPr>
          <p:cNvSpPr>
            <a:spLocks noGrp="1"/>
          </p:cNvSpPr>
          <p:nvPr>
            <p:ph type="title"/>
          </p:nvPr>
        </p:nvSpPr>
        <p:spPr/>
        <p:txBody>
          <a:bodyPr/>
          <a:lstStyle/>
          <a:p>
            <a:r>
              <a:rPr lang="en-US" dirty="0"/>
              <a:t>Importance of Resonance (3)</a:t>
            </a:r>
          </a:p>
        </p:txBody>
      </p:sp>
      <p:sp>
        <p:nvSpPr>
          <p:cNvPr id="3" name="Content Placeholder 2">
            <a:extLst>
              <a:ext uri="{FF2B5EF4-FFF2-40B4-BE49-F238E27FC236}">
                <a16:creationId xmlns:a16="http://schemas.microsoft.com/office/drawing/2014/main" id="{79B1F733-EF3C-3C3B-CCA6-0D245AB5CC53}"/>
              </a:ext>
            </a:extLst>
          </p:cNvPr>
          <p:cNvSpPr>
            <a:spLocks noGrp="1"/>
          </p:cNvSpPr>
          <p:nvPr>
            <p:ph idx="1"/>
          </p:nvPr>
        </p:nvSpPr>
        <p:spPr>
          <a:xfrm>
            <a:off x="171440" y="1497228"/>
            <a:ext cx="3776026" cy="4876800"/>
          </a:xfrm>
        </p:spPr>
        <p:txBody>
          <a:bodyPr>
            <a:normAutofit fontScale="55000" lnSpcReduction="20000"/>
          </a:bodyPr>
          <a:lstStyle/>
          <a:p>
            <a:r>
              <a:rPr lang="en-US" dirty="0"/>
              <a:t>Ground/low impedance is not just earth!</a:t>
            </a:r>
          </a:p>
          <a:p>
            <a:pPr lvl="1"/>
            <a:r>
              <a:rPr lang="en-US" dirty="0"/>
              <a:t>Like a ground rod(s).</a:t>
            </a:r>
          </a:p>
          <a:p>
            <a:pPr lvl="1"/>
            <a:r>
              <a:rPr lang="en-US" dirty="0"/>
              <a:t>Some grounds are broadband, others are also resonant (frequency dependent).</a:t>
            </a:r>
          </a:p>
          <a:p>
            <a:r>
              <a:rPr lang="en-US" dirty="0"/>
              <a:t>¼ wavelength away from a high impedance is a low impedance.</a:t>
            </a:r>
          </a:p>
          <a:p>
            <a:pPr lvl="1"/>
            <a:r>
              <a:rPr lang="en-US" dirty="0"/>
              <a:t>180° on a Smith Chart.</a:t>
            </a:r>
          </a:p>
          <a:p>
            <a:r>
              <a:rPr lang="en-US" dirty="0"/>
              <a:t>A dipole is two back-to-back ¼ wavelength elements providing a low impedance to each other.</a:t>
            </a:r>
          </a:p>
          <a:p>
            <a:r>
              <a:rPr lang="en-US" dirty="0"/>
              <a:t>I’m going to make the claim that serious problems that require choking usually involve resonance since that peaks current flow which peaks reradiation.</a:t>
            </a:r>
          </a:p>
          <a:p>
            <a:r>
              <a:rPr lang="en-US" dirty="0"/>
              <a:t>These are standing waves.</a:t>
            </a:r>
          </a:p>
        </p:txBody>
      </p:sp>
      <p:sp>
        <p:nvSpPr>
          <p:cNvPr id="4" name="Footer Placeholder 3">
            <a:extLst>
              <a:ext uri="{FF2B5EF4-FFF2-40B4-BE49-F238E27FC236}">
                <a16:creationId xmlns:a16="http://schemas.microsoft.com/office/drawing/2014/main" id="{5E30DC6E-CC46-DA40-85C9-C8833C36C7BB}"/>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7A7E7AF8-31A7-1F60-BA64-9DA4FAB0944F}"/>
              </a:ext>
            </a:extLst>
          </p:cNvPr>
          <p:cNvSpPr>
            <a:spLocks noGrp="1"/>
          </p:cNvSpPr>
          <p:nvPr>
            <p:ph type="sldNum" sz="quarter" idx="12"/>
          </p:nvPr>
        </p:nvSpPr>
        <p:spPr/>
        <p:txBody>
          <a:bodyPr/>
          <a:lstStyle/>
          <a:p>
            <a:fld id="{BDEBF4CF-0050-4F81-919F-EC1624062A76}" type="slidenum">
              <a:rPr lang="en-US" altLang="en-US" smtClean="0"/>
              <a:pPr/>
              <a:t>7</a:t>
            </a:fld>
            <a:endParaRPr lang="en-US" altLang="en-US"/>
          </a:p>
        </p:txBody>
      </p:sp>
      <p:pic>
        <p:nvPicPr>
          <p:cNvPr id="9" name="Picture 8">
            <a:extLst>
              <a:ext uri="{FF2B5EF4-FFF2-40B4-BE49-F238E27FC236}">
                <a16:creationId xmlns:a16="http://schemas.microsoft.com/office/drawing/2014/main" id="{4A5424FF-758C-72E7-1231-240F15BDB6B6}"/>
              </a:ext>
            </a:extLst>
          </p:cNvPr>
          <p:cNvPicPr>
            <a:picLocks noChangeAspect="1"/>
          </p:cNvPicPr>
          <p:nvPr/>
        </p:nvPicPr>
        <p:blipFill>
          <a:blip r:embed="rId2"/>
          <a:stretch>
            <a:fillRect/>
          </a:stretch>
        </p:blipFill>
        <p:spPr>
          <a:xfrm>
            <a:off x="3857000" y="4157822"/>
            <a:ext cx="5105400" cy="1735836"/>
          </a:xfrm>
          <a:prstGeom prst="rect">
            <a:avLst/>
          </a:prstGeom>
        </p:spPr>
      </p:pic>
      <p:sp>
        <p:nvSpPr>
          <p:cNvPr id="10" name="TextBox 9">
            <a:extLst>
              <a:ext uri="{FF2B5EF4-FFF2-40B4-BE49-F238E27FC236}">
                <a16:creationId xmlns:a16="http://schemas.microsoft.com/office/drawing/2014/main" id="{059CCD05-0771-A729-0681-730ACDD7D2B2}"/>
              </a:ext>
            </a:extLst>
          </p:cNvPr>
          <p:cNvSpPr txBox="1"/>
          <p:nvPr/>
        </p:nvSpPr>
        <p:spPr>
          <a:xfrm>
            <a:off x="5181600" y="5918514"/>
            <a:ext cx="2133600" cy="276999"/>
          </a:xfrm>
          <a:prstGeom prst="rect">
            <a:avLst/>
          </a:prstGeom>
          <a:noFill/>
        </p:spPr>
        <p:txBody>
          <a:bodyPr wrap="square" rtlCol="0">
            <a:spAutoFit/>
          </a:bodyPr>
          <a:lstStyle/>
          <a:p>
            <a:r>
              <a:rPr lang="en-US" sz="1200" dirty="0"/>
              <a:t>From the ARRL</a:t>
            </a:r>
          </a:p>
        </p:txBody>
      </p:sp>
      <p:pic>
        <p:nvPicPr>
          <p:cNvPr id="12" name="Picture 11">
            <a:extLst>
              <a:ext uri="{FF2B5EF4-FFF2-40B4-BE49-F238E27FC236}">
                <a16:creationId xmlns:a16="http://schemas.microsoft.com/office/drawing/2014/main" id="{A1BE5DD9-C469-BB8E-CA63-55280FC9C927}"/>
              </a:ext>
            </a:extLst>
          </p:cNvPr>
          <p:cNvPicPr>
            <a:picLocks noChangeAspect="1"/>
          </p:cNvPicPr>
          <p:nvPr/>
        </p:nvPicPr>
        <p:blipFill>
          <a:blip r:embed="rId3"/>
          <a:stretch>
            <a:fillRect/>
          </a:stretch>
        </p:blipFill>
        <p:spPr>
          <a:xfrm>
            <a:off x="6057887" y="1702320"/>
            <a:ext cx="2642478" cy="2090634"/>
          </a:xfrm>
          <a:prstGeom prst="rect">
            <a:avLst/>
          </a:prstGeom>
        </p:spPr>
      </p:pic>
      <p:sp>
        <p:nvSpPr>
          <p:cNvPr id="13" name="TextBox 12">
            <a:extLst>
              <a:ext uri="{FF2B5EF4-FFF2-40B4-BE49-F238E27FC236}">
                <a16:creationId xmlns:a16="http://schemas.microsoft.com/office/drawing/2014/main" id="{1B53CBF2-57DA-B54A-D8EB-CE742B4B77D0}"/>
              </a:ext>
            </a:extLst>
          </p:cNvPr>
          <p:cNvSpPr txBox="1"/>
          <p:nvPr/>
        </p:nvSpPr>
        <p:spPr>
          <a:xfrm>
            <a:off x="5931326" y="3797129"/>
            <a:ext cx="2895600" cy="276999"/>
          </a:xfrm>
          <a:prstGeom prst="rect">
            <a:avLst/>
          </a:prstGeom>
          <a:noFill/>
        </p:spPr>
        <p:txBody>
          <a:bodyPr wrap="square" rtlCol="0">
            <a:spAutoFit/>
          </a:bodyPr>
          <a:lstStyle/>
          <a:p>
            <a:r>
              <a:rPr lang="en-US" sz="1200" dirty="0"/>
              <a:t>¼ WL Elevated Vertical with 8 radials</a:t>
            </a:r>
          </a:p>
        </p:txBody>
      </p:sp>
      <p:pic>
        <p:nvPicPr>
          <p:cNvPr id="15" name="Picture 14">
            <a:extLst>
              <a:ext uri="{FF2B5EF4-FFF2-40B4-BE49-F238E27FC236}">
                <a16:creationId xmlns:a16="http://schemas.microsoft.com/office/drawing/2014/main" id="{5EA78FAE-2C4F-AA77-89ED-D18E71BFC9AB}"/>
              </a:ext>
            </a:extLst>
          </p:cNvPr>
          <p:cNvPicPr>
            <a:picLocks noChangeAspect="1"/>
          </p:cNvPicPr>
          <p:nvPr/>
        </p:nvPicPr>
        <p:blipFill>
          <a:blip r:embed="rId4"/>
          <a:stretch>
            <a:fillRect/>
          </a:stretch>
        </p:blipFill>
        <p:spPr>
          <a:xfrm>
            <a:off x="4011392" y="1702320"/>
            <a:ext cx="1856008" cy="2272245"/>
          </a:xfrm>
          <a:prstGeom prst="rect">
            <a:avLst/>
          </a:prstGeom>
        </p:spPr>
      </p:pic>
      <p:sp>
        <p:nvSpPr>
          <p:cNvPr id="16" name="TextBox 15">
            <a:extLst>
              <a:ext uri="{FF2B5EF4-FFF2-40B4-BE49-F238E27FC236}">
                <a16:creationId xmlns:a16="http://schemas.microsoft.com/office/drawing/2014/main" id="{3697B9C2-5ADC-CB78-08A7-71D2087C89AA}"/>
              </a:ext>
            </a:extLst>
          </p:cNvPr>
          <p:cNvSpPr txBox="1"/>
          <p:nvPr/>
        </p:nvSpPr>
        <p:spPr>
          <a:xfrm>
            <a:off x="3812726" y="1390368"/>
            <a:ext cx="2253339" cy="307777"/>
          </a:xfrm>
          <a:prstGeom prst="rect">
            <a:avLst/>
          </a:prstGeom>
          <a:noFill/>
        </p:spPr>
        <p:txBody>
          <a:bodyPr wrap="square" rtlCol="0">
            <a:spAutoFit/>
          </a:bodyPr>
          <a:lstStyle/>
          <a:p>
            <a:r>
              <a:rPr lang="en-US" sz="1400" dirty="0"/>
              <a:t>Frequency Independent</a:t>
            </a:r>
          </a:p>
        </p:txBody>
      </p:sp>
      <p:sp>
        <p:nvSpPr>
          <p:cNvPr id="17" name="TextBox 16">
            <a:extLst>
              <a:ext uri="{FF2B5EF4-FFF2-40B4-BE49-F238E27FC236}">
                <a16:creationId xmlns:a16="http://schemas.microsoft.com/office/drawing/2014/main" id="{142F63C2-5887-3A2A-38A9-684C183C5709}"/>
              </a:ext>
            </a:extLst>
          </p:cNvPr>
          <p:cNvSpPr txBox="1"/>
          <p:nvPr/>
        </p:nvSpPr>
        <p:spPr>
          <a:xfrm>
            <a:off x="6188530" y="1382931"/>
            <a:ext cx="2253339" cy="307777"/>
          </a:xfrm>
          <a:prstGeom prst="rect">
            <a:avLst/>
          </a:prstGeom>
          <a:noFill/>
        </p:spPr>
        <p:txBody>
          <a:bodyPr wrap="square" rtlCol="0">
            <a:spAutoFit/>
          </a:bodyPr>
          <a:lstStyle/>
          <a:p>
            <a:r>
              <a:rPr lang="en-US" sz="1400" dirty="0"/>
              <a:t>Frequency Dependent</a:t>
            </a:r>
          </a:p>
        </p:txBody>
      </p:sp>
    </p:spTree>
    <p:extLst>
      <p:ext uri="{BB962C8B-B14F-4D97-AF65-F5344CB8AC3E}">
        <p14:creationId xmlns:p14="http://schemas.microsoft.com/office/powerpoint/2010/main" val="225916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AEE3-1B17-50BA-5293-CD0AA3778D92}"/>
              </a:ext>
            </a:extLst>
          </p:cNvPr>
          <p:cNvSpPr>
            <a:spLocks noGrp="1"/>
          </p:cNvSpPr>
          <p:nvPr>
            <p:ph type="title"/>
          </p:nvPr>
        </p:nvSpPr>
        <p:spPr/>
        <p:txBody>
          <a:bodyPr/>
          <a:lstStyle/>
          <a:p>
            <a:pPr algn="ctr"/>
            <a:r>
              <a:rPr lang="en-US" dirty="0"/>
              <a:t>Reactance of 200 to 500 Ohms</a:t>
            </a:r>
          </a:p>
        </p:txBody>
      </p:sp>
      <p:sp>
        <p:nvSpPr>
          <p:cNvPr id="3" name="Content Placeholder 2">
            <a:extLst>
              <a:ext uri="{FF2B5EF4-FFF2-40B4-BE49-F238E27FC236}">
                <a16:creationId xmlns:a16="http://schemas.microsoft.com/office/drawing/2014/main" id="{1C26B135-6BAB-7727-3878-3735A55665D5}"/>
              </a:ext>
            </a:extLst>
          </p:cNvPr>
          <p:cNvSpPr>
            <a:spLocks noGrp="1"/>
          </p:cNvSpPr>
          <p:nvPr>
            <p:ph idx="1"/>
          </p:nvPr>
        </p:nvSpPr>
        <p:spPr>
          <a:xfrm>
            <a:off x="628650" y="2226469"/>
            <a:ext cx="2960857" cy="3263504"/>
          </a:xfrm>
        </p:spPr>
        <p:txBody>
          <a:bodyPr/>
          <a:lstStyle/>
          <a:p>
            <a:r>
              <a:rPr lang="en-US" dirty="0"/>
              <a:t>Both gain and F/B are settling down to the expected values for no parasitic vertical. </a:t>
            </a:r>
          </a:p>
        </p:txBody>
      </p:sp>
      <p:sp>
        <p:nvSpPr>
          <p:cNvPr id="4" name="Footer Placeholder 3">
            <a:extLst>
              <a:ext uri="{FF2B5EF4-FFF2-40B4-BE49-F238E27FC236}">
                <a16:creationId xmlns:a16="http://schemas.microsoft.com/office/drawing/2014/main" id="{05E16579-4FA4-1257-11C5-280BAEE9515D}"/>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C54E182C-9F17-1667-C116-B8F402B3A92D}"/>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70</a:t>
            </a:fld>
            <a:endParaRPr lang="en-US">
              <a:solidFill>
                <a:prstClr val="black">
                  <a:tint val="82000"/>
                </a:prstClr>
              </a:solidFill>
              <a:latin typeface="Aptos" panose="02110004020202020204"/>
            </a:endParaRPr>
          </a:p>
        </p:txBody>
      </p:sp>
      <p:pic>
        <p:nvPicPr>
          <p:cNvPr id="6" name="Picture 5">
            <a:extLst>
              <a:ext uri="{FF2B5EF4-FFF2-40B4-BE49-F238E27FC236}">
                <a16:creationId xmlns:a16="http://schemas.microsoft.com/office/drawing/2014/main" id="{3C18E361-3AD5-7829-99A7-F011301AE9C5}"/>
              </a:ext>
            </a:extLst>
          </p:cNvPr>
          <p:cNvPicPr>
            <a:picLocks noChangeAspect="1"/>
          </p:cNvPicPr>
          <p:nvPr/>
        </p:nvPicPr>
        <p:blipFill>
          <a:blip r:embed="rId2"/>
          <a:stretch>
            <a:fillRect/>
          </a:stretch>
        </p:blipFill>
        <p:spPr>
          <a:xfrm>
            <a:off x="4002394" y="2226469"/>
            <a:ext cx="4512956" cy="2738866"/>
          </a:xfrm>
          <a:prstGeom prst="rect">
            <a:avLst/>
          </a:prstGeom>
        </p:spPr>
      </p:pic>
    </p:spTree>
    <p:extLst>
      <p:ext uri="{BB962C8B-B14F-4D97-AF65-F5344CB8AC3E}">
        <p14:creationId xmlns:p14="http://schemas.microsoft.com/office/powerpoint/2010/main" val="1686668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AEE3-1B17-50BA-5293-CD0AA3778D92}"/>
              </a:ext>
            </a:extLst>
          </p:cNvPr>
          <p:cNvSpPr>
            <a:spLocks noGrp="1"/>
          </p:cNvSpPr>
          <p:nvPr>
            <p:ph type="title"/>
          </p:nvPr>
        </p:nvSpPr>
        <p:spPr/>
        <p:txBody>
          <a:bodyPr/>
          <a:lstStyle/>
          <a:p>
            <a:pPr algn="ctr"/>
            <a:r>
              <a:rPr lang="en-US" dirty="0"/>
              <a:t>Reactance of 500 to 5000 Ohms</a:t>
            </a:r>
          </a:p>
        </p:txBody>
      </p:sp>
      <p:sp>
        <p:nvSpPr>
          <p:cNvPr id="3" name="Content Placeholder 2">
            <a:extLst>
              <a:ext uri="{FF2B5EF4-FFF2-40B4-BE49-F238E27FC236}">
                <a16:creationId xmlns:a16="http://schemas.microsoft.com/office/drawing/2014/main" id="{1C26B135-6BAB-7727-3878-3735A55665D5}"/>
              </a:ext>
            </a:extLst>
          </p:cNvPr>
          <p:cNvSpPr>
            <a:spLocks noGrp="1"/>
          </p:cNvSpPr>
          <p:nvPr>
            <p:ph idx="1"/>
          </p:nvPr>
        </p:nvSpPr>
        <p:spPr>
          <a:xfrm>
            <a:off x="628650" y="2226469"/>
            <a:ext cx="2990039" cy="3263504"/>
          </a:xfrm>
        </p:spPr>
        <p:txBody>
          <a:bodyPr/>
          <a:lstStyle/>
          <a:p>
            <a:r>
              <a:rPr lang="en-US" dirty="0"/>
              <a:t>Around 3000 Ohms things flatten out, which was like the pure resistance choke.</a:t>
            </a:r>
          </a:p>
        </p:txBody>
      </p:sp>
      <p:sp>
        <p:nvSpPr>
          <p:cNvPr id="4" name="Footer Placeholder 3">
            <a:extLst>
              <a:ext uri="{FF2B5EF4-FFF2-40B4-BE49-F238E27FC236}">
                <a16:creationId xmlns:a16="http://schemas.microsoft.com/office/drawing/2014/main" id="{05E16579-4FA4-1257-11C5-280BAEE9515D}"/>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C54E182C-9F17-1667-C116-B8F402B3A92D}"/>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71</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A2BA8E14-B475-F595-1142-427A536C7017}"/>
              </a:ext>
            </a:extLst>
          </p:cNvPr>
          <p:cNvPicPr>
            <a:picLocks noChangeAspect="1"/>
          </p:cNvPicPr>
          <p:nvPr/>
        </p:nvPicPr>
        <p:blipFill>
          <a:blip r:embed="rId2"/>
          <a:stretch>
            <a:fillRect/>
          </a:stretch>
        </p:blipFill>
        <p:spPr>
          <a:xfrm>
            <a:off x="3920587" y="2238679"/>
            <a:ext cx="4512956" cy="2734293"/>
          </a:xfrm>
          <a:prstGeom prst="rect">
            <a:avLst/>
          </a:prstGeom>
        </p:spPr>
      </p:pic>
    </p:spTree>
    <p:extLst>
      <p:ext uri="{BB962C8B-B14F-4D97-AF65-F5344CB8AC3E}">
        <p14:creationId xmlns:p14="http://schemas.microsoft.com/office/powerpoint/2010/main" val="40638422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2AEE3-1B17-50BA-5293-CD0AA3778D92}"/>
              </a:ext>
            </a:extLst>
          </p:cNvPr>
          <p:cNvSpPr>
            <a:spLocks noGrp="1"/>
          </p:cNvSpPr>
          <p:nvPr>
            <p:ph type="title"/>
          </p:nvPr>
        </p:nvSpPr>
        <p:spPr/>
        <p:txBody>
          <a:bodyPr/>
          <a:lstStyle/>
          <a:p>
            <a:pPr algn="ctr"/>
            <a:r>
              <a:rPr lang="en-US" dirty="0"/>
              <a:t>Reactance of 5000 to 15000 Ohms</a:t>
            </a:r>
          </a:p>
        </p:txBody>
      </p:sp>
      <p:sp>
        <p:nvSpPr>
          <p:cNvPr id="3" name="Content Placeholder 2">
            <a:extLst>
              <a:ext uri="{FF2B5EF4-FFF2-40B4-BE49-F238E27FC236}">
                <a16:creationId xmlns:a16="http://schemas.microsoft.com/office/drawing/2014/main" id="{1C26B135-6BAB-7727-3878-3735A55665D5}"/>
              </a:ext>
            </a:extLst>
          </p:cNvPr>
          <p:cNvSpPr>
            <a:spLocks noGrp="1"/>
          </p:cNvSpPr>
          <p:nvPr>
            <p:ph idx="1"/>
          </p:nvPr>
        </p:nvSpPr>
        <p:spPr>
          <a:xfrm>
            <a:off x="628650" y="2226469"/>
            <a:ext cx="3274574" cy="3263504"/>
          </a:xfrm>
        </p:spPr>
        <p:txBody>
          <a:bodyPr/>
          <a:lstStyle/>
          <a:p>
            <a:r>
              <a:rPr lang="en-US" dirty="0"/>
              <a:t>0.55 dB gain is </a:t>
            </a:r>
            <a:r>
              <a:rPr lang="en-US" i="1" dirty="0"/>
              <a:t>neutral </a:t>
            </a:r>
            <a:r>
              <a:rPr lang="en-US" dirty="0"/>
              <a:t>(gain without a second vertical).</a:t>
            </a:r>
          </a:p>
          <a:p>
            <a:r>
              <a:rPr lang="en-US" dirty="0"/>
              <a:t>NOTE: dB should be </a:t>
            </a:r>
            <a:r>
              <a:rPr lang="en-US" dirty="0" err="1"/>
              <a:t>dBi</a:t>
            </a:r>
            <a:r>
              <a:rPr lang="en-US" dirty="0"/>
              <a:t>.</a:t>
            </a:r>
          </a:p>
        </p:txBody>
      </p:sp>
      <p:sp>
        <p:nvSpPr>
          <p:cNvPr id="4" name="Footer Placeholder 3">
            <a:extLst>
              <a:ext uri="{FF2B5EF4-FFF2-40B4-BE49-F238E27FC236}">
                <a16:creationId xmlns:a16="http://schemas.microsoft.com/office/drawing/2014/main" id="{05E16579-4FA4-1257-11C5-280BAEE9515D}"/>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C54E182C-9F17-1667-C116-B8F402B3A92D}"/>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72</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CC91559A-369A-0878-867E-950DFE323EF8}"/>
              </a:ext>
            </a:extLst>
          </p:cNvPr>
          <p:cNvPicPr>
            <a:picLocks noChangeAspect="1"/>
          </p:cNvPicPr>
          <p:nvPr/>
        </p:nvPicPr>
        <p:blipFill>
          <a:blip r:embed="rId2"/>
          <a:stretch>
            <a:fillRect/>
          </a:stretch>
        </p:blipFill>
        <p:spPr>
          <a:xfrm>
            <a:off x="3989019" y="2300327"/>
            <a:ext cx="4512956" cy="2738866"/>
          </a:xfrm>
          <a:prstGeom prst="rect">
            <a:avLst/>
          </a:prstGeom>
        </p:spPr>
      </p:pic>
    </p:spTree>
    <p:extLst>
      <p:ext uri="{BB962C8B-B14F-4D97-AF65-F5344CB8AC3E}">
        <p14:creationId xmlns:p14="http://schemas.microsoft.com/office/powerpoint/2010/main" val="1143375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96DB-D857-DED0-310F-96BBBA53590B}"/>
              </a:ext>
            </a:extLst>
          </p:cNvPr>
          <p:cNvSpPr>
            <a:spLocks noGrp="1"/>
          </p:cNvSpPr>
          <p:nvPr>
            <p:ph type="title"/>
          </p:nvPr>
        </p:nvSpPr>
        <p:spPr/>
        <p:txBody>
          <a:bodyPr/>
          <a:lstStyle/>
          <a:p>
            <a:pPr algn="ctr"/>
            <a:r>
              <a:rPr lang="en-US" dirty="0"/>
              <a:t>Is it that Simple?</a:t>
            </a:r>
          </a:p>
        </p:txBody>
      </p:sp>
      <p:sp>
        <p:nvSpPr>
          <p:cNvPr id="3" name="Content Placeholder 2">
            <a:extLst>
              <a:ext uri="{FF2B5EF4-FFF2-40B4-BE49-F238E27FC236}">
                <a16:creationId xmlns:a16="http://schemas.microsoft.com/office/drawing/2014/main" id="{37924803-2E9F-FEDC-A4D0-4ADA888FFD9F}"/>
              </a:ext>
            </a:extLst>
          </p:cNvPr>
          <p:cNvSpPr>
            <a:spLocks noGrp="1"/>
          </p:cNvSpPr>
          <p:nvPr>
            <p:ph idx="1"/>
          </p:nvPr>
        </p:nvSpPr>
        <p:spPr>
          <a:xfrm>
            <a:off x="628650" y="1927976"/>
            <a:ext cx="3719614" cy="3696537"/>
          </a:xfrm>
        </p:spPr>
        <p:txBody>
          <a:bodyPr>
            <a:normAutofit fontScale="92500" lnSpcReduction="20000"/>
          </a:bodyPr>
          <a:lstStyle/>
          <a:p>
            <a:r>
              <a:rPr lang="en-US" dirty="0"/>
              <a:t>Low values of reactance are going to be </a:t>
            </a:r>
            <a:r>
              <a:rPr lang="en-US" i="1" dirty="0"/>
              <a:t>electrical loading</a:t>
            </a:r>
            <a:r>
              <a:rPr lang="en-US" dirty="0"/>
              <a:t>, moving the resonance higher or lower in frequency.</a:t>
            </a:r>
          </a:p>
          <a:p>
            <a:r>
              <a:rPr lang="en-US" dirty="0"/>
              <a:t>Low value </a:t>
            </a:r>
            <a:r>
              <a:rPr lang="en-US" dirty="0" err="1"/>
              <a:t>reactances</a:t>
            </a:r>
            <a:r>
              <a:rPr lang="en-US" dirty="0"/>
              <a:t> act to electrically lengthen or shorten vertical, like normal loading.</a:t>
            </a:r>
          </a:p>
          <a:p>
            <a:r>
              <a:rPr lang="en-US" dirty="0"/>
              <a:t>Danger of low resistance is heating; danger of low reactance is small change in length.</a:t>
            </a:r>
          </a:p>
          <a:p>
            <a:r>
              <a:rPr lang="en-US" dirty="0"/>
              <a:t>When you insert a choke, the interesting question may be what is left behind and does that create a new problem on </a:t>
            </a:r>
            <a:r>
              <a:rPr lang="en-US"/>
              <a:t>other frequencies.</a:t>
            </a:r>
            <a:endParaRPr lang="en-US" dirty="0"/>
          </a:p>
          <a:p>
            <a:endParaRPr lang="en-US" dirty="0"/>
          </a:p>
        </p:txBody>
      </p:sp>
      <p:sp>
        <p:nvSpPr>
          <p:cNvPr id="4" name="Footer Placeholder 3">
            <a:extLst>
              <a:ext uri="{FF2B5EF4-FFF2-40B4-BE49-F238E27FC236}">
                <a16:creationId xmlns:a16="http://schemas.microsoft.com/office/drawing/2014/main" id="{1E169B03-72DD-9B57-9DBC-E5BA205878B0}"/>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89FE4E35-1171-8556-AD24-2BBB426C4AF9}"/>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73</a:t>
            </a:fld>
            <a:endParaRPr lang="en-US">
              <a:solidFill>
                <a:prstClr val="black">
                  <a:tint val="82000"/>
                </a:prstClr>
              </a:solidFill>
              <a:latin typeface="Aptos" panose="02110004020202020204"/>
            </a:endParaRPr>
          </a:p>
        </p:txBody>
      </p:sp>
      <p:pic>
        <p:nvPicPr>
          <p:cNvPr id="9" name="Picture 8">
            <a:extLst>
              <a:ext uri="{FF2B5EF4-FFF2-40B4-BE49-F238E27FC236}">
                <a16:creationId xmlns:a16="http://schemas.microsoft.com/office/drawing/2014/main" id="{483EE616-8C24-0F3A-AA66-EA0F22FC6F13}"/>
              </a:ext>
            </a:extLst>
          </p:cNvPr>
          <p:cNvPicPr>
            <a:picLocks noChangeAspect="1"/>
          </p:cNvPicPr>
          <p:nvPr/>
        </p:nvPicPr>
        <p:blipFill>
          <a:blip r:embed="rId2"/>
          <a:stretch>
            <a:fillRect/>
          </a:stretch>
        </p:blipFill>
        <p:spPr>
          <a:xfrm>
            <a:off x="4572000" y="1899097"/>
            <a:ext cx="4121970" cy="2182871"/>
          </a:xfrm>
          <a:prstGeom prst="rect">
            <a:avLst/>
          </a:prstGeom>
        </p:spPr>
      </p:pic>
      <p:pic>
        <p:nvPicPr>
          <p:cNvPr id="11" name="Picture 10">
            <a:extLst>
              <a:ext uri="{FF2B5EF4-FFF2-40B4-BE49-F238E27FC236}">
                <a16:creationId xmlns:a16="http://schemas.microsoft.com/office/drawing/2014/main" id="{43985D57-43A9-76B8-CA32-6C8BAE73122B}"/>
              </a:ext>
            </a:extLst>
          </p:cNvPr>
          <p:cNvPicPr>
            <a:picLocks noChangeAspect="1"/>
          </p:cNvPicPr>
          <p:nvPr/>
        </p:nvPicPr>
        <p:blipFill>
          <a:blip r:embed="rId3"/>
          <a:stretch>
            <a:fillRect/>
          </a:stretch>
        </p:blipFill>
        <p:spPr>
          <a:xfrm>
            <a:off x="5523731" y="4081554"/>
            <a:ext cx="2355674" cy="1543373"/>
          </a:xfrm>
          <a:prstGeom prst="rect">
            <a:avLst/>
          </a:prstGeom>
        </p:spPr>
      </p:pic>
    </p:spTree>
    <p:extLst>
      <p:ext uri="{BB962C8B-B14F-4D97-AF65-F5344CB8AC3E}">
        <p14:creationId xmlns:p14="http://schemas.microsoft.com/office/powerpoint/2010/main" val="36126702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12FE-AD94-C68A-0E47-5D3214636CF9}"/>
              </a:ext>
            </a:extLst>
          </p:cNvPr>
          <p:cNvSpPr>
            <a:spLocks noGrp="1"/>
          </p:cNvSpPr>
          <p:nvPr>
            <p:ph type="title"/>
          </p:nvPr>
        </p:nvSpPr>
        <p:spPr/>
        <p:txBody>
          <a:bodyPr/>
          <a:lstStyle/>
          <a:p>
            <a:pPr algn="ctr"/>
            <a:r>
              <a:rPr lang="en-US" dirty="0"/>
              <a:t>Resistance and Reactance</a:t>
            </a:r>
          </a:p>
        </p:txBody>
      </p:sp>
      <p:sp>
        <p:nvSpPr>
          <p:cNvPr id="3" name="Content Placeholder 2">
            <a:extLst>
              <a:ext uri="{FF2B5EF4-FFF2-40B4-BE49-F238E27FC236}">
                <a16:creationId xmlns:a16="http://schemas.microsoft.com/office/drawing/2014/main" id="{5C6B851D-2A95-6C4B-BB23-1CA56B3D1580}"/>
              </a:ext>
            </a:extLst>
          </p:cNvPr>
          <p:cNvSpPr>
            <a:spLocks noGrp="1"/>
          </p:cNvSpPr>
          <p:nvPr>
            <p:ph idx="1"/>
          </p:nvPr>
        </p:nvSpPr>
        <p:spPr>
          <a:xfrm>
            <a:off x="628650" y="2226469"/>
            <a:ext cx="3646657" cy="3263504"/>
          </a:xfrm>
        </p:spPr>
        <p:txBody>
          <a:bodyPr/>
          <a:lstStyle/>
          <a:p>
            <a:endParaRPr lang="en-US" dirty="0"/>
          </a:p>
          <a:p>
            <a:endParaRPr lang="en-US" dirty="0"/>
          </a:p>
          <a:p>
            <a:r>
              <a:rPr lang="en-US" dirty="0"/>
              <a:t>Resonance matters.</a:t>
            </a:r>
          </a:p>
          <a:p>
            <a:r>
              <a:rPr lang="en-US" dirty="0"/>
              <a:t>Like the old days of breaking up resonances on metal tower guys with insulators.</a:t>
            </a:r>
          </a:p>
        </p:txBody>
      </p:sp>
      <p:sp>
        <p:nvSpPr>
          <p:cNvPr id="4" name="Footer Placeholder 3">
            <a:extLst>
              <a:ext uri="{FF2B5EF4-FFF2-40B4-BE49-F238E27FC236}">
                <a16:creationId xmlns:a16="http://schemas.microsoft.com/office/drawing/2014/main" id="{60874F33-45F4-F324-6A44-B998E4D53AFD}"/>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445AFF15-C626-2209-DBC7-CAE56DDBE46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74</a:t>
            </a:fld>
            <a:endParaRPr lang="en-US">
              <a:solidFill>
                <a:prstClr val="black">
                  <a:tint val="82000"/>
                </a:prstClr>
              </a:solidFill>
              <a:latin typeface="Aptos" panose="02110004020202020204"/>
            </a:endParaRPr>
          </a:p>
        </p:txBody>
      </p:sp>
      <p:pic>
        <p:nvPicPr>
          <p:cNvPr id="6" name="Picture 5">
            <a:extLst>
              <a:ext uri="{FF2B5EF4-FFF2-40B4-BE49-F238E27FC236}">
                <a16:creationId xmlns:a16="http://schemas.microsoft.com/office/drawing/2014/main" id="{897CA882-18DD-3909-924D-C1D56825D683}"/>
              </a:ext>
            </a:extLst>
          </p:cNvPr>
          <p:cNvPicPr>
            <a:picLocks noChangeAspect="1"/>
          </p:cNvPicPr>
          <p:nvPr/>
        </p:nvPicPr>
        <p:blipFill>
          <a:blip r:embed="rId2"/>
          <a:stretch>
            <a:fillRect/>
          </a:stretch>
        </p:blipFill>
        <p:spPr>
          <a:xfrm>
            <a:off x="4408828" y="2209388"/>
            <a:ext cx="4266046" cy="2661135"/>
          </a:xfrm>
          <a:prstGeom prst="rect">
            <a:avLst/>
          </a:prstGeom>
        </p:spPr>
      </p:pic>
    </p:spTree>
    <p:extLst>
      <p:ext uri="{BB962C8B-B14F-4D97-AF65-F5344CB8AC3E}">
        <p14:creationId xmlns:p14="http://schemas.microsoft.com/office/powerpoint/2010/main" val="1057641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9278-953A-E121-C2B8-85D7F8C774B3}"/>
              </a:ext>
            </a:extLst>
          </p:cNvPr>
          <p:cNvSpPr>
            <a:spLocks noGrp="1"/>
          </p:cNvSpPr>
          <p:nvPr>
            <p:ph type="title"/>
          </p:nvPr>
        </p:nvSpPr>
        <p:spPr/>
        <p:txBody>
          <a:bodyPr/>
          <a:lstStyle/>
          <a:p>
            <a:pPr algn="ctr"/>
            <a:r>
              <a:rPr lang="en-US" dirty="0"/>
              <a:t>Chokes at Feed Points</a:t>
            </a:r>
          </a:p>
        </p:txBody>
      </p:sp>
      <p:sp>
        <p:nvSpPr>
          <p:cNvPr id="3" name="Content Placeholder 2">
            <a:extLst>
              <a:ext uri="{FF2B5EF4-FFF2-40B4-BE49-F238E27FC236}">
                <a16:creationId xmlns:a16="http://schemas.microsoft.com/office/drawing/2014/main" id="{9EBB7757-54EA-7248-8543-659082F58C57}"/>
              </a:ext>
            </a:extLst>
          </p:cNvPr>
          <p:cNvSpPr>
            <a:spLocks noGrp="1"/>
          </p:cNvSpPr>
          <p:nvPr>
            <p:ph idx="1"/>
          </p:nvPr>
        </p:nvSpPr>
        <p:spPr>
          <a:xfrm>
            <a:off x="628650" y="2226469"/>
            <a:ext cx="5486400" cy="3263504"/>
          </a:xfrm>
        </p:spPr>
        <p:txBody>
          <a:bodyPr>
            <a:normAutofit lnSpcReduction="10000"/>
          </a:bodyPr>
          <a:lstStyle/>
          <a:p>
            <a:r>
              <a:rPr lang="en-US" dirty="0"/>
              <a:t>Let’s look at the often-cited example of a dipole/Yagi feed point.</a:t>
            </a:r>
          </a:p>
          <a:p>
            <a:r>
              <a:rPr lang="en-US" dirty="0"/>
              <a:t>A coaxial cable is actually three wires, not two (with respect to RF).</a:t>
            </a:r>
          </a:p>
          <a:p>
            <a:pPr marL="685800" lvl="1" indent="-342900">
              <a:buFont typeface="+mj-lt"/>
              <a:buAutoNum type="arabicPeriod"/>
            </a:pPr>
            <a:r>
              <a:rPr lang="en-US" dirty="0"/>
              <a:t>Outside of the inner conductor.</a:t>
            </a:r>
          </a:p>
          <a:p>
            <a:pPr marL="685800" lvl="1" indent="-342900">
              <a:buFont typeface="+mj-lt"/>
              <a:buAutoNum type="arabicPeriod"/>
            </a:pPr>
            <a:r>
              <a:rPr lang="en-US" dirty="0"/>
              <a:t>Inside of the outer conductor.</a:t>
            </a:r>
          </a:p>
          <a:p>
            <a:pPr marL="685800" lvl="1" indent="-342900">
              <a:buFont typeface="+mj-lt"/>
              <a:buAutoNum type="arabicPeriod"/>
            </a:pPr>
            <a:r>
              <a:rPr lang="en-US" dirty="0"/>
              <a:t>Outside of the outer conductor (skin effect separates inside from outside).</a:t>
            </a:r>
          </a:p>
          <a:p>
            <a:pPr lvl="1"/>
            <a:r>
              <a:rPr lang="en-US" dirty="0"/>
              <a:t>1 and 2 are equal magnitude and opposite direction (transmission line currents – cancel).</a:t>
            </a:r>
          </a:p>
          <a:p>
            <a:pPr lvl="1"/>
            <a:r>
              <a:rPr lang="en-US" dirty="0"/>
              <a:t>3 is the common mode current and is what we are trying to choke (antenna currents – radiate).</a:t>
            </a:r>
          </a:p>
        </p:txBody>
      </p:sp>
      <p:sp>
        <p:nvSpPr>
          <p:cNvPr id="4" name="Footer Placeholder 3">
            <a:extLst>
              <a:ext uri="{FF2B5EF4-FFF2-40B4-BE49-F238E27FC236}">
                <a16:creationId xmlns:a16="http://schemas.microsoft.com/office/drawing/2014/main" id="{508E86BB-D695-9008-9B2B-79D6294BF91F}"/>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B3838F5F-A61A-43D9-F3BD-9F79931ABE4F}"/>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75</a:t>
            </a:fld>
            <a:endParaRPr lang="en-US">
              <a:solidFill>
                <a:prstClr val="black">
                  <a:tint val="82000"/>
                </a:prstClr>
              </a:solidFill>
              <a:latin typeface="Aptos" panose="02110004020202020204"/>
            </a:endParaRPr>
          </a:p>
        </p:txBody>
      </p:sp>
      <p:pic>
        <p:nvPicPr>
          <p:cNvPr id="6" name="Picture 5">
            <a:extLst>
              <a:ext uri="{FF2B5EF4-FFF2-40B4-BE49-F238E27FC236}">
                <a16:creationId xmlns:a16="http://schemas.microsoft.com/office/drawing/2014/main" id="{C74A7088-4E81-6CBF-F05F-F27CE2E63826}"/>
              </a:ext>
            </a:extLst>
          </p:cNvPr>
          <p:cNvPicPr>
            <a:picLocks noChangeAspect="1"/>
          </p:cNvPicPr>
          <p:nvPr/>
        </p:nvPicPr>
        <p:blipFill>
          <a:blip r:embed="rId2"/>
          <a:stretch>
            <a:fillRect/>
          </a:stretch>
        </p:blipFill>
        <p:spPr>
          <a:xfrm>
            <a:off x="6320229" y="2226469"/>
            <a:ext cx="2500313" cy="2421731"/>
          </a:xfrm>
          <a:prstGeom prst="rect">
            <a:avLst/>
          </a:prstGeom>
        </p:spPr>
      </p:pic>
    </p:spTree>
    <p:extLst>
      <p:ext uri="{BB962C8B-B14F-4D97-AF65-F5344CB8AC3E}">
        <p14:creationId xmlns:p14="http://schemas.microsoft.com/office/powerpoint/2010/main" val="4073139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D9FE8-42C3-1B35-A5EC-35D4446FE1FF}"/>
              </a:ext>
            </a:extLst>
          </p:cNvPr>
          <p:cNvSpPr>
            <a:spLocks noGrp="1"/>
          </p:cNvSpPr>
          <p:nvPr>
            <p:ph type="title"/>
          </p:nvPr>
        </p:nvSpPr>
        <p:spPr/>
        <p:txBody>
          <a:bodyPr/>
          <a:lstStyle/>
          <a:p>
            <a:pPr algn="ctr"/>
            <a:r>
              <a:rPr lang="en-US" dirty="0"/>
              <a:t>40 Meter </a:t>
            </a:r>
            <a:r>
              <a:rPr lang="en-US"/>
              <a:t>½ λ Dipole </a:t>
            </a:r>
            <a:r>
              <a:rPr lang="en-US" dirty="0"/>
              <a:t>at 70’</a:t>
            </a:r>
          </a:p>
        </p:txBody>
      </p:sp>
      <p:sp>
        <p:nvSpPr>
          <p:cNvPr id="3" name="Content Placeholder 2">
            <a:extLst>
              <a:ext uri="{FF2B5EF4-FFF2-40B4-BE49-F238E27FC236}">
                <a16:creationId xmlns:a16="http://schemas.microsoft.com/office/drawing/2014/main" id="{C034F359-BDB5-1D0C-0254-FA6B329D272E}"/>
              </a:ext>
            </a:extLst>
          </p:cNvPr>
          <p:cNvSpPr>
            <a:spLocks noGrp="1"/>
          </p:cNvSpPr>
          <p:nvPr>
            <p:ph idx="1"/>
          </p:nvPr>
        </p:nvSpPr>
        <p:spPr>
          <a:xfrm>
            <a:off x="628650" y="2226469"/>
            <a:ext cx="2895195" cy="914349"/>
          </a:xfrm>
        </p:spPr>
        <p:txBody>
          <a:bodyPr>
            <a:normAutofit fontScale="85000" lnSpcReduction="20000"/>
          </a:bodyPr>
          <a:lstStyle/>
          <a:p>
            <a:r>
              <a:rPr lang="en-US" dirty="0"/>
              <a:t>67.8’ long, 70’ high.</a:t>
            </a:r>
          </a:p>
          <a:p>
            <a:r>
              <a:rPr lang="en-US" dirty="0"/>
              <a:t>Z = 58.12 –j 0.1 Ohms.</a:t>
            </a:r>
          </a:p>
          <a:p>
            <a:r>
              <a:rPr lang="en-US" dirty="0"/>
              <a:t>8.51 </a:t>
            </a:r>
            <a:r>
              <a:rPr lang="en-US" dirty="0" err="1"/>
              <a:t>dBi</a:t>
            </a:r>
            <a:r>
              <a:rPr lang="en-US" dirty="0"/>
              <a:t> max gain.</a:t>
            </a:r>
          </a:p>
        </p:txBody>
      </p:sp>
      <p:sp>
        <p:nvSpPr>
          <p:cNvPr id="4" name="Footer Placeholder 3">
            <a:extLst>
              <a:ext uri="{FF2B5EF4-FFF2-40B4-BE49-F238E27FC236}">
                <a16:creationId xmlns:a16="http://schemas.microsoft.com/office/drawing/2014/main" id="{DB789F1E-4127-ABCA-81F6-0E2F95B13585}"/>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9A1628BE-AFD6-3EB9-8A06-3FE0BB41189F}"/>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76</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06CF7A47-14D3-A4D2-DDD5-6F4FD867B4AD}"/>
              </a:ext>
            </a:extLst>
          </p:cNvPr>
          <p:cNvPicPr>
            <a:picLocks noChangeAspect="1"/>
          </p:cNvPicPr>
          <p:nvPr/>
        </p:nvPicPr>
        <p:blipFill>
          <a:blip r:embed="rId2"/>
          <a:stretch>
            <a:fillRect/>
          </a:stretch>
        </p:blipFill>
        <p:spPr>
          <a:xfrm>
            <a:off x="5939075" y="3204099"/>
            <a:ext cx="2985714" cy="1892857"/>
          </a:xfrm>
          <a:prstGeom prst="rect">
            <a:avLst/>
          </a:prstGeom>
        </p:spPr>
      </p:pic>
      <p:pic>
        <p:nvPicPr>
          <p:cNvPr id="9" name="Picture 8">
            <a:extLst>
              <a:ext uri="{FF2B5EF4-FFF2-40B4-BE49-F238E27FC236}">
                <a16:creationId xmlns:a16="http://schemas.microsoft.com/office/drawing/2014/main" id="{6BFEB4B0-849F-3A20-FBD7-941BCE634C33}"/>
              </a:ext>
            </a:extLst>
          </p:cNvPr>
          <p:cNvPicPr>
            <a:picLocks noChangeAspect="1"/>
          </p:cNvPicPr>
          <p:nvPr/>
        </p:nvPicPr>
        <p:blipFill>
          <a:blip r:embed="rId3"/>
          <a:stretch>
            <a:fillRect/>
          </a:stretch>
        </p:blipFill>
        <p:spPr>
          <a:xfrm>
            <a:off x="1030677" y="3282527"/>
            <a:ext cx="2493169" cy="2200275"/>
          </a:xfrm>
          <a:prstGeom prst="rect">
            <a:avLst/>
          </a:prstGeom>
        </p:spPr>
      </p:pic>
      <p:pic>
        <p:nvPicPr>
          <p:cNvPr id="11" name="Picture 10">
            <a:extLst>
              <a:ext uri="{FF2B5EF4-FFF2-40B4-BE49-F238E27FC236}">
                <a16:creationId xmlns:a16="http://schemas.microsoft.com/office/drawing/2014/main" id="{AB8D7A18-32EC-6326-75A7-72B03D3C6656}"/>
              </a:ext>
            </a:extLst>
          </p:cNvPr>
          <p:cNvPicPr>
            <a:picLocks noChangeAspect="1"/>
          </p:cNvPicPr>
          <p:nvPr/>
        </p:nvPicPr>
        <p:blipFill>
          <a:blip r:embed="rId4"/>
          <a:stretch>
            <a:fillRect/>
          </a:stretch>
        </p:blipFill>
        <p:spPr>
          <a:xfrm>
            <a:off x="3621882" y="3282527"/>
            <a:ext cx="2493169" cy="2200275"/>
          </a:xfrm>
          <a:prstGeom prst="rect">
            <a:avLst/>
          </a:prstGeom>
        </p:spPr>
      </p:pic>
    </p:spTree>
    <p:extLst>
      <p:ext uri="{BB962C8B-B14F-4D97-AF65-F5344CB8AC3E}">
        <p14:creationId xmlns:p14="http://schemas.microsoft.com/office/powerpoint/2010/main" val="898064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E44B-E3DB-E954-29FD-9C4E983921EB}"/>
              </a:ext>
            </a:extLst>
          </p:cNvPr>
          <p:cNvSpPr>
            <a:spLocks noGrp="1"/>
          </p:cNvSpPr>
          <p:nvPr>
            <p:ph type="title"/>
          </p:nvPr>
        </p:nvSpPr>
        <p:spPr/>
        <p:txBody>
          <a:bodyPr/>
          <a:lstStyle/>
          <a:p>
            <a:pPr algn="r"/>
            <a:r>
              <a:rPr lang="en-US" dirty="0"/>
              <a:t>This 3</a:t>
            </a:r>
            <a:r>
              <a:rPr lang="en-US" baseline="30000" dirty="0"/>
              <a:t>rd</a:t>
            </a:r>
            <a:r>
              <a:rPr lang="en-US" dirty="0"/>
              <a:t> Wire Stuff is Not New</a:t>
            </a:r>
          </a:p>
        </p:txBody>
      </p:sp>
      <p:sp>
        <p:nvSpPr>
          <p:cNvPr id="4" name="Footer Placeholder 3">
            <a:extLst>
              <a:ext uri="{FF2B5EF4-FFF2-40B4-BE49-F238E27FC236}">
                <a16:creationId xmlns:a16="http://schemas.microsoft.com/office/drawing/2014/main" id="{D2B5C1E6-8C93-6804-8A13-F2703389650E}"/>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19A5E06F-F51C-788E-C8BB-A77E17D0DD46}"/>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77</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A994A5DC-C50C-F04D-9C2E-CB9C277F1021}"/>
              </a:ext>
            </a:extLst>
          </p:cNvPr>
          <p:cNvPicPr>
            <a:picLocks noChangeAspect="1"/>
          </p:cNvPicPr>
          <p:nvPr/>
        </p:nvPicPr>
        <p:blipFill>
          <a:blip r:embed="rId2"/>
          <a:stretch>
            <a:fillRect/>
          </a:stretch>
        </p:blipFill>
        <p:spPr>
          <a:xfrm>
            <a:off x="445041" y="1107723"/>
            <a:ext cx="3000984" cy="4882957"/>
          </a:xfrm>
          <a:prstGeom prst="rect">
            <a:avLst/>
          </a:prstGeom>
        </p:spPr>
      </p:pic>
      <p:pic>
        <p:nvPicPr>
          <p:cNvPr id="9" name="Picture 8">
            <a:extLst>
              <a:ext uri="{FF2B5EF4-FFF2-40B4-BE49-F238E27FC236}">
                <a16:creationId xmlns:a16="http://schemas.microsoft.com/office/drawing/2014/main" id="{950EF842-ECD6-2D6F-AD79-082B2F2B451F}"/>
              </a:ext>
            </a:extLst>
          </p:cNvPr>
          <p:cNvPicPr>
            <a:picLocks noChangeAspect="1"/>
          </p:cNvPicPr>
          <p:nvPr/>
        </p:nvPicPr>
        <p:blipFill>
          <a:blip r:embed="rId3"/>
          <a:stretch>
            <a:fillRect/>
          </a:stretch>
        </p:blipFill>
        <p:spPr>
          <a:xfrm>
            <a:off x="4004392" y="1802842"/>
            <a:ext cx="4221316" cy="1972818"/>
          </a:xfrm>
          <a:prstGeom prst="rect">
            <a:avLst/>
          </a:prstGeom>
        </p:spPr>
      </p:pic>
      <p:sp>
        <p:nvSpPr>
          <p:cNvPr id="10" name="TextBox 9">
            <a:extLst>
              <a:ext uri="{FF2B5EF4-FFF2-40B4-BE49-F238E27FC236}">
                <a16:creationId xmlns:a16="http://schemas.microsoft.com/office/drawing/2014/main" id="{970729AE-C34D-F184-5E39-B3882A76BF89}"/>
              </a:ext>
            </a:extLst>
          </p:cNvPr>
          <p:cNvSpPr txBox="1"/>
          <p:nvPr/>
        </p:nvSpPr>
        <p:spPr>
          <a:xfrm>
            <a:off x="3446025" y="4008016"/>
            <a:ext cx="2251952" cy="1754326"/>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Until ferrite and similar materials came along about all you could do is create monoband chokes that exploited resonance.</a:t>
            </a:r>
          </a:p>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A challenge at HF due to length of the sleeve.</a:t>
            </a:r>
          </a:p>
        </p:txBody>
      </p:sp>
      <p:pic>
        <p:nvPicPr>
          <p:cNvPr id="12" name="Picture 11">
            <a:extLst>
              <a:ext uri="{FF2B5EF4-FFF2-40B4-BE49-F238E27FC236}">
                <a16:creationId xmlns:a16="http://schemas.microsoft.com/office/drawing/2014/main" id="{C5804FAC-16FA-3135-37C4-4E4EE4EB912D}"/>
              </a:ext>
            </a:extLst>
          </p:cNvPr>
          <p:cNvPicPr>
            <a:picLocks noChangeAspect="1"/>
          </p:cNvPicPr>
          <p:nvPr/>
        </p:nvPicPr>
        <p:blipFill>
          <a:blip r:embed="rId4"/>
          <a:stretch>
            <a:fillRect/>
          </a:stretch>
        </p:blipFill>
        <p:spPr>
          <a:xfrm>
            <a:off x="5854837" y="3775660"/>
            <a:ext cx="2450000" cy="1914286"/>
          </a:xfrm>
          <a:prstGeom prst="rect">
            <a:avLst/>
          </a:prstGeom>
        </p:spPr>
      </p:pic>
    </p:spTree>
    <p:extLst>
      <p:ext uri="{BB962C8B-B14F-4D97-AF65-F5344CB8AC3E}">
        <p14:creationId xmlns:p14="http://schemas.microsoft.com/office/powerpoint/2010/main" val="37164933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22FC-2E5F-8754-41E6-6090F871C8CF}"/>
              </a:ext>
            </a:extLst>
          </p:cNvPr>
          <p:cNvSpPr>
            <a:spLocks noGrp="1"/>
          </p:cNvSpPr>
          <p:nvPr>
            <p:ph type="title"/>
          </p:nvPr>
        </p:nvSpPr>
        <p:spPr/>
        <p:txBody>
          <a:bodyPr/>
          <a:lstStyle/>
          <a:p>
            <a:pPr algn="ctr"/>
            <a:r>
              <a:rPr lang="en-US" dirty="0"/>
              <a:t>Add in the Common Mode 3</a:t>
            </a:r>
            <a:r>
              <a:rPr lang="en-US" baseline="30000" dirty="0"/>
              <a:t>rd</a:t>
            </a:r>
            <a:r>
              <a:rPr lang="en-US" dirty="0"/>
              <a:t> Wire</a:t>
            </a:r>
          </a:p>
        </p:txBody>
      </p:sp>
      <p:sp>
        <p:nvSpPr>
          <p:cNvPr id="3" name="Content Placeholder 2">
            <a:extLst>
              <a:ext uri="{FF2B5EF4-FFF2-40B4-BE49-F238E27FC236}">
                <a16:creationId xmlns:a16="http://schemas.microsoft.com/office/drawing/2014/main" id="{26E2CCCB-4814-6C5A-576C-0ED64112A07D}"/>
              </a:ext>
            </a:extLst>
          </p:cNvPr>
          <p:cNvSpPr>
            <a:spLocks noGrp="1"/>
          </p:cNvSpPr>
          <p:nvPr>
            <p:ph idx="1"/>
          </p:nvPr>
        </p:nvSpPr>
        <p:spPr>
          <a:xfrm>
            <a:off x="628651" y="2226469"/>
            <a:ext cx="4631582" cy="3263504"/>
          </a:xfrm>
        </p:spPr>
        <p:txBody>
          <a:bodyPr>
            <a:normAutofit fontScale="85000" lnSpcReduction="20000"/>
          </a:bodyPr>
          <a:lstStyle/>
          <a:p>
            <a:r>
              <a:rPr lang="en-US" dirty="0"/>
              <a:t>Let’s assume that a very high-quality choke was placed about ¼ λ from the feed point.  </a:t>
            </a:r>
          </a:p>
          <a:p>
            <a:r>
              <a:rPr lang="en-US" dirty="0"/>
              <a:t>That high impedance will be transformed into a low  impedance right at the dipole feed point on the </a:t>
            </a:r>
            <a:r>
              <a:rPr lang="en-US" i="1" dirty="0"/>
              <a:t>ground</a:t>
            </a:r>
            <a:r>
              <a:rPr lang="en-US" dirty="0"/>
              <a:t> side.</a:t>
            </a:r>
          </a:p>
          <a:p>
            <a:r>
              <a:rPr lang="en-US" dirty="0"/>
              <a:t>This encourages current to flow down the coax since the low impedance is in competition with the dipole arm.</a:t>
            </a:r>
          </a:p>
          <a:p>
            <a:r>
              <a:rPr lang="en-US" dirty="0"/>
              <a:t>This would be the worst possible place to locate a choke.</a:t>
            </a:r>
          </a:p>
          <a:p>
            <a:pPr lvl="1"/>
            <a:r>
              <a:rPr lang="en-US" dirty="0"/>
              <a:t>It’s the opposite of the sleeve balun.</a:t>
            </a:r>
          </a:p>
          <a:p>
            <a:r>
              <a:rPr lang="en-US" dirty="0"/>
              <a:t>Let’s use this example to investigate the effect of the choke placement (i.e. length of the drop wire).</a:t>
            </a:r>
          </a:p>
        </p:txBody>
      </p:sp>
      <p:sp>
        <p:nvSpPr>
          <p:cNvPr id="4" name="Footer Placeholder 3">
            <a:extLst>
              <a:ext uri="{FF2B5EF4-FFF2-40B4-BE49-F238E27FC236}">
                <a16:creationId xmlns:a16="http://schemas.microsoft.com/office/drawing/2014/main" id="{D26DF1BC-5553-3FD6-3750-17B4D4BD5EBB}"/>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8678D826-2739-ADE8-AE31-716F40A2580B}"/>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78</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4A38B4F1-0F4C-9D7E-953E-9ADF4F214169}"/>
              </a:ext>
            </a:extLst>
          </p:cNvPr>
          <p:cNvPicPr>
            <a:picLocks noChangeAspect="1"/>
          </p:cNvPicPr>
          <p:nvPr/>
        </p:nvPicPr>
        <p:blipFill>
          <a:blip r:embed="rId2"/>
          <a:stretch>
            <a:fillRect/>
          </a:stretch>
        </p:blipFill>
        <p:spPr>
          <a:xfrm>
            <a:off x="5729635" y="2259806"/>
            <a:ext cx="2785715" cy="1871429"/>
          </a:xfrm>
          <a:prstGeom prst="rect">
            <a:avLst/>
          </a:prstGeom>
        </p:spPr>
      </p:pic>
      <p:sp>
        <p:nvSpPr>
          <p:cNvPr id="8" name="TextBox 7">
            <a:extLst>
              <a:ext uri="{FF2B5EF4-FFF2-40B4-BE49-F238E27FC236}">
                <a16:creationId xmlns:a16="http://schemas.microsoft.com/office/drawing/2014/main" id="{0E50A4E3-DCBF-BDCD-2DF3-750550429479}"/>
              </a:ext>
            </a:extLst>
          </p:cNvPr>
          <p:cNvSpPr txBox="1"/>
          <p:nvPr/>
        </p:nvSpPr>
        <p:spPr>
          <a:xfrm>
            <a:off x="5851188" y="4235180"/>
            <a:ext cx="2385709" cy="923330"/>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7.35 </a:t>
            </a:r>
            <a:r>
              <a:rPr lang="en-US" sz="1350" dirty="0" err="1">
                <a:solidFill>
                  <a:prstClr val="black"/>
                </a:solidFill>
                <a:latin typeface="Aptos" panose="02110004020202020204"/>
              </a:rPr>
              <a:t>dBi</a:t>
            </a:r>
            <a:r>
              <a:rPr lang="en-US" sz="1350" dirty="0">
                <a:solidFill>
                  <a:prstClr val="black"/>
                </a:solidFill>
                <a:latin typeface="Aptos" panose="02110004020202020204"/>
              </a:rPr>
              <a:t> gain (was 8.51).</a:t>
            </a:r>
          </a:p>
          <a:p>
            <a:pPr marL="214313" indent="-214313" algn="l"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Aptos" panose="02110004020202020204"/>
              </a:rPr>
              <a:t>Z = 47.15 – j 11.05 (was j0).</a:t>
            </a:r>
          </a:p>
          <a:p>
            <a:pPr marL="214313" indent="-214313" algn="l" defTabSz="685800" eaLnBrk="1" fontAlgn="auto" hangingPunct="1">
              <a:spcBef>
                <a:spcPts val="0"/>
              </a:spcBef>
              <a:spcAft>
                <a:spcPts val="0"/>
              </a:spcAft>
              <a:buFont typeface="Arial" panose="020B0604020202020204" pitchFamily="34" charset="0"/>
              <a:buChar char="•"/>
            </a:pPr>
            <a:r>
              <a:rPr lang="en-US" sz="1350" b="1" dirty="0">
                <a:solidFill>
                  <a:srgbClr val="FF0000"/>
                </a:solidFill>
                <a:latin typeface="Aptos" panose="02110004020202020204"/>
              </a:rPr>
              <a:t>RFI, TVI? Radiation closer to house</a:t>
            </a:r>
            <a:r>
              <a:rPr lang="en-US" sz="1350" dirty="0">
                <a:solidFill>
                  <a:prstClr val="black"/>
                </a:solidFill>
                <a:latin typeface="Aptos" panose="02110004020202020204"/>
              </a:rPr>
              <a:t>.</a:t>
            </a:r>
          </a:p>
        </p:txBody>
      </p:sp>
    </p:spTree>
    <p:extLst>
      <p:ext uri="{BB962C8B-B14F-4D97-AF65-F5344CB8AC3E}">
        <p14:creationId xmlns:p14="http://schemas.microsoft.com/office/powerpoint/2010/main" val="40074134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A85C-BDF2-D55A-E900-082CC77FE418}"/>
              </a:ext>
            </a:extLst>
          </p:cNvPr>
          <p:cNvSpPr>
            <a:spLocks noGrp="1"/>
          </p:cNvSpPr>
          <p:nvPr>
            <p:ph type="title"/>
          </p:nvPr>
        </p:nvSpPr>
        <p:spPr/>
        <p:txBody>
          <a:bodyPr/>
          <a:lstStyle/>
          <a:p>
            <a:pPr algn="ctr"/>
            <a:r>
              <a:rPr lang="en-US" dirty="0"/>
              <a:t>Feed Point Current as a Function of Length</a:t>
            </a:r>
          </a:p>
        </p:txBody>
      </p:sp>
      <p:sp>
        <p:nvSpPr>
          <p:cNvPr id="3" name="Content Placeholder 2">
            <a:extLst>
              <a:ext uri="{FF2B5EF4-FFF2-40B4-BE49-F238E27FC236}">
                <a16:creationId xmlns:a16="http://schemas.microsoft.com/office/drawing/2014/main" id="{61B23E48-7AD7-E225-EF81-1DB9C74C0CEF}"/>
              </a:ext>
            </a:extLst>
          </p:cNvPr>
          <p:cNvSpPr>
            <a:spLocks noGrp="1"/>
          </p:cNvSpPr>
          <p:nvPr>
            <p:ph idx="1"/>
          </p:nvPr>
        </p:nvSpPr>
        <p:spPr>
          <a:xfrm>
            <a:off x="628650" y="2139553"/>
            <a:ext cx="3187025" cy="3263504"/>
          </a:xfrm>
        </p:spPr>
        <p:txBody>
          <a:bodyPr>
            <a:normAutofit fontScale="85000" lnSpcReduction="20000"/>
          </a:bodyPr>
          <a:lstStyle/>
          <a:p>
            <a:r>
              <a:rPr lang="en-US" b="1" dirty="0">
                <a:solidFill>
                  <a:srgbClr val="FF0000"/>
                </a:solidFill>
              </a:rPr>
              <a:t>Feed Point current down coax.</a:t>
            </a:r>
          </a:p>
          <a:p>
            <a:r>
              <a:rPr lang="en-US" dirty="0"/>
              <a:t>Length at resonance maximizes feed point current.</a:t>
            </a:r>
          </a:p>
          <a:p>
            <a:r>
              <a:rPr lang="en-US" dirty="0"/>
              <a:t>If you can’t afford a choke, add or subtract a few feet to change resonance.</a:t>
            </a:r>
          </a:p>
          <a:p>
            <a:r>
              <a:rPr lang="en-US" dirty="0"/>
              <a:t>5X current reduction:</a:t>
            </a:r>
          </a:p>
          <a:p>
            <a:pPr lvl="1"/>
            <a:r>
              <a:rPr lang="en-US" dirty="0"/>
              <a:t>6’ on 40m</a:t>
            </a:r>
          </a:p>
          <a:p>
            <a:pPr lvl="1"/>
            <a:r>
              <a:rPr lang="en-US" dirty="0"/>
              <a:t>3’ on 20m</a:t>
            </a:r>
          </a:p>
          <a:p>
            <a:pPr lvl="1"/>
            <a:r>
              <a:rPr lang="en-US" dirty="0"/>
              <a:t>1.5’ on 10m</a:t>
            </a:r>
          </a:p>
          <a:p>
            <a:pPr lvl="1"/>
            <a:r>
              <a:rPr lang="en-US" dirty="0"/>
              <a:t>12’ on 80m</a:t>
            </a:r>
          </a:p>
          <a:p>
            <a:pPr lvl="1"/>
            <a:r>
              <a:rPr lang="en-US" dirty="0"/>
              <a:t>24’ on 160m</a:t>
            </a:r>
          </a:p>
        </p:txBody>
      </p:sp>
      <p:sp>
        <p:nvSpPr>
          <p:cNvPr id="4" name="Footer Placeholder 3">
            <a:extLst>
              <a:ext uri="{FF2B5EF4-FFF2-40B4-BE49-F238E27FC236}">
                <a16:creationId xmlns:a16="http://schemas.microsoft.com/office/drawing/2014/main" id="{270FFCBE-3521-90B3-D7D0-1E236E7026EF}"/>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249C3630-6426-B00A-5A35-A5348D5E61AB}"/>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79</a:t>
            </a:fld>
            <a:endParaRPr lang="en-US">
              <a:solidFill>
                <a:prstClr val="black">
                  <a:tint val="82000"/>
                </a:prstClr>
              </a:solidFill>
              <a:latin typeface="Aptos" panose="02110004020202020204"/>
            </a:endParaRPr>
          </a:p>
        </p:txBody>
      </p:sp>
      <p:sp>
        <p:nvSpPr>
          <p:cNvPr id="7" name="TextBox 6">
            <a:extLst>
              <a:ext uri="{FF2B5EF4-FFF2-40B4-BE49-F238E27FC236}">
                <a16:creationId xmlns:a16="http://schemas.microsoft.com/office/drawing/2014/main" id="{AFC83172-18A3-5950-CE13-FECC3B51E17B}"/>
              </a:ext>
            </a:extLst>
          </p:cNvPr>
          <p:cNvSpPr txBox="1"/>
          <p:nvPr/>
        </p:nvSpPr>
        <p:spPr>
          <a:xfrm>
            <a:off x="4038211" y="4769466"/>
            <a:ext cx="4717898" cy="715581"/>
          </a:xfrm>
          <a:prstGeom prst="rect">
            <a:avLst/>
          </a:prstGeom>
          <a:noFill/>
        </p:spPr>
        <p:txBody>
          <a:bodyPr wrap="square" rtlCol="0">
            <a:spAutoFit/>
          </a:bodyPr>
          <a:lstStyle/>
          <a:p>
            <a:pPr algn="l" defTabSz="685800" eaLnBrk="1" fontAlgn="auto" hangingPunct="1">
              <a:spcBef>
                <a:spcPts val="0"/>
              </a:spcBef>
              <a:spcAft>
                <a:spcPts val="0"/>
              </a:spcAft>
            </a:pPr>
            <a:r>
              <a:rPr lang="en-US" sz="1350" dirty="0">
                <a:solidFill>
                  <a:prstClr val="black"/>
                </a:solidFill>
                <a:latin typeface="Aptos" panose="02110004020202020204"/>
              </a:rPr>
              <a:t>Ok, I want to sell chokes too, but as I said earlier what really exacerbates the problem is conductor lengths near resonance.</a:t>
            </a:r>
          </a:p>
        </p:txBody>
      </p:sp>
      <p:graphicFrame>
        <p:nvGraphicFramePr>
          <p:cNvPr id="8" name="Chart 7">
            <a:extLst>
              <a:ext uri="{FF2B5EF4-FFF2-40B4-BE49-F238E27FC236}">
                <a16:creationId xmlns:a16="http://schemas.microsoft.com/office/drawing/2014/main" id="{8F51225A-2653-B3F0-6D14-1A6EAE4B7DF8}"/>
              </a:ext>
            </a:extLst>
          </p:cNvPr>
          <p:cNvGraphicFramePr>
            <a:graphicFrameLocks/>
          </p:cNvGraphicFramePr>
          <p:nvPr/>
        </p:nvGraphicFramePr>
        <p:xfrm>
          <a:off x="3730747" y="1933651"/>
          <a:ext cx="5024147" cy="282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042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70DF-1F66-5391-96EC-3641632B99F2}"/>
              </a:ext>
            </a:extLst>
          </p:cNvPr>
          <p:cNvSpPr>
            <a:spLocks noGrp="1"/>
          </p:cNvSpPr>
          <p:nvPr>
            <p:ph type="title"/>
          </p:nvPr>
        </p:nvSpPr>
        <p:spPr/>
        <p:txBody>
          <a:bodyPr/>
          <a:lstStyle/>
          <a:p>
            <a:r>
              <a:rPr lang="en-US" dirty="0"/>
              <a:t>Importance of Resonance (4)</a:t>
            </a:r>
          </a:p>
        </p:txBody>
      </p:sp>
      <p:sp>
        <p:nvSpPr>
          <p:cNvPr id="3" name="Content Placeholder 2">
            <a:extLst>
              <a:ext uri="{FF2B5EF4-FFF2-40B4-BE49-F238E27FC236}">
                <a16:creationId xmlns:a16="http://schemas.microsoft.com/office/drawing/2014/main" id="{C0577249-7B8F-5C3E-18A9-6FBDD9D873EE}"/>
              </a:ext>
            </a:extLst>
          </p:cNvPr>
          <p:cNvSpPr>
            <a:spLocks noGrp="1"/>
          </p:cNvSpPr>
          <p:nvPr>
            <p:ph idx="1"/>
          </p:nvPr>
        </p:nvSpPr>
        <p:spPr>
          <a:xfrm>
            <a:off x="381000" y="1619250"/>
            <a:ext cx="8229600" cy="838200"/>
          </a:xfrm>
        </p:spPr>
        <p:txBody>
          <a:bodyPr>
            <a:normAutofit fontScale="55000" lnSpcReduction="20000"/>
          </a:bodyPr>
          <a:lstStyle/>
          <a:p>
            <a:r>
              <a:rPr lang="en-US" dirty="0"/>
              <a:t>Let’s examine a 40m vertical example to get a better handle on resonance.</a:t>
            </a:r>
          </a:p>
          <a:p>
            <a:r>
              <a:rPr lang="en-US" dirty="0"/>
              <a:t>Single 40m vertical.</a:t>
            </a:r>
          </a:p>
        </p:txBody>
      </p:sp>
      <p:sp>
        <p:nvSpPr>
          <p:cNvPr id="4" name="Footer Placeholder 3">
            <a:extLst>
              <a:ext uri="{FF2B5EF4-FFF2-40B4-BE49-F238E27FC236}">
                <a16:creationId xmlns:a16="http://schemas.microsoft.com/office/drawing/2014/main" id="{7375BD83-17BC-5E64-8D4B-79AD3F85E5E0}"/>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3212EA01-F317-A389-97C9-E3257DD6C78E}"/>
              </a:ext>
            </a:extLst>
          </p:cNvPr>
          <p:cNvSpPr>
            <a:spLocks noGrp="1"/>
          </p:cNvSpPr>
          <p:nvPr>
            <p:ph type="sldNum" sz="quarter" idx="12"/>
          </p:nvPr>
        </p:nvSpPr>
        <p:spPr/>
        <p:txBody>
          <a:bodyPr/>
          <a:lstStyle/>
          <a:p>
            <a:fld id="{BDEBF4CF-0050-4F81-919F-EC1624062A76}" type="slidenum">
              <a:rPr lang="en-US" altLang="en-US" smtClean="0"/>
              <a:pPr/>
              <a:t>8</a:t>
            </a:fld>
            <a:endParaRPr lang="en-US" altLang="en-US"/>
          </a:p>
        </p:txBody>
      </p:sp>
      <p:sp>
        <p:nvSpPr>
          <p:cNvPr id="6" name="Content Placeholder 2">
            <a:extLst>
              <a:ext uri="{FF2B5EF4-FFF2-40B4-BE49-F238E27FC236}">
                <a16:creationId xmlns:a16="http://schemas.microsoft.com/office/drawing/2014/main" id="{78686878-2AF7-D7EC-4649-2FB0EA26807F}"/>
              </a:ext>
            </a:extLst>
          </p:cNvPr>
          <p:cNvSpPr txBox="1">
            <a:spLocks/>
          </p:cNvSpPr>
          <p:nvPr/>
        </p:nvSpPr>
        <p:spPr bwMode="auto">
          <a:xfrm>
            <a:off x="384545" y="2209800"/>
            <a:ext cx="32836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Characteristics:</a:t>
            </a:r>
          </a:p>
          <a:p>
            <a:pPr lvl="1" eaLnBrk="1" hangingPunct="1"/>
            <a:r>
              <a:rPr lang="en-US" dirty="0"/>
              <a:t>#12 wire.</a:t>
            </a:r>
          </a:p>
          <a:p>
            <a:pPr lvl="1" eaLnBrk="1" hangingPunct="1"/>
            <a:r>
              <a:rPr lang="en-US" dirty="0"/>
              <a:t>resonant at 7.1 </a:t>
            </a:r>
            <a:r>
              <a:rPr lang="en-US" dirty="0" err="1"/>
              <a:t>MHz.</a:t>
            </a:r>
            <a:endParaRPr lang="en-US" dirty="0"/>
          </a:p>
          <a:p>
            <a:pPr lvl="1" eaLnBrk="1" hangingPunct="1"/>
            <a:r>
              <a:rPr lang="en-US" dirty="0"/>
              <a:t>33.66’ tall.</a:t>
            </a:r>
          </a:p>
          <a:p>
            <a:pPr lvl="1" eaLnBrk="1" hangingPunct="1"/>
            <a:r>
              <a:rPr lang="en-US" dirty="0"/>
              <a:t>36.76 – j 0.0008894 Ohms.</a:t>
            </a:r>
          </a:p>
          <a:p>
            <a:pPr lvl="1" eaLnBrk="1" hangingPunct="1"/>
            <a:r>
              <a:rPr lang="en-US" dirty="0"/>
              <a:t>0.55 </a:t>
            </a:r>
            <a:r>
              <a:rPr lang="en-US" dirty="0" err="1"/>
              <a:t>dBi</a:t>
            </a:r>
            <a:r>
              <a:rPr lang="en-US" dirty="0"/>
              <a:t> gain.</a:t>
            </a:r>
          </a:p>
          <a:p>
            <a:pPr lvl="1" eaLnBrk="1" hangingPunct="1"/>
            <a:r>
              <a:rPr lang="en-US" dirty="0"/>
              <a:t>No F/B, F/S (it’s </a:t>
            </a:r>
            <a:r>
              <a:rPr lang="en-US" b="1" dirty="0"/>
              <a:t>omni</a:t>
            </a:r>
            <a:r>
              <a:rPr lang="en-US" dirty="0"/>
              <a:t>!).</a:t>
            </a:r>
          </a:p>
          <a:p>
            <a:pPr lvl="1" eaLnBrk="1" hangingPunct="1"/>
            <a:r>
              <a:rPr lang="en-US" dirty="0"/>
              <a:t>1500 watts in this note.</a:t>
            </a:r>
          </a:p>
          <a:p>
            <a:pPr lvl="1" eaLnBrk="1" hangingPunct="1"/>
            <a:r>
              <a:rPr lang="en-US" dirty="0"/>
              <a:t>6.403 amps at feed point, which is at the base.</a:t>
            </a:r>
          </a:p>
          <a:p>
            <a:pPr lvl="1" eaLnBrk="1" hangingPunct="1"/>
            <a:r>
              <a:rPr lang="en-US" dirty="0"/>
              <a:t>Max current at the base.</a:t>
            </a:r>
          </a:p>
          <a:p>
            <a:pPr lvl="1" eaLnBrk="1" hangingPunct="1"/>
            <a:endParaRPr lang="en-US" dirty="0"/>
          </a:p>
          <a:p>
            <a:pPr lvl="1" eaLnBrk="1" hangingPunct="1"/>
            <a:r>
              <a:rPr lang="en-US" dirty="0">
                <a:solidFill>
                  <a:srgbClr val="FFFF00"/>
                </a:solidFill>
              </a:rPr>
              <a:t>These characteristics define a single vertical antenna.</a:t>
            </a:r>
          </a:p>
          <a:p>
            <a:pPr lvl="1" eaLnBrk="1" hangingPunct="1"/>
            <a:endParaRPr lang="en-US" dirty="0"/>
          </a:p>
        </p:txBody>
      </p:sp>
      <p:pic>
        <p:nvPicPr>
          <p:cNvPr id="7" name="Picture 6">
            <a:extLst>
              <a:ext uri="{FF2B5EF4-FFF2-40B4-BE49-F238E27FC236}">
                <a16:creationId xmlns:a16="http://schemas.microsoft.com/office/drawing/2014/main" id="{1B3388B6-E05F-7E9B-AEEB-2E5E9E8C908B}"/>
              </a:ext>
            </a:extLst>
          </p:cNvPr>
          <p:cNvPicPr>
            <a:picLocks noChangeAspect="1"/>
          </p:cNvPicPr>
          <p:nvPr/>
        </p:nvPicPr>
        <p:blipFill>
          <a:blip r:embed="rId2"/>
          <a:stretch>
            <a:fillRect/>
          </a:stretch>
        </p:blipFill>
        <p:spPr>
          <a:xfrm>
            <a:off x="3656371" y="2018079"/>
            <a:ext cx="2820629" cy="2382472"/>
          </a:xfrm>
          <a:prstGeom prst="rect">
            <a:avLst/>
          </a:prstGeom>
        </p:spPr>
      </p:pic>
      <p:pic>
        <p:nvPicPr>
          <p:cNvPr id="8" name="Picture 7">
            <a:extLst>
              <a:ext uri="{FF2B5EF4-FFF2-40B4-BE49-F238E27FC236}">
                <a16:creationId xmlns:a16="http://schemas.microsoft.com/office/drawing/2014/main" id="{DDFF91A0-25A7-4408-D0B8-3B5A69A414AF}"/>
              </a:ext>
            </a:extLst>
          </p:cNvPr>
          <p:cNvPicPr>
            <a:picLocks noChangeAspect="1"/>
          </p:cNvPicPr>
          <p:nvPr/>
        </p:nvPicPr>
        <p:blipFill>
          <a:blip r:embed="rId3"/>
          <a:stretch>
            <a:fillRect/>
          </a:stretch>
        </p:blipFill>
        <p:spPr>
          <a:xfrm>
            <a:off x="6553200" y="2388448"/>
            <a:ext cx="2341993" cy="3395554"/>
          </a:xfrm>
          <a:prstGeom prst="rect">
            <a:avLst/>
          </a:prstGeom>
        </p:spPr>
      </p:pic>
      <p:pic>
        <p:nvPicPr>
          <p:cNvPr id="9" name="Picture 8">
            <a:extLst>
              <a:ext uri="{FF2B5EF4-FFF2-40B4-BE49-F238E27FC236}">
                <a16:creationId xmlns:a16="http://schemas.microsoft.com/office/drawing/2014/main" id="{0B45760F-26BB-80B8-66DD-B08943F4AB49}"/>
              </a:ext>
            </a:extLst>
          </p:cNvPr>
          <p:cNvPicPr>
            <a:picLocks noChangeAspect="1"/>
          </p:cNvPicPr>
          <p:nvPr/>
        </p:nvPicPr>
        <p:blipFill>
          <a:blip r:embed="rId4"/>
          <a:stretch>
            <a:fillRect/>
          </a:stretch>
        </p:blipFill>
        <p:spPr>
          <a:xfrm>
            <a:off x="3656371" y="4549867"/>
            <a:ext cx="2820629" cy="1700673"/>
          </a:xfrm>
          <a:prstGeom prst="rect">
            <a:avLst/>
          </a:prstGeom>
        </p:spPr>
      </p:pic>
    </p:spTree>
    <p:extLst>
      <p:ext uri="{BB962C8B-B14F-4D97-AF65-F5344CB8AC3E}">
        <p14:creationId xmlns:p14="http://schemas.microsoft.com/office/powerpoint/2010/main" val="40178888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32BD-2A39-FB38-93D9-C42407121A32}"/>
              </a:ext>
            </a:extLst>
          </p:cNvPr>
          <p:cNvSpPr>
            <a:spLocks noGrp="1"/>
          </p:cNvSpPr>
          <p:nvPr>
            <p:ph type="title"/>
          </p:nvPr>
        </p:nvSpPr>
        <p:spPr/>
        <p:txBody>
          <a:bodyPr/>
          <a:lstStyle/>
          <a:p>
            <a:pPr algn="ctr"/>
            <a:r>
              <a:rPr lang="en-US" dirty="0"/>
              <a:t>Impact of Current on Performance</a:t>
            </a:r>
          </a:p>
        </p:txBody>
      </p:sp>
      <p:sp>
        <p:nvSpPr>
          <p:cNvPr id="3" name="Content Placeholder 2">
            <a:extLst>
              <a:ext uri="{FF2B5EF4-FFF2-40B4-BE49-F238E27FC236}">
                <a16:creationId xmlns:a16="http://schemas.microsoft.com/office/drawing/2014/main" id="{3018D2C6-9116-8545-A02C-B8B385305CD3}"/>
              </a:ext>
            </a:extLst>
          </p:cNvPr>
          <p:cNvSpPr>
            <a:spLocks noGrp="1"/>
          </p:cNvSpPr>
          <p:nvPr>
            <p:ph idx="1"/>
          </p:nvPr>
        </p:nvSpPr>
        <p:spPr>
          <a:xfrm>
            <a:off x="628650" y="2226469"/>
            <a:ext cx="7520697" cy="469309"/>
          </a:xfrm>
        </p:spPr>
        <p:txBody>
          <a:bodyPr/>
          <a:lstStyle/>
          <a:p>
            <a:r>
              <a:rPr lang="en-US" dirty="0"/>
              <a:t>Moving by 6’ does restore the gain drop.</a:t>
            </a:r>
          </a:p>
        </p:txBody>
      </p:sp>
      <p:sp>
        <p:nvSpPr>
          <p:cNvPr id="4" name="Footer Placeholder 3">
            <a:extLst>
              <a:ext uri="{FF2B5EF4-FFF2-40B4-BE49-F238E27FC236}">
                <a16:creationId xmlns:a16="http://schemas.microsoft.com/office/drawing/2014/main" id="{0C3E8F64-DF05-C3EB-3D80-76DC5CB41578}"/>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E004A2F8-D098-DBE9-5AE9-4830E0F5D1CC}"/>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80</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9E165F51-6136-42D2-0770-98A2400684D5}"/>
              </a:ext>
            </a:extLst>
          </p:cNvPr>
          <p:cNvPicPr>
            <a:picLocks noChangeAspect="1"/>
          </p:cNvPicPr>
          <p:nvPr/>
        </p:nvPicPr>
        <p:blipFill>
          <a:blip r:embed="rId2"/>
          <a:stretch>
            <a:fillRect/>
          </a:stretch>
        </p:blipFill>
        <p:spPr>
          <a:xfrm>
            <a:off x="490965" y="2914651"/>
            <a:ext cx="3704089" cy="2387081"/>
          </a:xfrm>
          <a:prstGeom prst="rect">
            <a:avLst/>
          </a:prstGeom>
        </p:spPr>
      </p:pic>
      <p:pic>
        <p:nvPicPr>
          <p:cNvPr id="9" name="Picture 8">
            <a:extLst>
              <a:ext uri="{FF2B5EF4-FFF2-40B4-BE49-F238E27FC236}">
                <a16:creationId xmlns:a16="http://schemas.microsoft.com/office/drawing/2014/main" id="{A1D95574-527A-0F15-B596-A03CBF56BDED}"/>
              </a:ext>
            </a:extLst>
          </p:cNvPr>
          <p:cNvPicPr>
            <a:picLocks noChangeAspect="1"/>
          </p:cNvPicPr>
          <p:nvPr/>
        </p:nvPicPr>
        <p:blipFill>
          <a:blip r:embed="rId3"/>
          <a:stretch>
            <a:fillRect/>
          </a:stretch>
        </p:blipFill>
        <p:spPr>
          <a:xfrm>
            <a:off x="4281551" y="2914650"/>
            <a:ext cx="3704089" cy="2387080"/>
          </a:xfrm>
          <a:prstGeom prst="rect">
            <a:avLst/>
          </a:prstGeom>
        </p:spPr>
      </p:pic>
    </p:spTree>
    <p:extLst>
      <p:ext uri="{BB962C8B-B14F-4D97-AF65-F5344CB8AC3E}">
        <p14:creationId xmlns:p14="http://schemas.microsoft.com/office/powerpoint/2010/main" val="1415059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EF88-9D04-6BA4-393F-D116050107B2}"/>
              </a:ext>
            </a:extLst>
          </p:cNvPr>
          <p:cNvSpPr>
            <a:spLocks noGrp="1"/>
          </p:cNvSpPr>
          <p:nvPr>
            <p:ph type="title"/>
          </p:nvPr>
        </p:nvSpPr>
        <p:spPr/>
        <p:txBody>
          <a:bodyPr/>
          <a:lstStyle/>
          <a:p>
            <a:pPr algn="ctr"/>
            <a:r>
              <a:rPr lang="en-US" dirty="0"/>
              <a:t>How to Choke the 35’ Wire?</a:t>
            </a:r>
          </a:p>
        </p:txBody>
      </p:sp>
      <p:sp>
        <p:nvSpPr>
          <p:cNvPr id="3" name="Content Placeholder 2">
            <a:extLst>
              <a:ext uri="{FF2B5EF4-FFF2-40B4-BE49-F238E27FC236}">
                <a16:creationId xmlns:a16="http://schemas.microsoft.com/office/drawing/2014/main" id="{21B8F9EB-DC84-53ED-D877-951BD602D7EC}"/>
              </a:ext>
            </a:extLst>
          </p:cNvPr>
          <p:cNvSpPr>
            <a:spLocks noGrp="1"/>
          </p:cNvSpPr>
          <p:nvPr>
            <p:ph idx="1"/>
          </p:nvPr>
        </p:nvSpPr>
        <p:spPr>
          <a:xfrm>
            <a:off x="920480" y="1885950"/>
            <a:ext cx="6170984" cy="839011"/>
          </a:xfrm>
        </p:spPr>
        <p:txBody>
          <a:bodyPr>
            <a:normAutofit fontScale="77500" lnSpcReduction="20000"/>
          </a:bodyPr>
          <a:lstStyle/>
          <a:p>
            <a:r>
              <a:rPr lang="en-US" dirty="0"/>
              <a:t>Put a </a:t>
            </a:r>
            <a:r>
              <a:rPr lang="en-US" b="1" dirty="0"/>
              <a:t>feed point </a:t>
            </a:r>
            <a:r>
              <a:rPr lang="en-US" dirty="0"/>
              <a:t>choke on the coax. </a:t>
            </a:r>
          </a:p>
          <a:p>
            <a:r>
              <a:rPr lang="en-US" dirty="0"/>
              <a:t>Dipole current around 4.8 amps. Current at choke.</a:t>
            </a:r>
          </a:p>
          <a:p>
            <a:r>
              <a:rPr lang="en-US" dirty="0"/>
              <a:t>No practical choke is pure resistance or reactance.</a:t>
            </a:r>
          </a:p>
        </p:txBody>
      </p:sp>
      <p:sp>
        <p:nvSpPr>
          <p:cNvPr id="4" name="Footer Placeholder 3">
            <a:extLst>
              <a:ext uri="{FF2B5EF4-FFF2-40B4-BE49-F238E27FC236}">
                <a16:creationId xmlns:a16="http://schemas.microsoft.com/office/drawing/2014/main" id="{E8888261-E6EA-2ED0-2300-D0B6409B1EEB}"/>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F2A58F04-CCD7-7A8A-75A3-C01A700BE090}"/>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81</a:t>
            </a:fld>
            <a:endParaRPr lang="en-US">
              <a:solidFill>
                <a:prstClr val="black">
                  <a:tint val="82000"/>
                </a:prstClr>
              </a:solidFill>
              <a:latin typeface="Aptos" panose="02110004020202020204"/>
            </a:endParaRPr>
          </a:p>
        </p:txBody>
      </p:sp>
      <p:graphicFrame>
        <p:nvGraphicFramePr>
          <p:cNvPr id="6" name="Table 5">
            <a:extLst>
              <a:ext uri="{FF2B5EF4-FFF2-40B4-BE49-F238E27FC236}">
                <a16:creationId xmlns:a16="http://schemas.microsoft.com/office/drawing/2014/main" id="{2A5DDDC5-C0D2-271D-F6AA-29F5CE554449}"/>
              </a:ext>
            </a:extLst>
          </p:cNvPr>
          <p:cNvGraphicFramePr>
            <a:graphicFrameLocks noGrp="1"/>
          </p:cNvGraphicFramePr>
          <p:nvPr/>
        </p:nvGraphicFramePr>
        <p:xfrm>
          <a:off x="1553994" y="2784086"/>
          <a:ext cx="5778230" cy="2781300"/>
        </p:xfrm>
        <a:graphic>
          <a:graphicData uri="http://schemas.openxmlformats.org/drawingml/2006/table">
            <a:tbl>
              <a:tblPr firstRow="1" bandRow="1">
                <a:tableStyleId>{5C22544A-7EE6-4342-B048-85BDC9FD1C3A}</a:tableStyleId>
              </a:tblPr>
              <a:tblGrid>
                <a:gridCol w="1870290">
                  <a:extLst>
                    <a:ext uri="{9D8B030D-6E8A-4147-A177-3AD203B41FA5}">
                      <a16:colId xmlns:a16="http://schemas.microsoft.com/office/drawing/2014/main" val="4275589490"/>
                    </a:ext>
                  </a:extLst>
                </a:gridCol>
                <a:gridCol w="1014977">
                  <a:extLst>
                    <a:ext uri="{9D8B030D-6E8A-4147-A177-3AD203B41FA5}">
                      <a16:colId xmlns:a16="http://schemas.microsoft.com/office/drawing/2014/main" val="290702408"/>
                    </a:ext>
                  </a:extLst>
                </a:gridCol>
                <a:gridCol w="1102525">
                  <a:extLst>
                    <a:ext uri="{9D8B030D-6E8A-4147-A177-3AD203B41FA5}">
                      <a16:colId xmlns:a16="http://schemas.microsoft.com/office/drawing/2014/main" val="752805350"/>
                    </a:ext>
                  </a:extLst>
                </a:gridCol>
                <a:gridCol w="1790438">
                  <a:extLst>
                    <a:ext uri="{9D8B030D-6E8A-4147-A177-3AD203B41FA5}">
                      <a16:colId xmlns:a16="http://schemas.microsoft.com/office/drawing/2014/main" val="1371606317"/>
                    </a:ext>
                  </a:extLst>
                </a:gridCol>
              </a:tblGrid>
              <a:tr h="278130">
                <a:tc>
                  <a:txBody>
                    <a:bodyPr/>
                    <a:lstStyle/>
                    <a:p>
                      <a:pPr algn="ctr"/>
                      <a:r>
                        <a:rPr lang="en-US" sz="1000" dirty="0"/>
                        <a:t>Choke Z</a:t>
                      </a:r>
                    </a:p>
                  </a:txBody>
                  <a:tcPr marL="68580" marR="68580" marT="34290" marB="34290"/>
                </a:tc>
                <a:tc>
                  <a:txBody>
                    <a:bodyPr/>
                    <a:lstStyle/>
                    <a:p>
                      <a:pPr algn="ctr"/>
                      <a:r>
                        <a:rPr lang="en-US" sz="1000" dirty="0"/>
                        <a:t>Gain (</a:t>
                      </a:r>
                      <a:r>
                        <a:rPr lang="en-US" sz="1000" dirty="0" err="1"/>
                        <a:t>dBi</a:t>
                      </a:r>
                      <a:r>
                        <a:rPr lang="en-US" sz="1000" dirty="0"/>
                        <a:t>)</a:t>
                      </a:r>
                    </a:p>
                  </a:txBody>
                  <a:tcPr marL="68580" marR="68580" marT="34290" marB="34290"/>
                </a:tc>
                <a:tc>
                  <a:txBody>
                    <a:bodyPr/>
                    <a:lstStyle/>
                    <a:p>
                      <a:pPr algn="ctr"/>
                      <a:r>
                        <a:rPr lang="en-US" sz="1000" dirty="0"/>
                        <a:t>Current (A)</a:t>
                      </a:r>
                    </a:p>
                  </a:txBody>
                  <a:tcPr marL="68580" marR="68580" marT="34290" marB="34290"/>
                </a:tc>
                <a:tc>
                  <a:txBody>
                    <a:bodyPr/>
                    <a:lstStyle/>
                    <a:p>
                      <a:pPr algn="ctr"/>
                      <a:r>
                        <a:rPr lang="en-US" sz="1000" dirty="0"/>
                        <a:t>Feed Point Z</a:t>
                      </a:r>
                    </a:p>
                  </a:txBody>
                  <a:tcPr marL="68580" marR="68580" marT="34290" marB="34290"/>
                </a:tc>
                <a:extLst>
                  <a:ext uri="{0D108BD9-81ED-4DB2-BD59-A6C34878D82A}">
                    <a16:rowId xmlns:a16="http://schemas.microsoft.com/office/drawing/2014/main" val="1414095997"/>
                  </a:ext>
                </a:extLst>
              </a:tr>
              <a:tr h="278130">
                <a:tc>
                  <a:txBody>
                    <a:bodyPr/>
                    <a:lstStyle/>
                    <a:p>
                      <a:pPr algn="r"/>
                      <a:r>
                        <a:rPr lang="en-US" sz="1000" dirty="0"/>
                        <a:t>0 + j 0 (Short, no choke)</a:t>
                      </a:r>
                    </a:p>
                  </a:txBody>
                  <a:tcPr marL="68580" marR="68580" marT="34290" marB="34290"/>
                </a:tc>
                <a:tc>
                  <a:txBody>
                    <a:bodyPr/>
                    <a:lstStyle/>
                    <a:p>
                      <a:pPr algn="r"/>
                      <a:r>
                        <a:rPr lang="en-US" sz="1000" dirty="0"/>
                        <a:t>6.18</a:t>
                      </a:r>
                    </a:p>
                  </a:txBody>
                  <a:tcPr marL="68580" marR="68580" marT="34290" marB="34290"/>
                </a:tc>
                <a:tc>
                  <a:txBody>
                    <a:bodyPr/>
                    <a:lstStyle/>
                    <a:p>
                      <a:pPr algn="r"/>
                      <a:r>
                        <a:rPr lang="en-US" sz="1000" dirty="0"/>
                        <a:t>4.8346</a:t>
                      </a:r>
                    </a:p>
                  </a:txBody>
                  <a:tcPr marL="68580" marR="68580" marT="34290" marB="34290"/>
                </a:tc>
                <a:tc>
                  <a:txBody>
                    <a:bodyPr/>
                    <a:lstStyle/>
                    <a:p>
                      <a:pPr algn="r"/>
                      <a:r>
                        <a:rPr lang="en-US" sz="1000" dirty="0"/>
                        <a:t>38.65 + j 2.5 </a:t>
                      </a:r>
                    </a:p>
                  </a:txBody>
                  <a:tcPr marL="68580" marR="68580" marT="34290" marB="34290"/>
                </a:tc>
                <a:extLst>
                  <a:ext uri="{0D108BD9-81ED-4DB2-BD59-A6C34878D82A}">
                    <a16:rowId xmlns:a16="http://schemas.microsoft.com/office/drawing/2014/main" val="3637024000"/>
                  </a:ext>
                </a:extLst>
              </a:tr>
              <a:tr h="278130">
                <a:tc>
                  <a:txBody>
                    <a:bodyPr/>
                    <a:lstStyle/>
                    <a:p>
                      <a:pPr algn="r"/>
                      <a:r>
                        <a:rPr lang="en-US" sz="1000" dirty="0"/>
                        <a:t>3000 + j 0</a:t>
                      </a:r>
                    </a:p>
                  </a:txBody>
                  <a:tcPr marL="68580" marR="68580" marT="34290" marB="34290"/>
                </a:tc>
                <a:tc>
                  <a:txBody>
                    <a:bodyPr/>
                    <a:lstStyle/>
                    <a:p>
                      <a:pPr algn="r"/>
                      <a:r>
                        <a:rPr lang="en-US" sz="1000" dirty="0"/>
                        <a:t>8.10</a:t>
                      </a:r>
                    </a:p>
                  </a:txBody>
                  <a:tcPr marL="68580" marR="68580" marT="34290" marB="34290"/>
                </a:tc>
                <a:tc>
                  <a:txBody>
                    <a:bodyPr/>
                    <a:lstStyle/>
                    <a:p>
                      <a:pPr algn="r"/>
                      <a:r>
                        <a:rPr lang="en-US" sz="1000" dirty="0"/>
                        <a:t>0.04725</a:t>
                      </a:r>
                    </a:p>
                  </a:txBody>
                  <a:tcPr marL="68580" marR="68580" marT="34290" marB="34290"/>
                </a:tc>
                <a:tc>
                  <a:txBody>
                    <a:bodyPr/>
                    <a:lstStyle/>
                    <a:p>
                      <a:pPr algn="r"/>
                      <a:r>
                        <a:rPr lang="en-US" sz="1000" dirty="0"/>
                        <a:t>63.27 – j 0.3</a:t>
                      </a:r>
                    </a:p>
                  </a:txBody>
                  <a:tcPr marL="68580" marR="68580" marT="34290" marB="34290"/>
                </a:tc>
                <a:extLst>
                  <a:ext uri="{0D108BD9-81ED-4DB2-BD59-A6C34878D82A}">
                    <a16:rowId xmlns:a16="http://schemas.microsoft.com/office/drawing/2014/main" val="3722942747"/>
                  </a:ext>
                </a:extLst>
              </a:tr>
              <a:tr h="278130">
                <a:tc>
                  <a:txBody>
                    <a:bodyPr/>
                    <a:lstStyle/>
                    <a:p>
                      <a:pPr algn="r"/>
                      <a:r>
                        <a:rPr lang="en-US" sz="1000" dirty="0"/>
                        <a:t>0 +j 3000</a:t>
                      </a:r>
                    </a:p>
                  </a:txBody>
                  <a:tcPr marL="68580" marR="68580" marT="34290" marB="34290"/>
                </a:tc>
                <a:tc>
                  <a:txBody>
                    <a:bodyPr/>
                    <a:lstStyle/>
                    <a:p>
                      <a:pPr algn="r"/>
                      <a:r>
                        <a:rPr lang="en-US" sz="1000" dirty="0"/>
                        <a:t>8.12</a:t>
                      </a:r>
                    </a:p>
                  </a:txBody>
                  <a:tcPr marL="68580" marR="68580" marT="34290" marB="34290"/>
                </a:tc>
                <a:tc>
                  <a:txBody>
                    <a:bodyPr/>
                    <a:lstStyle/>
                    <a:p>
                      <a:pPr algn="r"/>
                      <a:r>
                        <a:rPr lang="en-US" sz="1000" dirty="0"/>
                        <a:t>0.03866</a:t>
                      </a:r>
                    </a:p>
                  </a:txBody>
                  <a:tcPr marL="68580" marR="68580" marT="34290" marB="34290"/>
                </a:tc>
                <a:tc>
                  <a:txBody>
                    <a:bodyPr/>
                    <a:lstStyle/>
                    <a:p>
                      <a:pPr algn="r"/>
                      <a:r>
                        <a:rPr lang="en-US" sz="1000" dirty="0"/>
                        <a:t>63.63 – j 0.1</a:t>
                      </a:r>
                    </a:p>
                  </a:txBody>
                  <a:tcPr marL="68580" marR="68580" marT="34290" marB="34290"/>
                </a:tc>
                <a:extLst>
                  <a:ext uri="{0D108BD9-81ED-4DB2-BD59-A6C34878D82A}">
                    <a16:rowId xmlns:a16="http://schemas.microsoft.com/office/drawing/2014/main" val="806777134"/>
                  </a:ext>
                </a:extLst>
              </a:tr>
              <a:tr h="278130">
                <a:tc>
                  <a:txBody>
                    <a:bodyPr/>
                    <a:lstStyle/>
                    <a:p>
                      <a:pPr algn="r"/>
                      <a:r>
                        <a:rPr lang="en-US" sz="1000" dirty="0"/>
                        <a:t>3000 + j 3000</a:t>
                      </a:r>
                    </a:p>
                  </a:txBody>
                  <a:tcPr marL="68580" marR="68580" marT="34290" marB="34290"/>
                </a:tc>
                <a:tc>
                  <a:txBody>
                    <a:bodyPr/>
                    <a:lstStyle/>
                    <a:p>
                      <a:pPr algn="r"/>
                      <a:r>
                        <a:rPr lang="en-US" sz="1000" dirty="0"/>
                        <a:t>8.11</a:t>
                      </a:r>
                    </a:p>
                  </a:txBody>
                  <a:tcPr marL="68580" marR="68580" marT="34290" marB="34290"/>
                </a:tc>
                <a:tc>
                  <a:txBody>
                    <a:bodyPr/>
                    <a:lstStyle/>
                    <a:p>
                      <a:pPr algn="r"/>
                      <a:r>
                        <a:rPr lang="en-US" sz="1000" dirty="0"/>
                        <a:t>0.02764</a:t>
                      </a:r>
                    </a:p>
                  </a:txBody>
                  <a:tcPr marL="68580" marR="68580" marT="34290" marB="34290"/>
                </a:tc>
                <a:tc>
                  <a:txBody>
                    <a:bodyPr/>
                    <a:lstStyle/>
                    <a:p>
                      <a:pPr algn="r"/>
                      <a:r>
                        <a:rPr lang="en-US" sz="1000" dirty="0"/>
                        <a:t>63.45 - j 0.2</a:t>
                      </a:r>
                    </a:p>
                  </a:txBody>
                  <a:tcPr marL="68580" marR="68580" marT="34290" marB="34290"/>
                </a:tc>
                <a:extLst>
                  <a:ext uri="{0D108BD9-81ED-4DB2-BD59-A6C34878D82A}">
                    <a16:rowId xmlns:a16="http://schemas.microsoft.com/office/drawing/2014/main" val="2754522841"/>
                  </a:ext>
                </a:extLst>
              </a:tr>
              <a:tr h="278130">
                <a:tc>
                  <a:txBody>
                    <a:bodyPr/>
                    <a:lstStyle/>
                    <a:p>
                      <a:pPr algn="r"/>
                      <a:r>
                        <a:rPr lang="en-US" sz="1000" dirty="0"/>
                        <a:t>5000 + j 0</a:t>
                      </a:r>
                    </a:p>
                  </a:txBody>
                  <a:tcPr marL="68580" marR="68580" marT="34290" marB="34290"/>
                </a:tc>
                <a:tc>
                  <a:txBody>
                    <a:bodyPr/>
                    <a:lstStyle/>
                    <a:p>
                      <a:pPr algn="r"/>
                      <a:r>
                        <a:rPr lang="en-US" sz="1000" dirty="0"/>
                        <a:t>8.11</a:t>
                      </a:r>
                    </a:p>
                  </a:txBody>
                  <a:tcPr marL="68580" marR="68580" marT="34290" marB="34290"/>
                </a:tc>
                <a:tc>
                  <a:txBody>
                    <a:bodyPr/>
                    <a:lstStyle/>
                    <a:p>
                      <a:pPr algn="r"/>
                      <a:r>
                        <a:rPr lang="en-US" sz="1000" dirty="0"/>
                        <a:t>0.02917</a:t>
                      </a:r>
                    </a:p>
                  </a:txBody>
                  <a:tcPr marL="68580" marR="68580" marT="34290" marB="34290"/>
                </a:tc>
                <a:tc>
                  <a:txBody>
                    <a:bodyPr/>
                    <a:lstStyle/>
                    <a:p>
                      <a:pPr algn="r"/>
                      <a:r>
                        <a:rPr lang="en-US" sz="1000" dirty="0"/>
                        <a:t>63.39 – j 0.4</a:t>
                      </a:r>
                    </a:p>
                  </a:txBody>
                  <a:tcPr marL="68580" marR="68580" marT="34290" marB="34290"/>
                </a:tc>
                <a:extLst>
                  <a:ext uri="{0D108BD9-81ED-4DB2-BD59-A6C34878D82A}">
                    <a16:rowId xmlns:a16="http://schemas.microsoft.com/office/drawing/2014/main" val="3868113612"/>
                  </a:ext>
                </a:extLst>
              </a:tr>
              <a:tr h="278130">
                <a:tc>
                  <a:txBody>
                    <a:bodyPr/>
                    <a:lstStyle/>
                    <a:p>
                      <a:pPr algn="r"/>
                      <a:r>
                        <a:rPr lang="en-US" sz="1000" dirty="0"/>
                        <a:t>0 + j 5000</a:t>
                      </a:r>
                    </a:p>
                  </a:txBody>
                  <a:tcPr marL="68580" marR="68580" marT="34290" marB="34290"/>
                </a:tc>
                <a:tc>
                  <a:txBody>
                    <a:bodyPr/>
                    <a:lstStyle/>
                    <a:p>
                      <a:pPr algn="r"/>
                      <a:r>
                        <a:rPr lang="en-US" sz="1000" dirty="0"/>
                        <a:t>8.12</a:t>
                      </a:r>
                    </a:p>
                  </a:txBody>
                  <a:tcPr marL="68580" marR="68580" marT="34290" marB="34290"/>
                </a:tc>
                <a:tc>
                  <a:txBody>
                    <a:bodyPr/>
                    <a:lstStyle/>
                    <a:p>
                      <a:pPr algn="r"/>
                      <a:r>
                        <a:rPr lang="en-US" sz="1000" dirty="0"/>
                        <a:t>0.01977</a:t>
                      </a:r>
                    </a:p>
                  </a:txBody>
                  <a:tcPr marL="68580" marR="68580" marT="34290" marB="34290"/>
                </a:tc>
                <a:tc>
                  <a:txBody>
                    <a:bodyPr/>
                    <a:lstStyle/>
                    <a:p>
                      <a:pPr algn="r"/>
                      <a:r>
                        <a:rPr lang="en-US" sz="1000" dirty="0"/>
                        <a:t>63.61 – j 0.2</a:t>
                      </a:r>
                    </a:p>
                  </a:txBody>
                  <a:tcPr marL="68580" marR="68580" marT="34290" marB="34290"/>
                </a:tc>
                <a:extLst>
                  <a:ext uri="{0D108BD9-81ED-4DB2-BD59-A6C34878D82A}">
                    <a16:rowId xmlns:a16="http://schemas.microsoft.com/office/drawing/2014/main" val="2479622605"/>
                  </a:ext>
                </a:extLst>
              </a:tr>
              <a:tr h="278130">
                <a:tc>
                  <a:txBody>
                    <a:bodyPr/>
                    <a:lstStyle/>
                    <a:p>
                      <a:pPr algn="r"/>
                      <a:r>
                        <a:rPr lang="en-US" sz="1000" dirty="0"/>
                        <a:t>5000 + j 5000</a:t>
                      </a:r>
                    </a:p>
                  </a:txBody>
                  <a:tcPr marL="68580" marR="68580" marT="34290" marB="34290"/>
                </a:tc>
                <a:tc>
                  <a:txBody>
                    <a:bodyPr/>
                    <a:lstStyle/>
                    <a:p>
                      <a:pPr algn="r"/>
                      <a:r>
                        <a:rPr lang="en-US" sz="1000" dirty="0"/>
                        <a:t>8.12</a:t>
                      </a:r>
                    </a:p>
                  </a:txBody>
                  <a:tcPr marL="68580" marR="68580" marT="34290" marB="34290"/>
                </a:tc>
                <a:tc>
                  <a:txBody>
                    <a:bodyPr/>
                    <a:lstStyle/>
                    <a:p>
                      <a:pPr algn="r"/>
                      <a:r>
                        <a:rPr lang="en-US" sz="1000" dirty="0"/>
                        <a:t>0.01494</a:t>
                      </a:r>
                    </a:p>
                  </a:txBody>
                  <a:tcPr marL="68580" marR="68580" marT="34290" marB="34290"/>
                </a:tc>
                <a:tc>
                  <a:txBody>
                    <a:bodyPr/>
                    <a:lstStyle/>
                    <a:p>
                      <a:pPr algn="r"/>
                      <a:r>
                        <a:rPr lang="en-US" sz="1000" dirty="0"/>
                        <a:t>63.50 – j 0.3</a:t>
                      </a:r>
                    </a:p>
                  </a:txBody>
                  <a:tcPr marL="68580" marR="68580" marT="34290" marB="34290"/>
                </a:tc>
                <a:extLst>
                  <a:ext uri="{0D108BD9-81ED-4DB2-BD59-A6C34878D82A}">
                    <a16:rowId xmlns:a16="http://schemas.microsoft.com/office/drawing/2014/main" val="1965833018"/>
                  </a:ext>
                </a:extLst>
              </a:tr>
              <a:tr h="278130">
                <a:tc>
                  <a:txBody>
                    <a:bodyPr/>
                    <a:lstStyle/>
                    <a:p>
                      <a:pPr algn="r"/>
                      <a:r>
                        <a:rPr lang="en-US" sz="1000" dirty="0"/>
                        <a:t>10000 + j 0</a:t>
                      </a:r>
                    </a:p>
                  </a:txBody>
                  <a:tcPr marL="68580" marR="68580" marT="34290" marB="34290"/>
                </a:tc>
                <a:tc>
                  <a:txBody>
                    <a:bodyPr/>
                    <a:lstStyle/>
                    <a:p>
                      <a:pPr algn="r"/>
                      <a:r>
                        <a:rPr lang="en-US" sz="1000" dirty="0"/>
                        <a:t>8.12</a:t>
                      </a:r>
                    </a:p>
                  </a:txBody>
                  <a:tcPr marL="68580" marR="68580" marT="34290" marB="34290"/>
                </a:tc>
                <a:tc>
                  <a:txBody>
                    <a:bodyPr/>
                    <a:lstStyle/>
                    <a:p>
                      <a:pPr algn="r"/>
                      <a:r>
                        <a:rPr lang="en-US" sz="1000" dirty="0"/>
                        <a:t>0.01628</a:t>
                      </a:r>
                    </a:p>
                  </a:txBody>
                  <a:tcPr marL="68580" marR="68580" marT="34290" marB="34290"/>
                </a:tc>
                <a:tc>
                  <a:txBody>
                    <a:bodyPr/>
                    <a:lstStyle/>
                    <a:p>
                      <a:pPr algn="r"/>
                      <a:r>
                        <a:rPr lang="en-US" sz="1000" dirty="0"/>
                        <a:t>63.48 – j 0.4</a:t>
                      </a:r>
                    </a:p>
                  </a:txBody>
                  <a:tcPr marL="68580" marR="68580" marT="34290" marB="34290"/>
                </a:tc>
                <a:extLst>
                  <a:ext uri="{0D108BD9-81ED-4DB2-BD59-A6C34878D82A}">
                    <a16:rowId xmlns:a16="http://schemas.microsoft.com/office/drawing/2014/main" val="3800800726"/>
                  </a:ext>
                </a:extLst>
              </a:tr>
              <a:tr h="278130">
                <a:tc>
                  <a:txBody>
                    <a:bodyPr/>
                    <a:lstStyle/>
                    <a:p>
                      <a:pPr algn="r"/>
                      <a:r>
                        <a:rPr lang="en-US" sz="1000" dirty="0"/>
                        <a:t>Open (just dipole)</a:t>
                      </a:r>
                    </a:p>
                  </a:txBody>
                  <a:tcPr marL="68580" marR="68580" marT="34290" marB="34290"/>
                </a:tc>
                <a:tc>
                  <a:txBody>
                    <a:bodyPr/>
                    <a:lstStyle/>
                    <a:p>
                      <a:pPr algn="r"/>
                      <a:r>
                        <a:rPr lang="en-US" sz="1000" dirty="0"/>
                        <a:t>8.52</a:t>
                      </a:r>
                    </a:p>
                  </a:txBody>
                  <a:tcPr marL="68580" marR="68580" marT="34290" marB="34290"/>
                </a:tc>
                <a:tc>
                  <a:txBody>
                    <a:bodyPr/>
                    <a:lstStyle/>
                    <a:p>
                      <a:pPr algn="r"/>
                      <a:r>
                        <a:rPr lang="en-US" sz="1000" dirty="0"/>
                        <a:t>0.00064</a:t>
                      </a:r>
                    </a:p>
                  </a:txBody>
                  <a:tcPr marL="68580" marR="68580" marT="34290" marB="34290"/>
                </a:tc>
                <a:tc>
                  <a:txBody>
                    <a:bodyPr/>
                    <a:lstStyle/>
                    <a:p>
                      <a:pPr algn="r"/>
                      <a:r>
                        <a:rPr lang="en-US" sz="1000" dirty="0"/>
                        <a:t>58.06 – j 0.1</a:t>
                      </a:r>
                    </a:p>
                  </a:txBody>
                  <a:tcPr marL="68580" marR="68580" marT="34290" marB="34290"/>
                </a:tc>
                <a:extLst>
                  <a:ext uri="{0D108BD9-81ED-4DB2-BD59-A6C34878D82A}">
                    <a16:rowId xmlns:a16="http://schemas.microsoft.com/office/drawing/2014/main" val="1645131177"/>
                  </a:ext>
                </a:extLst>
              </a:tr>
            </a:tbl>
          </a:graphicData>
        </a:graphic>
      </p:graphicFrame>
    </p:spTree>
    <p:extLst>
      <p:ext uri="{BB962C8B-B14F-4D97-AF65-F5344CB8AC3E}">
        <p14:creationId xmlns:p14="http://schemas.microsoft.com/office/powerpoint/2010/main" val="1854292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34D9-AD67-0918-71C3-439D08430607}"/>
              </a:ext>
            </a:extLst>
          </p:cNvPr>
          <p:cNvSpPr>
            <a:spLocks noGrp="1"/>
          </p:cNvSpPr>
          <p:nvPr>
            <p:ph type="title"/>
          </p:nvPr>
        </p:nvSpPr>
        <p:spPr/>
        <p:txBody>
          <a:bodyPr/>
          <a:lstStyle/>
          <a:p>
            <a:pPr algn="ctr"/>
            <a:r>
              <a:rPr lang="en-US" dirty="0"/>
              <a:t>No Good Deed Goes Unpunished</a:t>
            </a:r>
          </a:p>
        </p:txBody>
      </p:sp>
      <p:sp>
        <p:nvSpPr>
          <p:cNvPr id="3" name="Content Placeholder 2">
            <a:extLst>
              <a:ext uri="{FF2B5EF4-FFF2-40B4-BE49-F238E27FC236}">
                <a16:creationId xmlns:a16="http://schemas.microsoft.com/office/drawing/2014/main" id="{89F854C6-BAF0-4222-2EFC-1126CE77B5C2}"/>
              </a:ext>
            </a:extLst>
          </p:cNvPr>
          <p:cNvSpPr>
            <a:spLocks noGrp="1"/>
          </p:cNvSpPr>
          <p:nvPr>
            <p:ph idx="1"/>
          </p:nvPr>
        </p:nvSpPr>
        <p:spPr>
          <a:xfrm>
            <a:off x="628650" y="2226469"/>
            <a:ext cx="4252203" cy="3263504"/>
          </a:xfrm>
        </p:spPr>
        <p:txBody>
          <a:bodyPr>
            <a:normAutofit fontScale="85000" lnSpcReduction="20000"/>
          </a:bodyPr>
          <a:lstStyle/>
          <a:p>
            <a:r>
              <a:rPr lang="en-US" dirty="0"/>
              <a:t>Joe Ham wants to do it right, so he adds a good feed point choke and a grounded lightning protector at the ground.</a:t>
            </a:r>
          </a:p>
          <a:p>
            <a:r>
              <a:rPr lang="en-US" dirty="0"/>
              <a:t>40 Meters.</a:t>
            </a:r>
          </a:p>
          <a:p>
            <a:r>
              <a:rPr lang="en-US" dirty="0"/>
              <a:t>Coax drops at an angle to head towards the station (OK, a bit hokey but helps induce current flow).</a:t>
            </a:r>
          </a:p>
          <a:p>
            <a:r>
              <a:rPr lang="en-US" dirty="0"/>
              <a:t>The only variable is the height of the dipole.</a:t>
            </a:r>
          </a:p>
          <a:p>
            <a:pPr lvl="1"/>
            <a:r>
              <a:rPr lang="en-US" dirty="0"/>
              <a:t>Drop from 140’ to 50’ in 2’ steps.</a:t>
            </a:r>
          </a:p>
          <a:p>
            <a:r>
              <a:rPr lang="en-US" dirty="0"/>
              <a:t>What current flows in the outer conductor as a function of the height?</a:t>
            </a:r>
          </a:p>
          <a:p>
            <a:pPr marL="0" indent="0">
              <a:buNone/>
            </a:pPr>
            <a:endParaRPr lang="en-US" dirty="0"/>
          </a:p>
        </p:txBody>
      </p:sp>
      <p:sp>
        <p:nvSpPr>
          <p:cNvPr id="4" name="Footer Placeholder 3">
            <a:extLst>
              <a:ext uri="{FF2B5EF4-FFF2-40B4-BE49-F238E27FC236}">
                <a16:creationId xmlns:a16="http://schemas.microsoft.com/office/drawing/2014/main" id="{B33DD6B0-18ED-4644-10F9-B99C50F46DCB}"/>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5F988150-DF25-F024-AE18-6C8AF8D488C4}"/>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82</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81880653-ADA6-B7A9-A77C-3B0086F0E1D5}"/>
              </a:ext>
            </a:extLst>
          </p:cNvPr>
          <p:cNvPicPr>
            <a:picLocks noChangeAspect="1"/>
          </p:cNvPicPr>
          <p:nvPr/>
        </p:nvPicPr>
        <p:blipFill>
          <a:blip r:embed="rId2"/>
          <a:stretch>
            <a:fillRect/>
          </a:stretch>
        </p:blipFill>
        <p:spPr>
          <a:xfrm>
            <a:off x="5052100" y="2723517"/>
            <a:ext cx="3463250" cy="2200698"/>
          </a:xfrm>
          <a:prstGeom prst="rect">
            <a:avLst/>
          </a:prstGeom>
        </p:spPr>
      </p:pic>
    </p:spTree>
    <p:extLst>
      <p:ext uri="{BB962C8B-B14F-4D97-AF65-F5344CB8AC3E}">
        <p14:creationId xmlns:p14="http://schemas.microsoft.com/office/powerpoint/2010/main" val="2739269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1AB8-5CB2-1ADE-FEDD-4DBEEDEA7096}"/>
              </a:ext>
            </a:extLst>
          </p:cNvPr>
          <p:cNvSpPr>
            <a:spLocks noGrp="1"/>
          </p:cNvSpPr>
          <p:nvPr>
            <p:ph type="title"/>
          </p:nvPr>
        </p:nvSpPr>
        <p:spPr/>
        <p:txBody>
          <a:bodyPr/>
          <a:lstStyle/>
          <a:p>
            <a:pPr algn="ctr"/>
            <a:r>
              <a:rPr lang="en-US" dirty="0"/>
              <a:t>Dipole at 140’</a:t>
            </a:r>
          </a:p>
        </p:txBody>
      </p:sp>
      <p:sp>
        <p:nvSpPr>
          <p:cNvPr id="4" name="Footer Placeholder 3">
            <a:extLst>
              <a:ext uri="{FF2B5EF4-FFF2-40B4-BE49-F238E27FC236}">
                <a16:creationId xmlns:a16="http://schemas.microsoft.com/office/drawing/2014/main" id="{15241952-5763-C513-52F2-68E35408BBD2}"/>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7CF474A7-AB4A-D03D-A3B1-FACEC6F5072C}"/>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83</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27ED5DAE-1EDB-6E58-1FA8-823E3836570F}"/>
              </a:ext>
            </a:extLst>
          </p:cNvPr>
          <p:cNvPicPr>
            <a:picLocks noChangeAspect="1"/>
          </p:cNvPicPr>
          <p:nvPr/>
        </p:nvPicPr>
        <p:blipFill>
          <a:blip r:embed="rId2"/>
          <a:stretch>
            <a:fillRect/>
          </a:stretch>
        </p:blipFill>
        <p:spPr>
          <a:xfrm>
            <a:off x="5995434" y="2732343"/>
            <a:ext cx="2792857" cy="1757143"/>
          </a:xfrm>
          <a:prstGeom prst="rect">
            <a:avLst/>
          </a:prstGeom>
        </p:spPr>
      </p:pic>
      <p:pic>
        <p:nvPicPr>
          <p:cNvPr id="9" name="Picture 8">
            <a:extLst>
              <a:ext uri="{FF2B5EF4-FFF2-40B4-BE49-F238E27FC236}">
                <a16:creationId xmlns:a16="http://schemas.microsoft.com/office/drawing/2014/main" id="{B8E0D0E8-4F70-1B28-7D31-3A6376230D42}"/>
              </a:ext>
            </a:extLst>
          </p:cNvPr>
          <p:cNvPicPr>
            <a:picLocks noChangeAspect="1"/>
          </p:cNvPicPr>
          <p:nvPr/>
        </p:nvPicPr>
        <p:blipFill>
          <a:blip r:embed="rId3"/>
          <a:stretch>
            <a:fillRect/>
          </a:stretch>
        </p:blipFill>
        <p:spPr>
          <a:xfrm>
            <a:off x="491093" y="2311611"/>
            <a:ext cx="5314950" cy="2814638"/>
          </a:xfrm>
          <a:prstGeom prst="rect">
            <a:avLst/>
          </a:prstGeom>
        </p:spPr>
      </p:pic>
      <p:sp>
        <p:nvSpPr>
          <p:cNvPr id="10" name="TextBox 9">
            <a:extLst>
              <a:ext uri="{FF2B5EF4-FFF2-40B4-BE49-F238E27FC236}">
                <a16:creationId xmlns:a16="http://schemas.microsoft.com/office/drawing/2014/main" id="{6ACDCD6C-699F-E9D1-8A24-ED61A563E4C9}"/>
              </a:ext>
            </a:extLst>
          </p:cNvPr>
          <p:cNvSpPr txBox="1"/>
          <p:nvPr/>
        </p:nvSpPr>
        <p:spPr>
          <a:xfrm>
            <a:off x="3202832" y="4350985"/>
            <a:ext cx="678505" cy="300082"/>
          </a:xfrm>
          <a:prstGeom prst="rect">
            <a:avLst/>
          </a:prstGeom>
          <a:noFill/>
        </p:spPr>
        <p:txBody>
          <a:bodyPr wrap="square" rtlCol="0">
            <a:spAutoFit/>
          </a:bodyPr>
          <a:lstStyle/>
          <a:p>
            <a:pPr algn="l" defTabSz="685800" eaLnBrk="1" fontAlgn="auto" hangingPunct="1">
              <a:spcBef>
                <a:spcPts val="0"/>
              </a:spcBef>
              <a:spcAft>
                <a:spcPts val="0"/>
              </a:spcAft>
            </a:pPr>
            <a:r>
              <a:rPr lang="en-US" sz="1350" dirty="0">
                <a:solidFill>
                  <a:prstClr val="black"/>
                </a:solidFill>
                <a:latin typeface="Aptos" panose="02110004020202020204"/>
              </a:rPr>
              <a:t>Choke</a:t>
            </a:r>
          </a:p>
        </p:txBody>
      </p:sp>
      <p:sp>
        <p:nvSpPr>
          <p:cNvPr id="11" name="TextBox 10">
            <a:extLst>
              <a:ext uri="{FF2B5EF4-FFF2-40B4-BE49-F238E27FC236}">
                <a16:creationId xmlns:a16="http://schemas.microsoft.com/office/drawing/2014/main" id="{E528656F-51F2-2DBB-F92F-8C199CB1AA4E}"/>
              </a:ext>
            </a:extLst>
          </p:cNvPr>
          <p:cNvSpPr txBox="1"/>
          <p:nvPr/>
        </p:nvSpPr>
        <p:spPr>
          <a:xfrm>
            <a:off x="5107021" y="4357355"/>
            <a:ext cx="576365" cy="300082"/>
          </a:xfrm>
          <a:prstGeom prst="rect">
            <a:avLst/>
          </a:prstGeom>
          <a:noFill/>
        </p:spPr>
        <p:txBody>
          <a:bodyPr wrap="square" rtlCol="0">
            <a:spAutoFit/>
          </a:bodyPr>
          <a:lstStyle/>
          <a:p>
            <a:pPr algn="l" defTabSz="685800" eaLnBrk="1" fontAlgn="auto" hangingPunct="1">
              <a:spcBef>
                <a:spcPts val="0"/>
              </a:spcBef>
              <a:spcAft>
                <a:spcPts val="0"/>
              </a:spcAft>
            </a:pPr>
            <a:r>
              <a:rPr lang="en-US" sz="1350" dirty="0">
                <a:solidFill>
                  <a:prstClr val="black"/>
                </a:solidFill>
                <a:latin typeface="Aptos" panose="02110004020202020204"/>
              </a:rPr>
              <a:t>GND</a:t>
            </a:r>
          </a:p>
        </p:txBody>
      </p:sp>
    </p:spTree>
    <p:extLst>
      <p:ext uri="{BB962C8B-B14F-4D97-AF65-F5344CB8AC3E}">
        <p14:creationId xmlns:p14="http://schemas.microsoft.com/office/powerpoint/2010/main" val="1069720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B793-DF83-E5E7-9485-2ECAF364F1F4}"/>
              </a:ext>
            </a:extLst>
          </p:cNvPr>
          <p:cNvSpPr>
            <a:spLocks noGrp="1"/>
          </p:cNvSpPr>
          <p:nvPr>
            <p:ph type="title"/>
          </p:nvPr>
        </p:nvSpPr>
        <p:spPr/>
        <p:txBody>
          <a:bodyPr/>
          <a:lstStyle/>
          <a:p>
            <a:pPr algn="ctr"/>
            <a:r>
              <a:rPr lang="en-US" dirty="0"/>
              <a:t>Dipole at 110’</a:t>
            </a:r>
          </a:p>
        </p:txBody>
      </p:sp>
      <p:pic>
        <p:nvPicPr>
          <p:cNvPr id="7" name="Content Placeholder 6">
            <a:extLst>
              <a:ext uri="{FF2B5EF4-FFF2-40B4-BE49-F238E27FC236}">
                <a16:creationId xmlns:a16="http://schemas.microsoft.com/office/drawing/2014/main" id="{B3A3AFFC-CAF6-6F79-4F78-C6ADAD5504F1}"/>
              </a:ext>
            </a:extLst>
          </p:cNvPr>
          <p:cNvPicPr>
            <a:picLocks noGrp="1" noChangeAspect="1"/>
          </p:cNvPicPr>
          <p:nvPr>
            <p:ph idx="1"/>
          </p:nvPr>
        </p:nvPicPr>
        <p:blipFill>
          <a:blip r:embed="rId2"/>
          <a:stretch>
            <a:fillRect/>
          </a:stretch>
        </p:blipFill>
        <p:spPr>
          <a:xfrm>
            <a:off x="6457950" y="2668433"/>
            <a:ext cx="2242857" cy="1650000"/>
          </a:xfrm>
        </p:spPr>
      </p:pic>
      <p:sp>
        <p:nvSpPr>
          <p:cNvPr id="4" name="Footer Placeholder 3">
            <a:extLst>
              <a:ext uri="{FF2B5EF4-FFF2-40B4-BE49-F238E27FC236}">
                <a16:creationId xmlns:a16="http://schemas.microsoft.com/office/drawing/2014/main" id="{08148DAF-F417-5B44-F098-3513CF5BE600}"/>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E34E2323-D1BB-34A5-6D5F-AEC0674B5F75}"/>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84</a:t>
            </a:fld>
            <a:endParaRPr lang="en-US">
              <a:solidFill>
                <a:prstClr val="black">
                  <a:tint val="82000"/>
                </a:prstClr>
              </a:solidFill>
              <a:latin typeface="Aptos" panose="02110004020202020204"/>
            </a:endParaRPr>
          </a:p>
        </p:txBody>
      </p:sp>
      <p:pic>
        <p:nvPicPr>
          <p:cNvPr id="9" name="Picture 8">
            <a:extLst>
              <a:ext uri="{FF2B5EF4-FFF2-40B4-BE49-F238E27FC236}">
                <a16:creationId xmlns:a16="http://schemas.microsoft.com/office/drawing/2014/main" id="{02383B9F-5D3E-D360-D0B2-ACC116AC3862}"/>
              </a:ext>
            </a:extLst>
          </p:cNvPr>
          <p:cNvPicPr>
            <a:picLocks noChangeAspect="1"/>
          </p:cNvPicPr>
          <p:nvPr/>
        </p:nvPicPr>
        <p:blipFill>
          <a:blip r:embed="rId3"/>
          <a:stretch>
            <a:fillRect/>
          </a:stretch>
        </p:blipFill>
        <p:spPr>
          <a:xfrm>
            <a:off x="989140" y="2314955"/>
            <a:ext cx="5314950" cy="2814638"/>
          </a:xfrm>
          <a:prstGeom prst="rect">
            <a:avLst/>
          </a:prstGeom>
        </p:spPr>
      </p:pic>
    </p:spTree>
    <p:extLst>
      <p:ext uri="{BB962C8B-B14F-4D97-AF65-F5344CB8AC3E}">
        <p14:creationId xmlns:p14="http://schemas.microsoft.com/office/powerpoint/2010/main" val="84701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81CD-0748-8124-6A91-19461F96A6E5}"/>
              </a:ext>
            </a:extLst>
          </p:cNvPr>
          <p:cNvSpPr>
            <a:spLocks noGrp="1"/>
          </p:cNvSpPr>
          <p:nvPr>
            <p:ph type="title"/>
          </p:nvPr>
        </p:nvSpPr>
        <p:spPr/>
        <p:txBody>
          <a:bodyPr/>
          <a:lstStyle/>
          <a:p>
            <a:pPr algn="ctr"/>
            <a:r>
              <a:rPr lang="en-US" dirty="0"/>
              <a:t>Dipole at 98’ (Highest Current)</a:t>
            </a:r>
          </a:p>
        </p:txBody>
      </p:sp>
      <p:sp>
        <p:nvSpPr>
          <p:cNvPr id="3" name="Content Placeholder 2">
            <a:extLst>
              <a:ext uri="{FF2B5EF4-FFF2-40B4-BE49-F238E27FC236}">
                <a16:creationId xmlns:a16="http://schemas.microsoft.com/office/drawing/2014/main" id="{47A13590-6B41-26DC-E447-7F56D2487F70}"/>
              </a:ext>
            </a:extLst>
          </p:cNvPr>
          <p:cNvSpPr>
            <a:spLocks noGrp="1"/>
          </p:cNvSpPr>
          <p:nvPr>
            <p:ph idx="1"/>
          </p:nvPr>
        </p:nvSpPr>
        <p:spPr>
          <a:xfrm>
            <a:off x="542926" y="2127039"/>
            <a:ext cx="5572124" cy="448866"/>
          </a:xfrm>
        </p:spPr>
        <p:txBody>
          <a:bodyPr>
            <a:normAutofit fontScale="77500" lnSpcReduction="20000"/>
          </a:bodyPr>
          <a:lstStyle/>
          <a:p>
            <a:r>
              <a:rPr lang="en-US" dirty="0"/>
              <a:t>Even with chokes and grounds antenna current can still flow on transmission lines. </a:t>
            </a:r>
            <a:r>
              <a:rPr lang="en-US" b="1" dirty="0">
                <a:solidFill>
                  <a:srgbClr val="FF0000"/>
                </a:solidFill>
              </a:rPr>
              <a:t>RFI? TVI?</a:t>
            </a:r>
          </a:p>
        </p:txBody>
      </p:sp>
      <p:sp>
        <p:nvSpPr>
          <p:cNvPr id="4" name="Footer Placeholder 3">
            <a:extLst>
              <a:ext uri="{FF2B5EF4-FFF2-40B4-BE49-F238E27FC236}">
                <a16:creationId xmlns:a16="http://schemas.microsoft.com/office/drawing/2014/main" id="{CC41278E-D044-440E-43D9-3E9DCCA1D080}"/>
              </a:ext>
            </a:extLst>
          </p:cNvPr>
          <p:cNvSpPr>
            <a:spLocks noGrp="1"/>
          </p:cNvSpPr>
          <p:nvPr>
            <p:ph type="ftr" sz="quarter" idx="11"/>
          </p:nvPr>
        </p:nvSpPr>
        <p:spPr/>
        <p:txBody>
          <a:bodyPr/>
          <a:lstStyle/>
          <a:p>
            <a:pPr defTabSz="685800" eaLnBrk="1" fontAlgn="auto" hangingPunct="1">
              <a:spcBef>
                <a:spcPts val="0"/>
              </a:spcBef>
              <a:spcAft>
                <a:spcPts val="0"/>
              </a:spcAft>
            </a:pPr>
            <a:r>
              <a:rPr lang="en-US">
                <a:solidFill>
                  <a:prstClr val="black">
                    <a:tint val="82000"/>
                  </a:prstClr>
                </a:solidFill>
                <a:latin typeface="Aptos" panose="02110004020202020204"/>
              </a:rPr>
              <a:t>Resistance and Reactance in Chokes</a:t>
            </a:r>
          </a:p>
        </p:txBody>
      </p:sp>
      <p:sp>
        <p:nvSpPr>
          <p:cNvPr id="5" name="Slide Number Placeholder 4">
            <a:extLst>
              <a:ext uri="{FF2B5EF4-FFF2-40B4-BE49-F238E27FC236}">
                <a16:creationId xmlns:a16="http://schemas.microsoft.com/office/drawing/2014/main" id="{012C5C9F-A1F3-CF20-2A8D-BBCF38A72AB6}"/>
              </a:ext>
            </a:extLst>
          </p:cNvPr>
          <p:cNvSpPr>
            <a:spLocks noGrp="1"/>
          </p:cNvSpPr>
          <p:nvPr>
            <p:ph type="sldNum" sz="quarter" idx="12"/>
          </p:nvPr>
        </p:nvSpPr>
        <p:spPr/>
        <p:txBody>
          <a:bodyPr/>
          <a:lstStyle/>
          <a:p>
            <a:pPr defTabSz="685800" eaLnBrk="1" fontAlgn="auto" hangingPunct="1">
              <a:spcBef>
                <a:spcPts val="0"/>
              </a:spcBef>
              <a:spcAft>
                <a:spcPts val="0"/>
              </a:spcAft>
            </a:pPr>
            <a:fld id="{01D5E031-4F0C-43BB-B4D0-56DC7B8B9C38}" type="slidenum">
              <a:rPr lang="en-US">
                <a:solidFill>
                  <a:prstClr val="black">
                    <a:tint val="82000"/>
                  </a:prstClr>
                </a:solidFill>
                <a:latin typeface="Aptos" panose="02110004020202020204"/>
              </a:rPr>
              <a:pPr defTabSz="685800" eaLnBrk="1" fontAlgn="auto" hangingPunct="1">
                <a:spcBef>
                  <a:spcPts val="0"/>
                </a:spcBef>
                <a:spcAft>
                  <a:spcPts val="0"/>
                </a:spcAft>
              </a:pPr>
              <a:t>85</a:t>
            </a:fld>
            <a:endParaRPr lang="en-US">
              <a:solidFill>
                <a:prstClr val="black">
                  <a:tint val="82000"/>
                </a:prstClr>
              </a:solidFill>
              <a:latin typeface="Aptos" panose="02110004020202020204"/>
            </a:endParaRPr>
          </a:p>
        </p:txBody>
      </p:sp>
      <p:pic>
        <p:nvPicPr>
          <p:cNvPr id="7" name="Picture 6">
            <a:extLst>
              <a:ext uri="{FF2B5EF4-FFF2-40B4-BE49-F238E27FC236}">
                <a16:creationId xmlns:a16="http://schemas.microsoft.com/office/drawing/2014/main" id="{43E9D1A6-24D1-FF7C-FE76-5F4D9A69F44B}"/>
              </a:ext>
            </a:extLst>
          </p:cNvPr>
          <p:cNvPicPr>
            <a:picLocks noChangeAspect="1"/>
          </p:cNvPicPr>
          <p:nvPr/>
        </p:nvPicPr>
        <p:blipFill>
          <a:blip r:embed="rId2"/>
          <a:stretch>
            <a:fillRect/>
          </a:stretch>
        </p:blipFill>
        <p:spPr>
          <a:xfrm>
            <a:off x="542926" y="2675335"/>
            <a:ext cx="5314950" cy="2814638"/>
          </a:xfrm>
          <a:prstGeom prst="rect">
            <a:avLst/>
          </a:prstGeom>
        </p:spPr>
      </p:pic>
      <p:pic>
        <p:nvPicPr>
          <p:cNvPr id="9" name="Picture 8">
            <a:extLst>
              <a:ext uri="{FF2B5EF4-FFF2-40B4-BE49-F238E27FC236}">
                <a16:creationId xmlns:a16="http://schemas.microsoft.com/office/drawing/2014/main" id="{B72BFBDD-B7F5-59E5-8F8C-C911AF6CFDC4}"/>
              </a:ext>
            </a:extLst>
          </p:cNvPr>
          <p:cNvPicPr>
            <a:picLocks noChangeAspect="1"/>
          </p:cNvPicPr>
          <p:nvPr/>
        </p:nvPicPr>
        <p:blipFill>
          <a:blip r:embed="rId3"/>
          <a:stretch>
            <a:fillRect/>
          </a:stretch>
        </p:blipFill>
        <p:spPr>
          <a:xfrm>
            <a:off x="5943600" y="2675335"/>
            <a:ext cx="2500000" cy="1821428"/>
          </a:xfrm>
          <a:prstGeom prst="rect">
            <a:avLst/>
          </a:prstGeom>
        </p:spPr>
      </p:pic>
    </p:spTree>
    <p:extLst>
      <p:ext uri="{BB962C8B-B14F-4D97-AF65-F5344CB8AC3E}">
        <p14:creationId xmlns:p14="http://schemas.microsoft.com/office/powerpoint/2010/main" val="308933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B424-7645-4D7D-66EE-9A59A6350E26}"/>
              </a:ext>
            </a:extLst>
          </p:cNvPr>
          <p:cNvSpPr>
            <a:spLocks noGrp="1"/>
          </p:cNvSpPr>
          <p:nvPr>
            <p:ph type="title"/>
          </p:nvPr>
        </p:nvSpPr>
        <p:spPr/>
        <p:txBody>
          <a:bodyPr/>
          <a:lstStyle/>
          <a:p>
            <a:r>
              <a:rPr lang="en-US" dirty="0"/>
              <a:t>Importance of Resonance (5)</a:t>
            </a:r>
          </a:p>
        </p:txBody>
      </p:sp>
      <p:sp>
        <p:nvSpPr>
          <p:cNvPr id="3" name="Content Placeholder 2">
            <a:extLst>
              <a:ext uri="{FF2B5EF4-FFF2-40B4-BE49-F238E27FC236}">
                <a16:creationId xmlns:a16="http://schemas.microsoft.com/office/drawing/2014/main" id="{DEAD2D66-C8AE-B1B5-2E48-553211499E15}"/>
              </a:ext>
            </a:extLst>
          </p:cNvPr>
          <p:cNvSpPr>
            <a:spLocks noGrp="1"/>
          </p:cNvSpPr>
          <p:nvPr>
            <p:ph idx="1"/>
          </p:nvPr>
        </p:nvSpPr>
        <p:spPr>
          <a:xfrm>
            <a:off x="457200" y="1752600"/>
            <a:ext cx="8229600" cy="1189632"/>
          </a:xfrm>
        </p:spPr>
        <p:txBody>
          <a:bodyPr>
            <a:normAutofit fontScale="77500" lnSpcReduction="20000"/>
          </a:bodyPr>
          <a:lstStyle/>
          <a:p>
            <a:r>
              <a:rPr lang="en-US" dirty="0"/>
              <a:t>Let’s add a second identical grounded </a:t>
            </a:r>
            <a:r>
              <a:rPr lang="en-US" i="1" dirty="0"/>
              <a:t>parasitic</a:t>
            </a:r>
            <a:r>
              <a:rPr lang="en-US" dirty="0"/>
              <a:t> vertical ¼ wavelength away and see what happens.</a:t>
            </a:r>
          </a:p>
          <a:p>
            <a:r>
              <a:rPr lang="en-US" dirty="0"/>
              <a:t>Worst case – same polarization, broadside, close.</a:t>
            </a:r>
          </a:p>
        </p:txBody>
      </p:sp>
      <p:sp>
        <p:nvSpPr>
          <p:cNvPr id="4" name="Footer Placeholder 3">
            <a:extLst>
              <a:ext uri="{FF2B5EF4-FFF2-40B4-BE49-F238E27FC236}">
                <a16:creationId xmlns:a16="http://schemas.microsoft.com/office/drawing/2014/main" id="{9962F295-26D4-9775-3EAF-F1CC1AC5EF1A}"/>
              </a:ext>
            </a:extLst>
          </p:cNvPr>
          <p:cNvSpPr>
            <a:spLocks noGrp="1"/>
          </p:cNvSpPr>
          <p:nvPr>
            <p:ph type="ftr" sz="quarter" idx="11"/>
          </p:nvPr>
        </p:nvSpPr>
        <p:spPr/>
        <p:txBody>
          <a:bodyPr/>
          <a:lstStyle/>
          <a:p>
            <a:r>
              <a:rPr lang="en-US" altLang="en-US"/>
              <a:t>Choking Without Suffocating</a:t>
            </a:r>
          </a:p>
        </p:txBody>
      </p:sp>
      <p:sp>
        <p:nvSpPr>
          <p:cNvPr id="5" name="Slide Number Placeholder 4">
            <a:extLst>
              <a:ext uri="{FF2B5EF4-FFF2-40B4-BE49-F238E27FC236}">
                <a16:creationId xmlns:a16="http://schemas.microsoft.com/office/drawing/2014/main" id="{03A36313-C6E4-3FB3-D304-5B100F0C7396}"/>
              </a:ext>
            </a:extLst>
          </p:cNvPr>
          <p:cNvSpPr>
            <a:spLocks noGrp="1"/>
          </p:cNvSpPr>
          <p:nvPr>
            <p:ph type="sldNum" sz="quarter" idx="12"/>
          </p:nvPr>
        </p:nvSpPr>
        <p:spPr/>
        <p:txBody>
          <a:bodyPr/>
          <a:lstStyle/>
          <a:p>
            <a:fld id="{BDEBF4CF-0050-4F81-919F-EC1624062A76}" type="slidenum">
              <a:rPr lang="en-US" altLang="en-US" smtClean="0"/>
              <a:pPr/>
              <a:t>9</a:t>
            </a:fld>
            <a:endParaRPr lang="en-US" altLang="en-US"/>
          </a:p>
        </p:txBody>
      </p:sp>
      <p:pic>
        <p:nvPicPr>
          <p:cNvPr id="6" name="Picture 5">
            <a:extLst>
              <a:ext uri="{FF2B5EF4-FFF2-40B4-BE49-F238E27FC236}">
                <a16:creationId xmlns:a16="http://schemas.microsoft.com/office/drawing/2014/main" id="{B9B0E863-AE7A-F46B-8A2D-008F68ECBC3F}"/>
              </a:ext>
            </a:extLst>
          </p:cNvPr>
          <p:cNvPicPr>
            <a:picLocks noChangeAspect="1"/>
          </p:cNvPicPr>
          <p:nvPr/>
        </p:nvPicPr>
        <p:blipFill>
          <a:blip r:embed="rId2"/>
          <a:stretch>
            <a:fillRect/>
          </a:stretch>
        </p:blipFill>
        <p:spPr>
          <a:xfrm>
            <a:off x="4076991" y="3284413"/>
            <a:ext cx="2482454" cy="1836862"/>
          </a:xfrm>
          <a:prstGeom prst="rect">
            <a:avLst/>
          </a:prstGeom>
        </p:spPr>
      </p:pic>
      <p:pic>
        <p:nvPicPr>
          <p:cNvPr id="7" name="Picture 6">
            <a:extLst>
              <a:ext uri="{FF2B5EF4-FFF2-40B4-BE49-F238E27FC236}">
                <a16:creationId xmlns:a16="http://schemas.microsoft.com/office/drawing/2014/main" id="{32382828-8A16-6759-89AD-E67DE558D905}"/>
              </a:ext>
            </a:extLst>
          </p:cNvPr>
          <p:cNvPicPr>
            <a:picLocks noChangeAspect="1"/>
          </p:cNvPicPr>
          <p:nvPr/>
        </p:nvPicPr>
        <p:blipFill>
          <a:blip r:embed="rId3"/>
          <a:stretch>
            <a:fillRect/>
          </a:stretch>
        </p:blipFill>
        <p:spPr>
          <a:xfrm>
            <a:off x="6614770" y="3014013"/>
            <a:ext cx="2307143" cy="3345026"/>
          </a:xfrm>
          <a:prstGeom prst="rect">
            <a:avLst/>
          </a:prstGeom>
        </p:spPr>
      </p:pic>
      <p:graphicFrame>
        <p:nvGraphicFramePr>
          <p:cNvPr id="8" name="Content Placeholder 14">
            <a:extLst>
              <a:ext uri="{FF2B5EF4-FFF2-40B4-BE49-F238E27FC236}">
                <a16:creationId xmlns:a16="http://schemas.microsoft.com/office/drawing/2014/main" id="{9DA171F6-4F9D-FDE0-1F4B-56662BC971AD}"/>
              </a:ext>
            </a:extLst>
          </p:cNvPr>
          <p:cNvGraphicFramePr>
            <a:graphicFrameLocks/>
          </p:cNvGraphicFramePr>
          <p:nvPr>
            <p:extLst>
              <p:ext uri="{D42A27DB-BD31-4B8C-83A1-F6EECF244321}">
                <p14:modId xmlns:p14="http://schemas.microsoft.com/office/powerpoint/2010/main" val="2193249351"/>
              </p:ext>
            </p:extLst>
          </p:nvPr>
        </p:nvGraphicFramePr>
        <p:xfrm>
          <a:off x="210258" y="3275925"/>
          <a:ext cx="3811409" cy="1836860"/>
        </p:xfrm>
        <a:graphic>
          <a:graphicData uri="http://schemas.openxmlformats.org/drawingml/2006/table">
            <a:tbl>
              <a:tblPr firstRow="1" bandRow="1">
                <a:tableStyleId>{5C22544A-7EE6-4342-B048-85BDC9FD1C3A}</a:tableStyleId>
              </a:tblPr>
              <a:tblGrid>
                <a:gridCol w="1237542">
                  <a:extLst>
                    <a:ext uri="{9D8B030D-6E8A-4147-A177-3AD203B41FA5}">
                      <a16:colId xmlns:a16="http://schemas.microsoft.com/office/drawing/2014/main" val="542829367"/>
                    </a:ext>
                  </a:extLst>
                </a:gridCol>
                <a:gridCol w="1125330">
                  <a:extLst>
                    <a:ext uri="{9D8B030D-6E8A-4147-A177-3AD203B41FA5}">
                      <a16:colId xmlns:a16="http://schemas.microsoft.com/office/drawing/2014/main" val="3473647013"/>
                    </a:ext>
                  </a:extLst>
                </a:gridCol>
                <a:gridCol w="1448537">
                  <a:extLst>
                    <a:ext uri="{9D8B030D-6E8A-4147-A177-3AD203B41FA5}">
                      <a16:colId xmlns:a16="http://schemas.microsoft.com/office/drawing/2014/main" val="3497992570"/>
                    </a:ext>
                  </a:extLst>
                </a:gridCol>
              </a:tblGrid>
              <a:tr h="335504">
                <a:tc>
                  <a:txBody>
                    <a:bodyPr/>
                    <a:lstStyle/>
                    <a:p>
                      <a:pPr algn="ctr"/>
                      <a:r>
                        <a:rPr lang="en-US" sz="1200" dirty="0"/>
                        <a:t>Characteristic</a:t>
                      </a:r>
                    </a:p>
                  </a:txBody>
                  <a:tcPr marL="68580" marR="68580" marT="34290" marB="34290"/>
                </a:tc>
                <a:tc>
                  <a:txBody>
                    <a:bodyPr/>
                    <a:lstStyle/>
                    <a:p>
                      <a:pPr algn="ctr"/>
                      <a:r>
                        <a:rPr lang="en-US" sz="1200" dirty="0"/>
                        <a:t>Single</a:t>
                      </a:r>
                    </a:p>
                  </a:txBody>
                  <a:tcPr marL="68580" marR="68580" marT="34290" marB="34290"/>
                </a:tc>
                <a:tc>
                  <a:txBody>
                    <a:bodyPr/>
                    <a:lstStyle/>
                    <a:p>
                      <a:pPr algn="ctr"/>
                      <a:r>
                        <a:rPr lang="en-US" sz="1200" dirty="0"/>
                        <a:t>w/Parasitic</a:t>
                      </a:r>
                    </a:p>
                  </a:txBody>
                  <a:tcPr marL="68580" marR="68580" marT="34290" marB="34290"/>
                </a:tc>
                <a:extLst>
                  <a:ext uri="{0D108BD9-81ED-4DB2-BD59-A6C34878D82A}">
                    <a16:rowId xmlns:a16="http://schemas.microsoft.com/office/drawing/2014/main" val="2207304316"/>
                  </a:ext>
                </a:extLst>
              </a:tr>
              <a:tr h="494844">
                <a:tc>
                  <a:txBody>
                    <a:bodyPr/>
                    <a:lstStyle/>
                    <a:p>
                      <a:pPr algn="ctr"/>
                      <a:r>
                        <a:rPr lang="en-US" sz="1200" dirty="0"/>
                        <a:t>Impedance</a:t>
                      </a:r>
                    </a:p>
                  </a:txBody>
                  <a:tcPr marL="68580" marR="68580" marT="34290" marB="34290"/>
                </a:tc>
                <a:tc>
                  <a:txBody>
                    <a:bodyPr/>
                    <a:lstStyle/>
                    <a:p>
                      <a:pPr algn="r"/>
                      <a:r>
                        <a:rPr lang="en-US" sz="1200" dirty="0"/>
                        <a:t>36.76  - j0.0 </a:t>
                      </a:r>
                      <a:r>
                        <a:rPr lang="el-GR" sz="1200" dirty="0"/>
                        <a:t>Ω</a:t>
                      </a:r>
                      <a:endParaRPr lang="en-US" sz="1200" dirty="0"/>
                    </a:p>
                  </a:txBody>
                  <a:tcPr marL="68580" marR="68580" marT="34290" marB="34290"/>
                </a:tc>
                <a:tc>
                  <a:txBody>
                    <a:bodyPr/>
                    <a:lstStyle/>
                    <a:p>
                      <a:pPr algn="r"/>
                      <a:r>
                        <a:rPr lang="en-US" sz="1200" dirty="0"/>
                        <a:t>30.87 + j 16.09 </a:t>
                      </a:r>
                      <a:r>
                        <a:rPr lang="el-GR" sz="1200" dirty="0"/>
                        <a:t>Ω</a:t>
                      </a:r>
                      <a:endParaRPr lang="en-US" sz="1200" dirty="0"/>
                    </a:p>
                  </a:txBody>
                  <a:tcPr marL="68580" marR="68580" marT="34290" marB="34290"/>
                </a:tc>
                <a:extLst>
                  <a:ext uri="{0D108BD9-81ED-4DB2-BD59-A6C34878D82A}">
                    <a16:rowId xmlns:a16="http://schemas.microsoft.com/office/drawing/2014/main" val="647811710"/>
                  </a:ext>
                </a:extLst>
              </a:tr>
              <a:tr h="335504">
                <a:tc>
                  <a:txBody>
                    <a:bodyPr/>
                    <a:lstStyle/>
                    <a:p>
                      <a:pPr algn="ctr"/>
                      <a:r>
                        <a:rPr lang="en-US" sz="1200" dirty="0"/>
                        <a:t>Maximum Gain</a:t>
                      </a:r>
                    </a:p>
                  </a:txBody>
                  <a:tcPr marL="68580" marR="68580" marT="34290" marB="34290"/>
                </a:tc>
                <a:tc>
                  <a:txBody>
                    <a:bodyPr/>
                    <a:lstStyle/>
                    <a:p>
                      <a:pPr algn="r"/>
                      <a:r>
                        <a:rPr lang="en-US" sz="1200" dirty="0"/>
                        <a:t>0.55 </a:t>
                      </a:r>
                      <a:r>
                        <a:rPr lang="en-US" sz="1200" dirty="0" err="1"/>
                        <a:t>dBi</a:t>
                      </a:r>
                      <a:endParaRPr lang="en-US" sz="1200" dirty="0"/>
                    </a:p>
                  </a:txBody>
                  <a:tcPr marL="68580" marR="68580" marT="34290" marB="34290"/>
                </a:tc>
                <a:tc>
                  <a:txBody>
                    <a:bodyPr/>
                    <a:lstStyle/>
                    <a:p>
                      <a:pPr algn="r"/>
                      <a:r>
                        <a:rPr lang="en-US" sz="1200" dirty="0"/>
                        <a:t>4.47 </a:t>
                      </a:r>
                      <a:r>
                        <a:rPr lang="en-US" sz="1200" dirty="0" err="1"/>
                        <a:t>dBi</a:t>
                      </a:r>
                      <a:endParaRPr lang="en-US" sz="1200" dirty="0"/>
                    </a:p>
                  </a:txBody>
                  <a:tcPr marL="68580" marR="68580" marT="34290" marB="34290"/>
                </a:tc>
                <a:extLst>
                  <a:ext uri="{0D108BD9-81ED-4DB2-BD59-A6C34878D82A}">
                    <a16:rowId xmlns:a16="http://schemas.microsoft.com/office/drawing/2014/main" val="963719944"/>
                  </a:ext>
                </a:extLst>
              </a:tr>
              <a:tr h="335504">
                <a:tc>
                  <a:txBody>
                    <a:bodyPr/>
                    <a:lstStyle/>
                    <a:p>
                      <a:pPr algn="ctr"/>
                      <a:r>
                        <a:rPr lang="en-US" sz="1200" dirty="0"/>
                        <a:t>F/B</a:t>
                      </a:r>
                    </a:p>
                  </a:txBody>
                  <a:tcPr marL="68580" marR="68580" marT="34290" marB="34290"/>
                </a:tc>
                <a:tc>
                  <a:txBody>
                    <a:bodyPr/>
                    <a:lstStyle/>
                    <a:p>
                      <a:pPr algn="r"/>
                      <a:r>
                        <a:rPr lang="en-US" sz="1200" dirty="0"/>
                        <a:t>0.0 dB</a:t>
                      </a:r>
                    </a:p>
                  </a:txBody>
                  <a:tcPr marL="68580" marR="68580" marT="34290" marB="34290"/>
                </a:tc>
                <a:tc>
                  <a:txBody>
                    <a:bodyPr/>
                    <a:lstStyle/>
                    <a:p>
                      <a:pPr algn="r"/>
                      <a:r>
                        <a:rPr lang="en-US" sz="1200" dirty="0"/>
                        <a:t>5.92 dB</a:t>
                      </a:r>
                    </a:p>
                  </a:txBody>
                  <a:tcPr marL="68580" marR="68580" marT="34290" marB="34290"/>
                </a:tc>
                <a:extLst>
                  <a:ext uri="{0D108BD9-81ED-4DB2-BD59-A6C34878D82A}">
                    <a16:rowId xmlns:a16="http://schemas.microsoft.com/office/drawing/2014/main" val="4045502517"/>
                  </a:ext>
                </a:extLst>
              </a:tr>
              <a:tr h="335504">
                <a:tc>
                  <a:txBody>
                    <a:bodyPr/>
                    <a:lstStyle/>
                    <a:p>
                      <a:pPr algn="ctr"/>
                      <a:r>
                        <a:rPr lang="en-US" sz="1200" b="1" dirty="0">
                          <a:solidFill>
                            <a:srgbClr val="FF0000"/>
                          </a:solidFill>
                        </a:rPr>
                        <a:t>Current</a:t>
                      </a:r>
                    </a:p>
                  </a:txBody>
                  <a:tcPr marL="68580" marR="68580" marT="34290" marB="34290"/>
                </a:tc>
                <a:tc>
                  <a:txBody>
                    <a:bodyPr/>
                    <a:lstStyle/>
                    <a:p>
                      <a:pPr algn="r"/>
                      <a:r>
                        <a:rPr lang="en-US" sz="1200" dirty="0"/>
                        <a:t>6.403 A</a:t>
                      </a:r>
                    </a:p>
                  </a:txBody>
                  <a:tcPr marL="68580" marR="68580" marT="34290" marB="34290"/>
                </a:tc>
                <a:tc>
                  <a:txBody>
                    <a:bodyPr/>
                    <a:lstStyle/>
                    <a:p>
                      <a:pPr algn="r"/>
                      <a:r>
                        <a:rPr lang="en-US" sz="1200" dirty="0"/>
                        <a:t>6.990 A / 4.801 A</a:t>
                      </a:r>
                    </a:p>
                  </a:txBody>
                  <a:tcPr marL="68580" marR="68580" marT="34290" marB="34290"/>
                </a:tc>
                <a:extLst>
                  <a:ext uri="{0D108BD9-81ED-4DB2-BD59-A6C34878D82A}">
                    <a16:rowId xmlns:a16="http://schemas.microsoft.com/office/drawing/2014/main" val="1093615127"/>
                  </a:ext>
                </a:extLst>
              </a:tr>
            </a:tbl>
          </a:graphicData>
        </a:graphic>
      </p:graphicFrame>
      <p:sp>
        <p:nvSpPr>
          <p:cNvPr id="9" name="TextBox 8">
            <a:extLst>
              <a:ext uri="{FF2B5EF4-FFF2-40B4-BE49-F238E27FC236}">
                <a16:creationId xmlns:a16="http://schemas.microsoft.com/office/drawing/2014/main" id="{2FB2520B-C166-7B34-3421-C453FEB7C55F}"/>
              </a:ext>
            </a:extLst>
          </p:cNvPr>
          <p:cNvSpPr txBox="1"/>
          <p:nvPr/>
        </p:nvSpPr>
        <p:spPr>
          <a:xfrm>
            <a:off x="457201" y="5159911"/>
            <a:ext cx="6102244" cy="1323439"/>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600" dirty="0">
                <a:latin typeface="Aptos" panose="02110004020202020204"/>
              </a:rPr>
              <a:t>We have created a two-element parasitic array with decent gain and F/B (a reflector). Not a bad antenna, but not what we expect!</a:t>
            </a:r>
          </a:p>
          <a:p>
            <a:pPr marL="214313" indent="-214313" algn="l" defTabSz="685800" eaLnBrk="1" fontAlgn="auto" hangingPunct="1">
              <a:spcBef>
                <a:spcPts val="0"/>
              </a:spcBef>
              <a:spcAft>
                <a:spcPts val="0"/>
              </a:spcAft>
              <a:buFont typeface="Arial" panose="020B0604020202020204" pitchFamily="34" charset="0"/>
              <a:buChar char="•"/>
            </a:pPr>
            <a:r>
              <a:rPr lang="en-US" sz="1600" dirty="0">
                <a:latin typeface="Aptos" panose="02110004020202020204"/>
              </a:rPr>
              <a:t>6.99 A in the driven, 4.801 A in the parasitic.</a:t>
            </a:r>
          </a:p>
          <a:p>
            <a:pPr marL="214313" indent="-214313" algn="l" defTabSz="685800" eaLnBrk="1" fontAlgn="auto" hangingPunct="1">
              <a:spcBef>
                <a:spcPts val="0"/>
              </a:spcBef>
              <a:spcAft>
                <a:spcPts val="0"/>
              </a:spcAft>
              <a:buFont typeface="Arial" panose="020B0604020202020204" pitchFamily="34" charset="0"/>
              <a:buChar char="•"/>
            </a:pPr>
            <a:r>
              <a:rPr lang="en-US" sz="1600" dirty="0">
                <a:latin typeface="Aptos" panose="02110004020202020204"/>
              </a:rPr>
              <a:t>If you measure a single element and its impedance is way off target (model, theory), that </a:t>
            </a:r>
            <a:r>
              <a:rPr lang="en-US" sz="1600" i="1" dirty="0">
                <a:latin typeface="Aptos" panose="02110004020202020204"/>
              </a:rPr>
              <a:t>might</a:t>
            </a:r>
            <a:r>
              <a:rPr lang="en-US" sz="1600" dirty="0">
                <a:latin typeface="Aptos" panose="02110004020202020204"/>
              </a:rPr>
              <a:t> indicate coupling .</a:t>
            </a:r>
          </a:p>
        </p:txBody>
      </p:sp>
      <p:sp>
        <p:nvSpPr>
          <p:cNvPr id="10" name="TextBox 9">
            <a:extLst>
              <a:ext uri="{FF2B5EF4-FFF2-40B4-BE49-F238E27FC236}">
                <a16:creationId xmlns:a16="http://schemas.microsoft.com/office/drawing/2014/main" id="{95A7D557-BF74-27CC-BC42-493E236372B3}"/>
              </a:ext>
            </a:extLst>
          </p:cNvPr>
          <p:cNvSpPr txBox="1"/>
          <p:nvPr/>
        </p:nvSpPr>
        <p:spPr>
          <a:xfrm>
            <a:off x="457200" y="2857793"/>
            <a:ext cx="6102245" cy="546303"/>
          </a:xfrm>
          <a:prstGeom prst="rect">
            <a:avLst/>
          </a:prstGeom>
          <a:noFill/>
        </p:spPr>
        <p:txBody>
          <a:bodyPr wrap="square" rtlCol="0">
            <a:spAutoFit/>
          </a:bodyPr>
          <a:lstStyle/>
          <a:p>
            <a:pPr marL="214313" indent="-214313" algn="l" defTabSz="685800" eaLnBrk="1" fontAlgn="auto" hangingPunct="1">
              <a:spcBef>
                <a:spcPts val="0"/>
              </a:spcBef>
              <a:spcAft>
                <a:spcPts val="0"/>
              </a:spcAft>
              <a:buFont typeface="Arial" panose="020B0604020202020204" pitchFamily="34" charset="0"/>
              <a:buChar char="•"/>
            </a:pPr>
            <a:r>
              <a:rPr lang="en-US" sz="1600" b="1" u="sng" dirty="0">
                <a:latin typeface="Aptos" panose="02110004020202020204"/>
              </a:rPr>
              <a:t>Parasitic</a:t>
            </a:r>
            <a:r>
              <a:rPr lang="en-US" sz="1600" b="1" dirty="0">
                <a:latin typeface="Aptos" panose="02110004020202020204"/>
              </a:rPr>
              <a:t> must be grounded to be resonant (see the two rules).</a:t>
            </a:r>
          </a:p>
          <a:p>
            <a:pPr algn="l" defTabSz="685800" eaLnBrk="1" fontAlgn="auto" hangingPunct="1">
              <a:spcBef>
                <a:spcPts val="0"/>
              </a:spcBef>
              <a:spcAft>
                <a:spcPts val="0"/>
              </a:spcAft>
            </a:pP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3846655428"/>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Textured</Template>
  <TotalTime>199997</TotalTime>
  <Words>8272</Words>
  <Application>Microsoft Office PowerPoint</Application>
  <PresentationFormat>On-screen Show (4:3)</PresentationFormat>
  <Paragraphs>920</Paragraphs>
  <Slides>85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85</vt:i4>
      </vt:variant>
    </vt:vector>
  </HeadingPairs>
  <TitlesOfParts>
    <vt:vector size="93" baseType="lpstr">
      <vt:lpstr>Aptos</vt:lpstr>
      <vt:lpstr>Aptos Display</vt:lpstr>
      <vt:lpstr>Arial</vt:lpstr>
      <vt:lpstr>Cambria Math</vt:lpstr>
      <vt:lpstr>Tahoma</vt:lpstr>
      <vt:lpstr>Wingdings</vt:lpstr>
      <vt:lpstr>Textured</vt:lpstr>
      <vt:lpstr>Office Theme</vt:lpstr>
      <vt:lpstr>Choking Without Suffocating  </vt:lpstr>
      <vt:lpstr>Contents</vt:lpstr>
      <vt:lpstr>The Choking Problem</vt:lpstr>
      <vt:lpstr>The Importance of Resonance</vt:lpstr>
      <vt:lpstr>2024-2026 – The Centennial Years of the Yagi Antenna</vt:lpstr>
      <vt:lpstr>Importance of Resonance (2)</vt:lpstr>
      <vt:lpstr>Importance of Resonance (3)</vt:lpstr>
      <vt:lpstr>Importance of Resonance (4)</vt:lpstr>
      <vt:lpstr>Importance of Resonance (5)</vt:lpstr>
      <vt:lpstr>Importance of Resonance (6)</vt:lpstr>
      <vt:lpstr>Importance of Resonance (7)</vt:lpstr>
      <vt:lpstr>Importance of Resonance (8)</vt:lpstr>
      <vt:lpstr>Importance of Resonance (9)</vt:lpstr>
      <vt:lpstr>What About ½ λ Conductors?</vt:lpstr>
      <vt:lpstr>Importance of Resonance (10)</vt:lpstr>
      <vt:lpstr>Instead of Opens What About R &amp; X? </vt:lpstr>
      <vt:lpstr>Resistive Choke</vt:lpstr>
      <vt:lpstr>Resistive Choke (2)</vt:lpstr>
      <vt:lpstr>Resistive Choke (3)</vt:lpstr>
      <vt:lpstr>Resistive Choke (4)</vt:lpstr>
      <vt:lpstr>Resistance Summary</vt:lpstr>
      <vt:lpstr>Power Formula</vt:lpstr>
      <vt:lpstr>No Good Deed Goes Unpunished</vt:lpstr>
      <vt:lpstr>It’s Hard to Reduce Current to Zero Through the Choke</vt:lpstr>
      <vt:lpstr>Reactance Choke</vt:lpstr>
      <vt:lpstr>Reactance Choke (2)</vt:lpstr>
      <vt:lpstr>Reactance Choke (3)</vt:lpstr>
      <vt:lpstr>Reactance Summary</vt:lpstr>
      <vt:lpstr>Chokes at Feed Points</vt:lpstr>
      <vt:lpstr>Chokes at Feed Points (2)</vt:lpstr>
      <vt:lpstr>Chokes at Feed Points (3)</vt:lpstr>
      <vt:lpstr>Example 1</vt:lpstr>
      <vt:lpstr>Example 1 (2)</vt:lpstr>
      <vt:lpstr>Example 1 (3)</vt:lpstr>
      <vt:lpstr>Choke Anatomy and Reality</vt:lpstr>
      <vt:lpstr>Stray Capacitance is Sneaky</vt:lpstr>
      <vt:lpstr>Can the Choke |Z| Be Too High?</vt:lpstr>
      <vt:lpstr>Is it Impedance or Attenuation?</vt:lpstr>
      <vt:lpstr>Ohms vs dB</vt:lpstr>
      <vt:lpstr>Ohms vs dB (2)</vt:lpstr>
      <vt:lpstr>Ohms vs dB (3)</vt:lpstr>
      <vt:lpstr>Ohms vs dB (4)</vt:lpstr>
      <vt:lpstr>Difficult Situations</vt:lpstr>
      <vt:lpstr>Choking Switching Supplies</vt:lpstr>
      <vt:lpstr>Can You Choke a Gutter?</vt:lpstr>
      <vt:lpstr>Conclusion</vt:lpstr>
      <vt:lpstr>Conclusion (2)</vt:lpstr>
      <vt:lpstr>References</vt:lpstr>
      <vt:lpstr>References (2)</vt:lpstr>
      <vt:lpstr>Additional Material</vt:lpstr>
      <vt:lpstr>Resistance and Reactance  in Chokes</vt:lpstr>
      <vt:lpstr>Motivation</vt:lpstr>
      <vt:lpstr>Use EZNEC Modeling</vt:lpstr>
      <vt:lpstr>Single Vertical Performance</vt:lpstr>
      <vt:lpstr>Add in the Parasitic Vertical</vt:lpstr>
      <vt:lpstr>Floating the Parasitic</vt:lpstr>
      <vt:lpstr>What’s the Floating Performance?</vt:lpstr>
      <vt:lpstr>What about ½ λ Verticals?</vt:lpstr>
      <vt:lpstr>Instead of Opens/Grounds, how about R &amp; X?</vt:lpstr>
      <vt:lpstr>Resistance Chokes</vt:lpstr>
      <vt:lpstr>Resistance of 0 to 200 Ohms</vt:lpstr>
      <vt:lpstr>Resistance of 200 to 500 Ohms</vt:lpstr>
      <vt:lpstr>Resistance of 500 to 5000 Ohms</vt:lpstr>
      <vt:lpstr>Resistance of 5000 to 15000 Ohms</vt:lpstr>
      <vt:lpstr>Around 3000 Ohms Loss is ~Flat </vt:lpstr>
      <vt:lpstr>Resistance Summary</vt:lpstr>
      <vt:lpstr>It’s hard to Reduce Current to Zero</vt:lpstr>
      <vt:lpstr>Reactance Chokes</vt:lpstr>
      <vt:lpstr>Reactance of 0 to 200 Ohms</vt:lpstr>
      <vt:lpstr>Reactance of 200 to 500 Ohms</vt:lpstr>
      <vt:lpstr>Reactance of 500 to 5000 Ohms</vt:lpstr>
      <vt:lpstr>Reactance of 5000 to 15000 Ohms</vt:lpstr>
      <vt:lpstr>Is it that Simple?</vt:lpstr>
      <vt:lpstr>Resistance and Reactance</vt:lpstr>
      <vt:lpstr>Chokes at Feed Points</vt:lpstr>
      <vt:lpstr>40 Meter ½ λ Dipole at 70’</vt:lpstr>
      <vt:lpstr>This 3rd Wire Stuff is Not New</vt:lpstr>
      <vt:lpstr>Add in the Common Mode 3rd Wire</vt:lpstr>
      <vt:lpstr>Feed Point Current as a Function of Length</vt:lpstr>
      <vt:lpstr>Impact of Current on Performance</vt:lpstr>
      <vt:lpstr>How to Choke the 35’ Wire?</vt:lpstr>
      <vt:lpstr>No Good Deed Goes Unpunished</vt:lpstr>
      <vt:lpstr>Dipole at 140’</vt:lpstr>
      <vt:lpstr>Dipole at 110’</vt:lpstr>
      <vt:lpstr>Dipole at 98’ (Highest Current)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Ordy</dc:creator>
  <cp:lastModifiedBy>Greg Ordy</cp:lastModifiedBy>
  <cp:revision>1252</cp:revision>
  <cp:lastPrinted>2025-05-09T04:19:07Z</cp:lastPrinted>
  <dcterms:created xsi:type="dcterms:W3CDTF">2008-05-02T18:25:19Z</dcterms:created>
  <dcterms:modified xsi:type="dcterms:W3CDTF">2025-05-14T14:15:37Z</dcterms:modified>
</cp:coreProperties>
</file>