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61"/>
  </p:notesMasterIdLst>
  <p:sldIdLst>
    <p:sldId id="256" r:id="rId2"/>
    <p:sldId id="390" r:id="rId3"/>
    <p:sldId id="397" r:id="rId4"/>
    <p:sldId id="418" r:id="rId5"/>
    <p:sldId id="419" r:id="rId6"/>
    <p:sldId id="420" r:id="rId7"/>
    <p:sldId id="392" r:id="rId8"/>
    <p:sldId id="400" r:id="rId9"/>
    <p:sldId id="403" r:id="rId10"/>
    <p:sldId id="404" r:id="rId11"/>
    <p:sldId id="398" r:id="rId12"/>
    <p:sldId id="408" r:id="rId13"/>
    <p:sldId id="412" r:id="rId14"/>
    <p:sldId id="414" r:id="rId15"/>
    <p:sldId id="415" r:id="rId16"/>
    <p:sldId id="413" r:id="rId17"/>
    <p:sldId id="416" r:id="rId18"/>
    <p:sldId id="417" r:id="rId19"/>
    <p:sldId id="421" r:id="rId20"/>
    <p:sldId id="423" r:id="rId21"/>
    <p:sldId id="424" r:id="rId22"/>
    <p:sldId id="425" r:id="rId23"/>
    <p:sldId id="426" r:id="rId24"/>
    <p:sldId id="427" r:id="rId25"/>
    <p:sldId id="428" r:id="rId26"/>
    <p:sldId id="430" r:id="rId27"/>
    <p:sldId id="431" r:id="rId28"/>
    <p:sldId id="432" r:id="rId29"/>
    <p:sldId id="433" r:id="rId30"/>
    <p:sldId id="434" r:id="rId31"/>
    <p:sldId id="435" r:id="rId32"/>
    <p:sldId id="436" r:id="rId33"/>
    <p:sldId id="438" r:id="rId34"/>
    <p:sldId id="443" r:id="rId35"/>
    <p:sldId id="444" r:id="rId36"/>
    <p:sldId id="445" r:id="rId37"/>
    <p:sldId id="446" r:id="rId38"/>
    <p:sldId id="447" r:id="rId39"/>
    <p:sldId id="448" r:id="rId40"/>
    <p:sldId id="451" r:id="rId41"/>
    <p:sldId id="452" r:id="rId42"/>
    <p:sldId id="453" r:id="rId43"/>
    <p:sldId id="454" r:id="rId44"/>
    <p:sldId id="455" r:id="rId45"/>
    <p:sldId id="449" r:id="rId46"/>
    <p:sldId id="399" r:id="rId47"/>
    <p:sldId id="439" r:id="rId48"/>
    <p:sldId id="391" r:id="rId49"/>
    <p:sldId id="394" r:id="rId50"/>
    <p:sldId id="405" r:id="rId51"/>
    <p:sldId id="396" r:id="rId52"/>
    <p:sldId id="395" r:id="rId53"/>
    <p:sldId id="393" r:id="rId54"/>
    <p:sldId id="440" r:id="rId55"/>
    <p:sldId id="441" r:id="rId56"/>
    <p:sldId id="442" r:id="rId57"/>
    <p:sldId id="422" r:id="rId58"/>
    <p:sldId id="437" r:id="rId59"/>
    <p:sldId id="407" r:id="rId60"/>
  </p:sldIdLst>
  <p:sldSz cx="9144000" cy="6858000" type="screen4x3"/>
  <p:notesSz cx="7315200" cy="9601200"/>
  <p:defaultTextStyle>
    <a:defPPr>
      <a:defRPr lang="en-US"/>
    </a:defPPr>
    <a:lvl1pPr algn="ctr"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ctr"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ctr"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ctr"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ctr"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99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598" autoAdjust="0"/>
  </p:normalViewPr>
  <p:slideViewPr>
    <p:cSldViewPr>
      <p:cViewPr>
        <p:scale>
          <a:sx n="100" d="100"/>
          <a:sy n="100" d="100"/>
        </p:scale>
        <p:origin x="9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3F9F44A-C88B-79C0-4691-06B490FFFB83}"/>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eaLnBrk="1" hangingPunct="1">
              <a:defRPr sz="1300">
                <a:latin typeface="Arial" panose="020B0604020202020204" pitchFamily="34" charset="0"/>
              </a:defRPr>
            </a:lvl1pPr>
          </a:lstStyle>
          <a:p>
            <a:endParaRPr lang="en-US" altLang="en-US"/>
          </a:p>
        </p:txBody>
      </p:sp>
      <p:sp>
        <p:nvSpPr>
          <p:cNvPr id="6147" name="Rectangle 3">
            <a:extLst>
              <a:ext uri="{FF2B5EF4-FFF2-40B4-BE49-F238E27FC236}">
                <a16:creationId xmlns:a16="http://schemas.microsoft.com/office/drawing/2014/main" id="{ACD86DFF-9D30-57CD-80D6-5C5903105FF7}"/>
              </a:ext>
            </a:extLst>
          </p:cNvPr>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panose="020B0604020202020204" pitchFamily="34" charset="0"/>
              </a:defRPr>
            </a:lvl1pPr>
          </a:lstStyle>
          <a:p>
            <a:endParaRPr lang="en-US" altLang="en-US"/>
          </a:p>
        </p:txBody>
      </p:sp>
      <p:sp>
        <p:nvSpPr>
          <p:cNvPr id="6148" name="Rectangle 4">
            <a:extLst>
              <a:ext uri="{FF2B5EF4-FFF2-40B4-BE49-F238E27FC236}">
                <a16:creationId xmlns:a16="http://schemas.microsoft.com/office/drawing/2014/main" id="{4FDEA42A-6BC8-0522-A69D-ED976E2AEC1E}"/>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FE3C39FC-8453-3D31-74CD-FE1DF56D8A5B}"/>
              </a:ext>
            </a:extLst>
          </p:cNvPr>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0" name="Rectangle 6">
            <a:extLst>
              <a:ext uri="{FF2B5EF4-FFF2-40B4-BE49-F238E27FC236}">
                <a16:creationId xmlns:a16="http://schemas.microsoft.com/office/drawing/2014/main" id="{598D961F-E27E-B093-DC95-CF536D7048D7}"/>
              </a:ext>
            </a:extLst>
          </p:cNvPr>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eaLnBrk="1" hangingPunct="1">
              <a:defRPr sz="1300">
                <a:latin typeface="Arial" panose="020B0604020202020204" pitchFamily="34" charset="0"/>
              </a:defRPr>
            </a:lvl1pPr>
          </a:lstStyle>
          <a:p>
            <a:endParaRPr lang="en-US" altLang="en-US"/>
          </a:p>
        </p:txBody>
      </p:sp>
      <p:sp>
        <p:nvSpPr>
          <p:cNvPr id="6151" name="Rectangle 7">
            <a:extLst>
              <a:ext uri="{FF2B5EF4-FFF2-40B4-BE49-F238E27FC236}">
                <a16:creationId xmlns:a16="http://schemas.microsoft.com/office/drawing/2014/main" id="{61F669AD-0BFB-D625-0E3D-E99E6873D8F4}"/>
              </a:ext>
            </a:extLst>
          </p:cNvPr>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panose="020B0604020202020204" pitchFamily="34" charset="0"/>
              </a:defRPr>
            </a:lvl1pPr>
          </a:lstStyle>
          <a:p>
            <a:fld id="{0C48D09B-1573-4FDE-98AB-1ACCBFD568F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8D09B-1573-4FDE-98AB-1ACCBFD568FA}" type="slidenum">
              <a:rPr lang="en-US" altLang="en-US" smtClean="0"/>
              <a:pPr/>
              <a:t>40</a:t>
            </a:fld>
            <a:endParaRPr lang="en-US" altLang="en-US"/>
          </a:p>
        </p:txBody>
      </p:sp>
    </p:spTree>
    <p:extLst>
      <p:ext uri="{BB962C8B-B14F-4D97-AF65-F5344CB8AC3E}">
        <p14:creationId xmlns:p14="http://schemas.microsoft.com/office/powerpoint/2010/main" val="164136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8D09B-1573-4FDE-98AB-1ACCBFD568FA}" type="slidenum">
              <a:rPr lang="en-US" altLang="en-US" smtClean="0"/>
              <a:pPr/>
              <a:t>41</a:t>
            </a:fld>
            <a:endParaRPr lang="en-US" altLang="en-US"/>
          </a:p>
        </p:txBody>
      </p:sp>
    </p:spTree>
    <p:extLst>
      <p:ext uri="{BB962C8B-B14F-4D97-AF65-F5344CB8AC3E}">
        <p14:creationId xmlns:p14="http://schemas.microsoft.com/office/powerpoint/2010/main" val="392346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8D09B-1573-4FDE-98AB-1ACCBFD568FA}" type="slidenum">
              <a:rPr lang="en-US" altLang="en-US" smtClean="0"/>
              <a:pPr/>
              <a:t>42</a:t>
            </a:fld>
            <a:endParaRPr lang="en-US" altLang="en-US"/>
          </a:p>
        </p:txBody>
      </p:sp>
    </p:spTree>
    <p:extLst>
      <p:ext uri="{BB962C8B-B14F-4D97-AF65-F5344CB8AC3E}">
        <p14:creationId xmlns:p14="http://schemas.microsoft.com/office/powerpoint/2010/main" val="413967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8D09B-1573-4FDE-98AB-1ACCBFD568FA}" type="slidenum">
              <a:rPr lang="en-US" altLang="en-US" smtClean="0"/>
              <a:pPr/>
              <a:t>43</a:t>
            </a:fld>
            <a:endParaRPr lang="en-US" altLang="en-US"/>
          </a:p>
        </p:txBody>
      </p:sp>
    </p:spTree>
    <p:extLst>
      <p:ext uri="{BB962C8B-B14F-4D97-AF65-F5344CB8AC3E}">
        <p14:creationId xmlns:p14="http://schemas.microsoft.com/office/powerpoint/2010/main" val="416686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8D09B-1573-4FDE-98AB-1ACCBFD568FA}" type="slidenum">
              <a:rPr lang="en-US" altLang="en-US" smtClean="0"/>
              <a:pPr/>
              <a:t>44</a:t>
            </a:fld>
            <a:endParaRPr lang="en-US" altLang="en-US"/>
          </a:p>
        </p:txBody>
      </p:sp>
    </p:spTree>
    <p:extLst>
      <p:ext uri="{BB962C8B-B14F-4D97-AF65-F5344CB8AC3E}">
        <p14:creationId xmlns:p14="http://schemas.microsoft.com/office/powerpoint/2010/main" val="296013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6DF15601-AB24-3004-4528-1EFECE8399D2}"/>
              </a:ext>
            </a:extLst>
          </p:cNvPr>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159747" name="Rectangle 3">
            <a:extLst>
              <a:ext uri="{FF2B5EF4-FFF2-40B4-BE49-F238E27FC236}">
                <a16:creationId xmlns:a16="http://schemas.microsoft.com/office/drawing/2014/main" id="{03E93D00-A6B5-50CB-2D04-849E39AEA296}"/>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59748" name="Rectangle 4">
            <a:extLst>
              <a:ext uri="{FF2B5EF4-FFF2-40B4-BE49-F238E27FC236}">
                <a16:creationId xmlns:a16="http://schemas.microsoft.com/office/drawing/2014/main" id="{2372E777-3577-D213-92AE-BBE9E6CFE244}"/>
              </a:ext>
            </a:extLst>
          </p:cNvPr>
          <p:cNvSpPr>
            <a:spLocks noGrp="1" noChangeArrowheads="1"/>
          </p:cNvSpPr>
          <p:nvPr>
            <p:ph type="dt" sz="quarter" idx="2"/>
          </p:nvPr>
        </p:nvSpPr>
        <p:spPr>
          <a:xfrm>
            <a:off x="457200" y="6245225"/>
            <a:ext cx="2133600" cy="476250"/>
          </a:xfrm>
        </p:spPr>
        <p:txBody>
          <a:bodyPr/>
          <a:lstStyle>
            <a:lvl1pPr>
              <a:defRPr sz="1400"/>
            </a:lvl1pPr>
          </a:lstStyle>
          <a:p>
            <a:r>
              <a:rPr lang="en-US" altLang="en-US"/>
              <a:t>Background and Theory</a:t>
            </a:r>
          </a:p>
        </p:txBody>
      </p:sp>
      <p:sp>
        <p:nvSpPr>
          <p:cNvPr id="159749" name="Rectangle 5">
            <a:extLst>
              <a:ext uri="{FF2B5EF4-FFF2-40B4-BE49-F238E27FC236}">
                <a16:creationId xmlns:a16="http://schemas.microsoft.com/office/drawing/2014/main" id="{23FC1C50-6D40-81C6-1A00-4F62C7F88D52}"/>
              </a:ext>
            </a:extLst>
          </p:cNvPr>
          <p:cNvSpPr>
            <a:spLocks noGrp="1" noChangeArrowheads="1"/>
          </p:cNvSpPr>
          <p:nvPr>
            <p:ph type="ftr" sz="quarter" idx="3"/>
          </p:nvPr>
        </p:nvSpPr>
        <p:spPr>
          <a:xfrm>
            <a:off x="3124200" y="6245225"/>
            <a:ext cx="2895600" cy="476250"/>
          </a:xfrm>
        </p:spPr>
        <p:txBody>
          <a:bodyPr/>
          <a:lstStyle>
            <a:lvl1pPr>
              <a:defRPr sz="1400"/>
            </a:lvl1pPr>
          </a:lstStyle>
          <a:p>
            <a:r>
              <a:rPr lang="en-US" altLang="en-US"/>
              <a:t>AutoEZ: A Revolution in the Evolution of Antenna Modeling</a:t>
            </a:r>
          </a:p>
        </p:txBody>
      </p:sp>
      <p:sp>
        <p:nvSpPr>
          <p:cNvPr id="159750" name="Rectangle 6">
            <a:extLst>
              <a:ext uri="{FF2B5EF4-FFF2-40B4-BE49-F238E27FC236}">
                <a16:creationId xmlns:a16="http://schemas.microsoft.com/office/drawing/2014/main" id="{BE36A4DF-7C0A-6D84-800F-9D7626F18ACD}"/>
              </a:ext>
            </a:extLst>
          </p:cNvPr>
          <p:cNvSpPr>
            <a:spLocks noGrp="1" noChangeArrowheads="1"/>
          </p:cNvSpPr>
          <p:nvPr>
            <p:ph type="sldNum" sz="quarter" idx="4"/>
          </p:nvPr>
        </p:nvSpPr>
        <p:spPr>
          <a:xfrm>
            <a:off x="6553200" y="6245225"/>
            <a:ext cx="2133600" cy="476250"/>
          </a:xfrm>
        </p:spPr>
        <p:txBody>
          <a:bodyPr/>
          <a:lstStyle>
            <a:lvl1pPr>
              <a:defRPr/>
            </a:lvl1pPr>
          </a:lstStyle>
          <a:p>
            <a:fld id="{8D118FB8-4CC3-49AD-AC3D-32B596DA4C6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053A-3CE6-06E3-25A1-A70CAA7802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670C9-B07E-26CB-7CA4-9FE87CFACB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0C5DF-9B6C-E5D7-888C-4F0573D0F72F}"/>
              </a:ext>
            </a:extLst>
          </p:cNvPr>
          <p:cNvSpPr>
            <a:spLocks noGrp="1"/>
          </p:cNvSpPr>
          <p:nvPr>
            <p:ph type="dt" sz="half" idx="10"/>
          </p:nvPr>
        </p:nvSpPr>
        <p:spPr/>
        <p:txBody>
          <a:bodyPr/>
          <a:lstStyle>
            <a:lvl1pPr>
              <a:defRPr/>
            </a:lvl1pPr>
          </a:lstStyle>
          <a:p>
            <a:r>
              <a:rPr lang="en-US" altLang="en-US"/>
              <a:t>Background and Theory</a:t>
            </a:r>
          </a:p>
        </p:txBody>
      </p:sp>
      <p:sp>
        <p:nvSpPr>
          <p:cNvPr id="5" name="Footer Placeholder 4">
            <a:extLst>
              <a:ext uri="{FF2B5EF4-FFF2-40B4-BE49-F238E27FC236}">
                <a16:creationId xmlns:a16="http://schemas.microsoft.com/office/drawing/2014/main" id="{FC6BD2DF-F06A-6477-5716-211AF4B91BAD}"/>
              </a:ext>
            </a:extLst>
          </p:cNvPr>
          <p:cNvSpPr>
            <a:spLocks noGrp="1"/>
          </p:cNvSpPr>
          <p:nvPr>
            <p:ph type="ftr" sz="quarter" idx="11"/>
          </p:nvPr>
        </p:nvSpPr>
        <p:spPr/>
        <p:txBody>
          <a:bodyPr/>
          <a:lstStyle>
            <a:lvl1pPr>
              <a:defRPr/>
            </a:lvl1pPr>
          </a:lstStyle>
          <a:p>
            <a:r>
              <a:rPr lang="en-US" altLang="en-US"/>
              <a:t>AutoEZ: A Revolution in the Evolution of Antenna Modeling</a:t>
            </a:r>
          </a:p>
        </p:txBody>
      </p:sp>
      <p:sp>
        <p:nvSpPr>
          <p:cNvPr id="6" name="Slide Number Placeholder 5">
            <a:extLst>
              <a:ext uri="{FF2B5EF4-FFF2-40B4-BE49-F238E27FC236}">
                <a16:creationId xmlns:a16="http://schemas.microsoft.com/office/drawing/2014/main" id="{4F388AA8-3ACD-9873-26B1-A3A1019A0BE9}"/>
              </a:ext>
            </a:extLst>
          </p:cNvPr>
          <p:cNvSpPr>
            <a:spLocks noGrp="1"/>
          </p:cNvSpPr>
          <p:nvPr>
            <p:ph type="sldNum" sz="quarter" idx="12"/>
          </p:nvPr>
        </p:nvSpPr>
        <p:spPr/>
        <p:txBody>
          <a:bodyPr/>
          <a:lstStyle>
            <a:lvl1pPr>
              <a:defRPr/>
            </a:lvl1pPr>
          </a:lstStyle>
          <a:p>
            <a:fld id="{F39D535E-AB92-4B4F-93C2-C92AE0E5E209}" type="slidenum">
              <a:rPr lang="en-US" altLang="en-US"/>
              <a:pPr/>
              <a:t>‹#›</a:t>
            </a:fld>
            <a:endParaRPr lang="en-US" altLang="en-US"/>
          </a:p>
        </p:txBody>
      </p:sp>
    </p:spTree>
    <p:extLst>
      <p:ext uri="{BB962C8B-B14F-4D97-AF65-F5344CB8AC3E}">
        <p14:creationId xmlns:p14="http://schemas.microsoft.com/office/powerpoint/2010/main" val="35646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7DB2A-90AA-563E-0D81-E26654ED7F8E}"/>
              </a:ext>
            </a:extLst>
          </p:cNvPr>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939F19-F0D8-6239-6466-E96DE6EA3B4E}"/>
              </a:ext>
            </a:extLst>
          </p:cNvPr>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8BB36-DEF4-A20F-A485-3EB0F3E59CA7}"/>
              </a:ext>
            </a:extLst>
          </p:cNvPr>
          <p:cNvSpPr>
            <a:spLocks noGrp="1"/>
          </p:cNvSpPr>
          <p:nvPr>
            <p:ph type="dt" sz="half" idx="10"/>
          </p:nvPr>
        </p:nvSpPr>
        <p:spPr/>
        <p:txBody>
          <a:bodyPr/>
          <a:lstStyle>
            <a:lvl1pPr>
              <a:defRPr/>
            </a:lvl1pPr>
          </a:lstStyle>
          <a:p>
            <a:r>
              <a:rPr lang="en-US" altLang="en-US"/>
              <a:t>Background and Theory</a:t>
            </a:r>
          </a:p>
        </p:txBody>
      </p:sp>
      <p:sp>
        <p:nvSpPr>
          <p:cNvPr id="5" name="Footer Placeholder 4">
            <a:extLst>
              <a:ext uri="{FF2B5EF4-FFF2-40B4-BE49-F238E27FC236}">
                <a16:creationId xmlns:a16="http://schemas.microsoft.com/office/drawing/2014/main" id="{75B12FB9-A8DF-5713-9720-D8906AD71F2F}"/>
              </a:ext>
            </a:extLst>
          </p:cNvPr>
          <p:cNvSpPr>
            <a:spLocks noGrp="1"/>
          </p:cNvSpPr>
          <p:nvPr>
            <p:ph type="ftr" sz="quarter" idx="11"/>
          </p:nvPr>
        </p:nvSpPr>
        <p:spPr/>
        <p:txBody>
          <a:bodyPr/>
          <a:lstStyle>
            <a:lvl1pPr>
              <a:defRPr/>
            </a:lvl1pPr>
          </a:lstStyle>
          <a:p>
            <a:r>
              <a:rPr lang="en-US" altLang="en-US"/>
              <a:t>AutoEZ: A Revolution in the Evolution of Antenna Modeling</a:t>
            </a:r>
          </a:p>
        </p:txBody>
      </p:sp>
      <p:sp>
        <p:nvSpPr>
          <p:cNvPr id="6" name="Slide Number Placeholder 5">
            <a:extLst>
              <a:ext uri="{FF2B5EF4-FFF2-40B4-BE49-F238E27FC236}">
                <a16:creationId xmlns:a16="http://schemas.microsoft.com/office/drawing/2014/main" id="{F026286F-8464-9ED7-8969-AB38A5A2F276}"/>
              </a:ext>
            </a:extLst>
          </p:cNvPr>
          <p:cNvSpPr>
            <a:spLocks noGrp="1"/>
          </p:cNvSpPr>
          <p:nvPr>
            <p:ph type="sldNum" sz="quarter" idx="12"/>
          </p:nvPr>
        </p:nvSpPr>
        <p:spPr/>
        <p:txBody>
          <a:bodyPr/>
          <a:lstStyle>
            <a:lvl1pPr>
              <a:defRPr/>
            </a:lvl1pPr>
          </a:lstStyle>
          <a:p>
            <a:fld id="{DFF20B0D-B5A6-4BFF-A0D7-BEEFD148EC9A}" type="slidenum">
              <a:rPr lang="en-US" altLang="en-US"/>
              <a:pPr/>
              <a:t>‹#›</a:t>
            </a:fld>
            <a:endParaRPr lang="en-US" altLang="en-US"/>
          </a:p>
        </p:txBody>
      </p:sp>
    </p:spTree>
    <p:extLst>
      <p:ext uri="{BB962C8B-B14F-4D97-AF65-F5344CB8AC3E}">
        <p14:creationId xmlns:p14="http://schemas.microsoft.com/office/powerpoint/2010/main" val="175256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5875-8C11-23E3-0E78-A4C59E78E2C3}"/>
              </a:ext>
            </a:extLst>
          </p:cNvPr>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BDC113-931C-C998-511B-B82CDEDED3EF}"/>
              </a:ext>
            </a:extLst>
          </p:cNvPr>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41CCAD-E80A-49F2-2DC5-7EA3BB678B8E}"/>
              </a:ext>
            </a:extLst>
          </p:cNvPr>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1CF7DC7-B83B-08F1-15E2-42B6D3982ACE}"/>
              </a:ext>
            </a:extLst>
          </p:cNvPr>
          <p:cNvSpPr>
            <a:spLocks noGrp="1"/>
          </p:cNvSpPr>
          <p:nvPr>
            <p:ph sz="quarter" idx="3"/>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442B5EB-85EC-6D7D-B92A-FC7FCE9798F0}"/>
              </a:ext>
            </a:extLst>
          </p:cNvPr>
          <p:cNvSpPr>
            <a:spLocks noGrp="1"/>
          </p:cNvSpPr>
          <p:nvPr>
            <p:ph type="dt" sz="half" idx="10"/>
          </p:nvPr>
        </p:nvSpPr>
        <p:spPr>
          <a:xfrm>
            <a:off x="457200" y="6245225"/>
            <a:ext cx="1066800" cy="476250"/>
          </a:xfrm>
        </p:spPr>
        <p:txBody>
          <a:bodyPr/>
          <a:lstStyle>
            <a:lvl1pPr>
              <a:defRPr/>
            </a:lvl1pPr>
          </a:lstStyle>
          <a:p>
            <a:r>
              <a:rPr lang="en-US" altLang="en-US"/>
              <a:t>Background and Theory</a:t>
            </a:r>
          </a:p>
        </p:txBody>
      </p:sp>
      <p:sp>
        <p:nvSpPr>
          <p:cNvPr id="7" name="Footer Placeholder 6">
            <a:extLst>
              <a:ext uri="{FF2B5EF4-FFF2-40B4-BE49-F238E27FC236}">
                <a16:creationId xmlns:a16="http://schemas.microsoft.com/office/drawing/2014/main" id="{15C67361-B5F7-3390-45D9-32EBB76DFD7E}"/>
              </a:ext>
            </a:extLst>
          </p:cNvPr>
          <p:cNvSpPr>
            <a:spLocks noGrp="1"/>
          </p:cNvSpPr>
          <p:nvPr>
            <p:ph type="ftr" sz="quarter" idx="11"/>
          </p:nvPr>
        </p:nvSpPr>
        <p:spPr>
          <a:xfrm>
            <a:off x="1676400" y="6245225"/>
            <a:ext cx="5791200" cy="476250"/>
          </a:xfrm>
        </p:spPr>
        <p:txBody>
          <a:bodyPr/>
          <a:lstStyle>
            <a:lvl1pPr>
              <a:defRPr/>
            </a:lvl1pPr>
          </a:lstStyle>
          <a:p>
            <a:r>
              <a:rPr lang="en-US" altLang="en-US"/>
              <a:t>AutoEZ: A Revolution in the Evolution of Antenna Modeling</a:t>
            </a:r>
          </a:p>
        </p:txBody>
      </p:sp>
      <p:sp>
        <p:nvSpPr>
          <p:cNvPr id="8" name="Slide Number Placeholder 7">
            <a:extLst>
              <a:ext uri="{FF2B5EF4-FFF2-40B4-BE49-F238E27FC236}">
                <a16:creationId xmlns:a16="http://schemas.microsoft.com/office/drawing/2014/main" id="{55CEB026-73D1-3D08-8D8B-E2B61AECF911}"/>
              </a:ext>
            </a:extLst>
          </p:cNvPr>
          <p:cNvSpPr>
            <a:spLocks noGrp="1"/>
          </p:cNvSpPr>
          <p:nvPr>
            <p:ph type="sldNum" sz="quarter" idx="12"/>
          </p:nvPr>
        </p:nvSpPr>
        <p:spPr>
          <a:xfrm>
            <a:off x="7620000" y="6245225"/>
            <a:ext cx="1066800" cy="476250"/>
          </a:xfrm>
        </p:spPr>
        <p:txBody>
          <a:bodyPr/>
          <a:lstStyle>
            <a:lvl1pPr>
              <a:defRPr/>
            </a:lvl1pPr>
          </a:lstStyle>
          <a:p>
            <a:fld id="{48E8C68A-5113-41E1-893D-0CD31C96B388}" type="slidenum">
              <a:rPr lang="en-US" altLang="en-US"/>
              <a:pPr/>
              <a:t>‹#›</a:t>
            </a:fld>
            <a:endParaRPr lang="en-US" altLang="en-US"/>
          </a:p>
        </p:txBody>
      </p:sp>
    </p:spTree>
    <p:extLst>
      <p:ext uri="{BB962C8B-B14F-4D97-AF65-F5344CB8AC3E}">
        <p14:creationId xmlns:p14="http://schemas.microsoft.com/office/powerpoint/2010/main" val="354745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3A51-0760-B306-460F-7E1D3636D947}"/>
              </a:ext>
            </a:extLst>
          </p:cNvPr>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0B68AE-482D-295E-569C-83BAF8A18275}"/>
              </a:ext>
            </a:extLst>
          </p:cNvPr>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681B2-866F-9B7D-77F0-9FDB8CEC17AD}"/>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D8F870-6728-02D6-8E36-6B0AF0336416}"/>
              </a:ext>
            </a:extLst>
          </p:cNvPr>
          <p:cNvSpPr>
            <a:spLocks noGrp="1"/>
          </p:cNvSpPr>
          <p:nvPr>
            <p:ph type="dt" sz="half" idx="10"/>
          </p:nvPr>
        </p:nvSpPr>
        <p:spPr>
          <a:xfrm>
            <a:off x="457200" y="6245225"/>
            <a:ext cx="1066800" cy="476250"/>
          </a:xfrm>
        </p:spPr>
        <p:txBody>
          <a:bodyPr/>
          <a:lstStyle>
            <a:lvl1pPr>
              <a:defRPr/>
            </a:lvl1pPr>
          </a:lstStyle>
          <a:p>
            <a:r>
              <a:rPr lang="en-US" altLang="en-US"/>
              <a:t>Background and Theory</a:t>
            </a:r>
          </a:p>
        </p:txBody>
      </p:sp>
      <p:sp>
        <p:nvSpPr>
          <p:cNvPr id="6" name="Footer Placeholder 5">
            <a:extLst>
              <a:ext uri="{FF2B5EF4-FFF2-40B4-BE49-F238E27FC236}">
                <a16:creationId xmlns:a16="http://schemas.microsoft.com/office/drawing/2014/main" id="{C00EC713-2DD1-6A58-4662-ECA555F4C4F5}"/>
              </a:ext>
            </a:extLst>
          </p:cNvPr>
          <p:cNvSpPr>
            <a:spLocks noGrp="1"/>
          </p:cNvSpPr>
          <p:nvPr>
            <p:ph type="ftr" sz="quarter" idx="11"/>
          </p:nvPr>
        </p:nvSpPr>
        <p:spPr>
          <a:xfrm>
            <a:off x="1676400" y="6245225"/>
            <a:ext cx="5791200" cy="476250"/>
          </a:xfrm>
        </p:spPr>
        <p:txBody>
          <a:bodyPr/>
          <a:lstStyle>
            <a:lvl1pPr>
              <a:defRPr/>
            </a:lvl1pPr>
          </a:lstStyle>
          <a:p>
            <a:r>
              <a:rPr lang="en-US" altLang="en-US"/>
              <a:t>AutoEZ: A Revolution in the Evolution of Antenna Modeling</a:t>
            </a:r>
          </a:p>
        </p:txBody>
      </p:sp>
      <p:sp>
        <p:nvSpPr>
          <p:cNvPr id="7" name="Slide Number Placeholder 6">
            <a:extLst>
              <a:ext uri="{FF2B5EF4-FFF2-40B4-BE49-F238E27FC236}">
                <a16:creationId xmlns:a16="http://schemas.microsoft.com/office/drawing/2014/main" id="{DBD809D9-272E-4E62-3FC6-52DBB2B6C55C}"/>
              </a:ext>
            </a:extLst>
          </p:cNvPr>
          <p:cNvSpPr>
            <a:spLocks noGrp="1"/>
          </p:cNvSpPr>
          <p:nvPr>
            <p:ph type="sldNum" sz="quarter" idx="12"/>
          </p:nvPr>
        </p:nvSpPr>
        <p:spPr>
          <a:xfrm>
            <a:off x="7620000" y="6245225"/>
            <a:ext cx="1066800" cy="476250"/>
          </a:xfrm>
        </p:spPr>
        <p:txBody>
          <a:bodyPr/>
          <a:lstStyle>
            <a:lvl1pPr>
              <a:defRPr/>
            </a:lvl1pPr>
          </a:lstStyle>
          <a:p>
            <a:fld id="{9A1F1E25-EDE8-41C6-A698-F999A88BBEE0}" type="slidenum">
              <a:rPr lang="en-US" altLang="en-US"/>
              <a:pPr/>
              <a:t>‹#›</a:t>
            </a:fld>
            <a:endParaRPr lang="en-US" altLang="en-US"/>
          </a:p>
        </p:txBody>
      </p:sp>
    </p:spTree>
    <p:extLst>
      <p:ext uri="{BB962C8B-B14F-4D97-AF65-F5344CB8AC3E}">
        <p14:creationId xmlns:p14="http://schemas.microsoft.com/office/powerpoint/2010/main" val="413131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6E19-A15D-3D84-CE1F-8CB2081722B6}"/>
              </a:ext>
            </a:extLst>
          </p:cNvPr>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6237BC-BD99-74ED-4DCA-6FC653D2B354}"/>
              </a:ext>
            </a:extLst>
          </p:cNvPr>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a:extLst>
              <a:ext uri="{FF2B5EF4-FFF2-40B4-BE49-F238E27FC236}">
                <a16:creationId xmlns:a16="http://schemas.microsoft.com/office/drawing/2014/main" id="{42620633-9489-CDB2-38B3-B406927F7707}"/>
              </a:ext>
            </a:extLst>
          </p:cNvPr>
          <p:cNvSpPr>
            <a:spLocks noGrp="1"/>
          </p:cNvSpPr>
          <p:nvPr>
            <p:ph type="media" sz="half" idx="2"/>
          </p:nvPr>
        </p:nvSpPr>
        <p:spPr>
          <a:xfrm>
            <a:off x="4648200" y="1981200"/>
            <a:ext cx="4038600" cy="4114800"/>
          </a:xfrm>
        </p:spPr>
        <p:txBody>
          <a:bodyPr/>
          <a:lstStyle/>
          <a:p>
            <a:endParaRPr lang="en-US"/>
          </a:p>
        </p:txBody>
      </p:sp>
      <p:sp>
        <p:nvSpPr>
          <p:cNvPr id="5" name="Date Placeholder 4">
            <a:extLst>
              <a:ext uri="{FF2B5EF4-FFF2-40B4-BE49-F238E27FC236}">
                <a16:creationId xmlns:a16="http://schemas.microsoft.com/office/drawing/2014/main" id="{F427B460-9A07-4968-B850-015AC2E1E7FC}"/>
              </a:ext>
            </a:extLst>
          </p:cNvPr>
          <p:cNvSpPr>
            <a:spLocks noGrp="1"/>
          </p:cNvSpPr>
          <p:nvPr>
            <p:ph type="dt" sz="half" idx="10"/>
          </p:nvPr>
        </p:nvSpPr>
        <p:spPr>
          <a:xfrm>
            <a:off x="457200" y="6245225"/>
            <a:ext cx="1066800" cy="476250"/>
          </a:xfrm>
        </p:spPr>
        <p:txBody>
          <a:bodyPr/>
          <a:lstStyle>
            <a:lvl1pPr>
              <a:defRPr/>
            </a:lvl1pPr>
          </a:lstStyle>
          <a:p>
            <a:r>
              <a:rPr lang="en-US" altLang="en-US"/>
              <a:t>Background and Theory</a:t>
            </a:r>
          </a:p>
        </p:txBody>
      </p:sp>
      <p:sp>
        <p:nvSpPr>
          <p:cNvPr id="6" name="Footer Placeholder 5">
            <a:extLst>
              <a:ext uri="{FF2B5EF4-FFF2-40B4-BE49-F238E27FC236}">
                <a16:creationId xmlns:a16="http://schemas.microsoft.com/office/drawing/2014/main" id="{0C786355-057B-7204-002C-546F38541B83}"/>
              </a:ext>
            </a:extLst>
          </p:cNvPr>
          <p:cNvSpPr>
            <a:spLocks noGrp="1"/>
          </p:cNvSpPr>
          <p:nvPr>
            <p:ph type="ftr" sz="quarter" idx="11"/>
          </p:nvPr>
        </p:nvSpPr>
        <p:spPr>
          <a:xfrm>
            <a:off x="1676400" y="6245225"/>
            <a:ext cx="5791200" cy="476250"/>
          </a:xfrm>
        </p:spPr>
        <p:txBody>
          <a:bodyPr/>
          <a:lstStyle>
            <a:lvl1pPr>
              <a:defRPr/>
            </a:lvl1pPr>
          </a:lstStyle>
          <a:p>
            <a:r>
              <a:rPr lang="en-US" altLang="en-US"/>
              <a:t>AutoEZ: A Revolution in the Evolution of Antenna Modeling</a:t>
            </a:r>
          </a:p>
        </p:txBody>
      </p:sp>
      <p:sp>
        <p:nvSpPr>
          <p:cNvPr id="7" name="Slide Number Placeholder 6">
            <a:extLst>
              <a:ext uri="{FF2B5EF4-FFF2-40B4-BE49-F238E27FC236}">
                <a16:creationId xmlns:a16="http://schemas.microsoft.com/office/drawing/2014/main" id="{DADB837D-D231-D735-41B5-9DDFC776CE78}"/>
              </a:ext>
            </a:extLst>
          </p:cNvPr>
          <p:cNvSpPr>
            <a:spLocks noGrp="1"/>
          </p:cNvSpPr>
          <p:nvPr>
            <p:ph type="sldNum" sz="quarter" idx="12"/>
          </p:nvPr>
        </p:nvSpPr>
        <p:spPr>
          <a:xfrm>
            <a:off x="7620000" y="6245225"/>
            <a:ext cx="1066800" cy="476250"/>
          </a:xfrm>
        </p:spPr>
        <p:txBody>
          <a:bodyPr/>
          <a:lstStyle>
            <a:lvl1pPr>
              <a:defRPr/>
            </a:lvl1pPr>
          </a:lstStyle>
          <a:p>
            <a:fld id="{9C4CF147-AD5A-4C22-9193-EB521C2EE0A5}" type="slidenum">
              <a:rPr lang="en-US" altLang="en-US"/>
              <a:pPr/>
              <a:t>‹#›</a:t>
            </a:fld>
            <a:endParaRPr lang="en-US" altLang="en-US"/>
          </a:p>
        </p:txBody>
      </p:sp>
    </p:spTree>
    <p:extLst>
      <p:ext uri="{BB962C8B-B14F-4D97-AF65-F5344CB8AC3E}">
        <p14:creationId xmlns:p14="http://schemas.microsoft.com/office/powerpoint/2010/main" val="188412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DD13-ACC9-A617-D98D-53CCF2DDC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27BD8-F531-DFBD-3CFF-870B644AD7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A8B20-EA5E-681C-CD90-97BB3E2FC3BD}"/>
              </a:ext>
            </a:extLst>
          </p:cNvPr>
          <p:cNvSpPr>
            <a:spLocks noGrp="1"/>
          </p:cNvSpPr>
          <p:nvPr>
            <p:ph type="dt" sz="half" idx="10"/>
          </p:nvPr>
        </p:nvSpPr>
        <p:spPr/>
        <p:txBody>
          <a:bodyPr/>
          <a:lstStyle>
            <a:lvl1pPr>
              <a:defRPr/>
            </a:lvl1pPr>
          </a:lstStyle>
          <a:p>
            <a:r>
              <a:rPr lang="en-US" altLang="en-US"/>
              <a:t>Background and Theory</a:t>
            </a:r>
          </a:p>
        </p:txBody>
      </p:sp>
      <p:sp>
        <p:nvSpPr>
          <p:cNvPr id="5" name="Footer Placeholder 4">
            <a:extLst>
              <a:ext uri="{FF2B5EF4-FFF2-40B4-BE49-F238E27FC236}">
                <a16:creationId xmlns:a16="http://schemas.microsoft.com/office/drawing/2014/main" id="{5ADDE3CB-1DEE-0A62-BD81-B7EAB59E6919}"/>
              </a:ext>
            </a:extLst>
          </p:cNvPr>
          <p:cNvSpPr>
            <a:spLocks noGrp="1"/>
          </p:cNvSpPr>
          <p:nvPr>
            <p:ph type="ftr" sz="quarter" idx="11"/>
          </p:nvPr>
        </p:nvSpPr>
        <p:spPr/>
        <p:txBody>
          <a:bodyPr/>
          <a:lstStyle>
            <a:lvl1pPr>
              <a:defRPr/>
            </a:lvl1pPr>
          </a:lstStyle>
          <a:p>
            <a:r>
              <a:rPr lang="en-US" altLang="en-US"/>
              <a:t>AutoEZ: A Revolution in the Evolution of Antenna Modeling</a:t>
            </a:r>
          </a:p>
        </p:txBody>
      </p:sp>
      <p:sp>
        <p:nvSpPr>
          <p:cNvPr id="6" name="Slide Number Placeholder 5">
            <a:extLst>
              <a:ext uri="{FF2B5EF4-FFF2-40B4-BE49-F238E27FC236}">
                <a16:creationId xmlns:a16="http://schemas.microsoft.com/office/drawing/2014/main" id="{4FCE707F-FDD5-18FD-CD2A-1A5ECC536302}"/>
              </a:ext>
            </a:extLst>
          </p:cNvPr>
          <p:cNvSpPr>
            <a:spLocks noGrp="1"/>
          </p:cNvSpPr>
          <p:nvPr>
            <p:ph type="sldNum" sz="quarter" idx="12"/>
          </p:nvPr>
        </p:nvSpPr>
        <p:spPr/>
        <p:txBody>
          <a:bodyPr/>
          <a:lstStyle>
            <a:lvl1pPr>
              <a:defRPr/>
            </a:lvl1pPr>
          </a:lstStyle>
          <a:p>
            <a:fld id="{BDEBF4CF-0050-4F81-919F-EC1624062A76}" type="slidenum">
              <a:rPr lang="en-US" altLang="en-US"/>
              <a:pPr/>
              <a:t>‹#›</a:t>
            </a:fld>
            <a:endParaRPr lang="en-US" altLang="en-US"/>
          </a:p>
        </p:txBody>
      </p:sp>
    </p:spTree>
    <p:extLst>
      <p:ext uri="{BB962C8B-B14F-4D97-AF65-F5344CB8AC3E}">
        <p14:creationId xmlns:p14="http://schemas.microsoft.com/office/powerpoint/2010/main" val="137753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72A2-B616-068E-F88A-1F83D378495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25E6C3-9FE4-E199-CCB9-217C99801C1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A9B2E21-66E7-6396-230D-4FCBA28AF408}"/>
              </a:ext>
            </a:extLst>
          </p:cNvPr>
          <p:cNvSpPr>
            <a:spLocks noGrp="1"/>
          </p:cNvSpPr>
          <p:nvPr>
            <p:ph type="dt" sz="half" idx="10"/>
          </p:nvPr>
        </p:nvSpPr>
        <p:spPr/>
        <p:txBody>
          <a:bodyPr/>
          <a:lstStyle>
            <a:lvl1pPr>
              <a:defRPr/>
            </a:lvl1pPr>
          </a:lstStyle>
          <a:p>
            <a:r>
              <a:rPr lang="en-US" altLang="en-US"/>
              <a:t>Background and Theory</a:t>
            </a:r>
          </a:p>
        </p:txBody>
      </p:sp>
      <p:sp>
        <p:nvSpPr>
          <p:cNvPr id="5" name="Footer Placeholder 4">
            <a:extLst>
              <a:ext uri="{FF2B5EF4-FFF2-40B4-BE49-F238E27FC236}">
                <a16:creationId xmlns:a16="http://schemas.microsoft.com/office/drawing/2014/main" id="{B6F2DFEC-9F0E-22A4-64E6-8981AC795068}"/>
              </a:ext>
            </a:extLst>
          </p:cNvPr>
          <p:cNvSpPr>
            <a:spLocks noGrp="1"/>
          </p:cNvSpPr>
          <p:nvPr>
            <p:ph type="ftr" sz="quarter" idx="11"/>
          </p:nvPr>
        </p:nvSpPr>
        <p:spPr/>
        <p:txBody>
          <a:bodyPr/>
          <a:lstStyle>
            <a:lvl1pPr>
              <a:defRPr/>
            </a:lvl1pPr>
          </a:lstStyle>
          <a:p>
            <a:r>
              <a:rPr lang="en-US" altLang="en-US"/>
              <a:t>AutoEZ: A Revolution in the Evolution of Antenna Modeling</a:t>
            </a:r>
          </a:p>
        </p:txBody>
      </p:sp>
      <p:sp>
        <p:nvSpPr>
          <p:cNvPr id="6" name="Slide Number Placeholder 5">
            <a:extLst>
              <a:ext uri="{FF2B5EF4-FFF2-40B4-BE49-F238E27FC236}">
                <a16:creationId xmlns:a16="http://schemas.microsoft.com/office/drawing/2014/main" id="{C255C2EB-16E4-7BD9-3B71-FE0781471F1B}"/>
              </a:ext>
            </a:extLst>
          </p:cNvPr>
          <p:cNvSpPr>
            <a:spLocks noGrp="1"/>
          </p:cNvSpPr>
          <p:nvPr>
            <p:ph type="sldNum" sz="quarter" idx="12"/>
          </p:nvPr>
        </p:nvSpPr>
        <p:spPr/>
        <p:txBody>
          <a:bodyPr/>
          <a:lstStyle>
            <a:lvl1pPr>
              <a:defRPr/>
            </a:lvl1pPr>
          </a:lstStyle>
          <a:p>
            <a:fld id="{AC860D33-90FC-4E20-B590-78200458283B}" type="slidenum">
              <a:rPr lang="en-US" altLang="en-US"/>
              <a:pPr/>
              <a:t>‹#›</a:t>
            </a:fld>
            <a:endParaRPr lang="en-US" altLang="en-US"/>
          </a:p>
        </p:txBody>
      </p:sp>
    </p:spTree>
    <p:extLst>
      <p:ext uri="{BB962C8B-B14F-4D97-AF65-F5344CB8AC3E}">
        <p14:creationId xmlns:p14="http://schemas.microsoft.com/office/powerpoint/2010/main" val="237815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D179-B209-CEE3-08CA-582C720B4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0DB0D-26B0-00EB-46FF-24108B4D3495}"/>
              </a:ext>
            </a:extLst>
          </p:cNvPr>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3183F-DC89-C137-A8BC-0A623EEAFE59}"/>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641F03-E69B-EA50-B894-F83549834731}"/>
              </a:ext>
            </a:extLst>
          </p:cNvPr>
          <p:cNvSpPr>
            <a:spLocks noGrp="1"/>
          </p:cNvSpPr>
          <p:nvPr>
            <p:ph type="dt" sz="half" idx="10"/>
          </p:nvPr>
        </p:nvSpPr>
        <p:spPr/>
        <p:txBody>
          <a:bodyPr/>
          <a:lstStyle>
            <a:lvl1pPr>
              <a:defRPr/>
            </a:lvl1pPr>
          </a:lstStyle>
          <a:p>
            <a:r>
              <a:rPr lang="en-US" altLang="en-US"/>
              <a:t>Background and Theory</a:t>
            </a:r>
          </a:p>
        </p:txBody>
      </p:sp>
      <p:sp>
        <p:nvSpPr>
          <p:cNvPr id="6" name="Footer Placeholder 5">
            <a:extLst>
              <a:ext uri="{FF2B5EF4-FFF2-40B4-BE49-F238E27FC236}">
                <a16:creationId xmlns:a16="http://schemas.microsoft.com/office/drawing/2014/main" id="{0D3AC359-D4D9-C2B2-38A3-1C7DB497E34D}"/>
              </a:ext>
            </a:extLst>
          </p:cNvPr>
          <p:cNvSpPr>
            <a:spLocks noGrp="1"/>
          </p:cNvSpPr>
          <p:nvPr>
            <p:ph type="ftr" sz="quarter" idx="11"/>
          </p:nvPr>
        </p:nvSpPr>
        <p:spPr/>
        <p:txBody>
          <a:bodyPr/>
          <a:lstStyle>
            <a:lvl1pPr>
              <a:defRPr/>
            </a:lvl1pPr>
          </a:lstStyle>
          <a:p>
            <a:r>
              <a:rPr lang="en-US" altLang="en-US"/>
              <a:t>AutoEZ: A Revolution in the Evolution of Antenna Modeling</a:t>
            </a:r>
          </a:p>
        </p:txBody>
      </p:sp>
      <p:sp>
        <p:nvSpPr>
          <p:cNvPr id="7" name="Slide Number Placeholder 6">
            <a:extLst>
              <a:ext uri="{FF2B5EF4-FFF2-40B4-BE49-F238E27FC236}">
                <a16:creationId xmlns:a16="http://schemas.microsoft.com/office/drawing/2014/main" id="{802529D5-B829-0A4D-0D83-5D7572B9FF0E}"/>
              </a:ext>
            </a:extLst>
          </p:cNvPr>
          <p:cNvSpPr>
            <a:spLocks noGrp="1"/>
          </p:cNvSpPr>
          <p:nvPr>
            <p:ph type="sldNum" sz="quarter" idx="12"/>
          </p:nvPr>
        </p:nvSpPr>
        <p:spPr/>
        <p:txBody>
          <a:bodyPr/>
          <a:lstStyle>
            <a:lvl1pPr>
              <a:defRPr/>
            </a:lvl1pPr>
          </a:lstStyle>
          <a:p>
            <a:fld id="{280795C1-1772-4C28-88A7-D63E9170B8A2}" type="slidenum">
              <a:rPr lang="en-US" altLang="en-US"/>
              <a:pPr/>
              <a:t>‹#›</a:t>
            </a:fld>
            <a:endParaRPr lang="en-US" altLang="en-US"/>
          </a:p>
        </p:txBody>
      </p:sp>
    </p:spTree>
    <p:extLst>
      <p:ext uri="{BB962C8B-B14F-4D97-AF65-F5344CB8AC3E}">
        <p14:creationId xmlns:p14="http://schemas.microsoft.com/office/powerpoint/2010/main" val="141780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E6E0-8C1D-8DA8-A4E0-F75456B0CD4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E4DF68-C312-C3FB-6BE0-1F150546091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BA7FC-BB79-002A-A13A-59182D47B0A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5C4F2E-A718-5E06-D487-659B618FEEF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B36C-2FFB-A45D-C523-0A963BB4769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605B95-8963-7050-59AD-AE1EF0EA4AC7}"/>
              </a:ext>
            </a:extLst>
          </p:cNvPr>
          <p:cNvSpPr>
            <a:spLocks noGrp="1"/>
          </p:cNvSpPr>
          <p:nvPr>
            <p:ph type="dt" sz="half" idx="10"/>
          </p:nvPr>
        </p:nvSpPr>
        <p:spPr/>
        <p:txBody>
          <a:bodyPr/>
          <a:lstStyle>
            <a:lvl1pPr>
              <a:defRPr/>
            </a:lvl1pPr>
          </a:lstStyle>
          <a:p>
            <a:r>
              <a:rPr lang="en-US" altLang="en-US"/>
              <a:t>Background and Theory</a:t>
            </a:r>
          </a:p>
        </p:txBody>
      </p:sp>
      <p:sp>
        <p:nvSpPr>
          <p:cNvPr id="8" name="Footer Placeholder 7">
            <a:extLst>
              <a:ext uri="{FF2B5EF4-FFF2-40B4-BE49-F238E27FC236}">
                <a16:creationId xmlns:a16="http://schemas.microsoft.com/office/drawing/2014/main" id="{360B000D-D4BB-2DB7-6EA5-D29072E36025}"/>
              </a:ext>
            </a:extLst>
          </p:cNvPr>
          <p:cNvSpPr>
            <a:spLocks noGrp="1"/>
          </p:cNvSpPr>
          <p:nvPr>
            <p:ph type="ftr" sz="quarter" idx="11"/>
          </p:nvPr>
        </p:nvSpPr>
        <p:spPr/>
        <p:txBody>
          <a:bodyPr/>
          <a:lstStyle>
            <a:lvl1pPr>
              <a:defRPr/>
            </a:lvl1pPr>
          </a:lstStyle>
          <a:p>
            <a:r>
              <a:rPr lang="en-US" altLang="en-US"/>
              <a:t>AutoEZ: A Revolution in the Evolution of Antenna Modeling</a:t>
            </a:r>
          </a:p>
        </p:txBody>
      </p:sp>
      <p:sp>
        <p:nvSpPr>
          <p:cNvPr id="9" name="Slide Number Placeholder 8">
            <a:extLst>
              <a:ext uri="{FF2B5EF4-FFF2-40B4-BE49-F238E27FC236}">
                <a16:creationId xmlns:a16="http://schemas.microsoft.com/office/drawing/2014/main" id="{2707AB42-BCB7-8750-3806-EE964DF4C121}"/>
              </a:ext>
            </a:extLst>
          </p:cNvPr>
          <p:cNvSpPr>
            <a:spLocks noGrp="1"/>
          </p:cNvSpPr>
          <p:nvPr>
            <p:ph type="sldNum" sz="quarter" idx="12"/>
          </p:nvPr>
        </p:nvSpPr>
        <p:spPr/>
        <p:txBody>
          <a:bodyPr/>
          <a:lstStyle>
            <a:lvl1pPr>
              <a:defRPr/>
            </a:lvl1pPr>
          </a:lstStyle>
          <a:p>
            <a:fld id="{2155B5E4-03B4-45E7-9F7E-E15A35D120AE}" type="slidenum">
              <a:rPr lang="en-US" altLang="en-US"/>
              <a:pPr/>
              <a:t>‹#›</a:t>
            </a:fld>
            <a:endParaRPr lang="en-US" altLang="en-US"/>
          </a:p>
        </p:txBody>
      </p:sp>
    </p:spTree>
    <p:extLst>
      <p:ext uri="{BB962C8B-B14F-4D97-AF65-F5344CB8AC3E}">
        <p14:creationId xmlns:p14="http://schemas.microsoft.com/office/powerpoint/2010/main" val="415806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3D6E-3540-D883-C290-1E944375E5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4970BF-A595-BF92-CCA7-C74B3B7EB432}"/>
              </a:ext>
            </a:extLst>
          </p:cNvPr>
          <p:cNvSpPr>
            <a:spLocks noGrp="1"/>
          </p:cNvSpPr>
          <p:nvPr>
            <p:ph type="dt" sz="half" idx="10"/>
          </p:nvPr>
        </p:nvSpPr>
        <p:spPr/>
        <p:txBody>
          <a:bodyPr/>
          <a:lstStyle>
            <a:lvl1pPr>
              <a:defRPr/>
            </a:lvl1pPr>
          </a:lstStyle>
          <a:p>
            <a:r>
              <a:rPr lang="en-US" altLang="en-US"/>
              <a:t>Background and Theory</a:t>
            </a:r>
          </a:p>
        </p:txBody>
      </p:sp>
      <p:sp>
        <p:nvSpPr>
          <p:cNvPr id="4" name="Footer Placeholder 3">
            <a:extLst>
              <a:ext uri="{FF2B5EF4-FFF2-40B4-BE49-F238E27FC236}">
                <a16:creationId xmlns:a16="http://schemas.microsoft.com/office/drawing/2014/main" id="{23DC32CD-9687-E11B-3681-868013BD9417}"/>
              </a:ext>
            </a:extLst>
          </p:cNvPr>
          <p:cNvSpPr>
            <a:spLocks noGrp="1"/>
          </p:cNvSpPr>
          <p:nvPr>
            <p:ph type="ftr" sz="quarter" idx="11"/>
          </p:nvPr>
        </p:nvSpPr>
        <p:spPr/>
        <p:txBody>
          <a:bodyPr/>
          <a:lstStyle>
            <a:lvl1pPr>
              <a:defRPr/>
            </a:lvl1p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340E7656-D227-F7B3-521F-88E9A26B6F46}"/>
              </a:ext>
            </a:extLst>
          </p:cNvPr>
          <p:cNvSpPr>
            <a:spLocks noGrp="1"/>
          </p:cNvSpPr>
          <p:nvPr>
            <p:ph type="sldNum" sz="quarter" idx="12"/>
          </p:nvPr>
        </p:nvSpPr>
        <p:spPr/>
        <p:txBody>
          <a:bodyPr/>
          <a:lstStyle>
            <a:lvl1pPr>
              <a:defRPr/>
            </a:lvl1pPr>
          </a:lstStyle>
          <a:p>
            <a:fld id="{05AB1806-9D1D-4579-B1E4-36D66BC1032C}" type="slidenum">
              <a:rPr lang="en-US" altLang="en-US"/>
              <a:pPr/>
              <a:t>‹#›</a:t>
            </a:fld>
            <a:endParaRPr lang="en-US" altLang="en-US"/>
          </a:p>
        </p:txBody>
      </p:sp>
    </p:spTree>
    <p:extLst>
      <p:ext uri="{BB962C8B-B14F-4D97-AF65-F5344CB8AC3E}">
        <p14:creationId xmlns:p14="http://schemas.microsoft.com/office/powerpoint/2010/main" val="48433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F686F-180C-FC4D-5067-13610CC0E530}"/>
              </a:ext>
            </a:extLst>
          </p:cNvPr>
          <p:cNvSpPr>
            <a:spLocks noGrp="1"/>
          </p:cNvSpPr>
          <p:nvPr>
            <p:ph type="dt" sz="half" idx="10"/>
          </p:nvPr>
        </p:nvSpPr>
        <p:spPr/>
        <p:txBody>
          <a:bodyPr/>
          <a:lstStyle>
            <a:lvl1pPr>
              <a:defRPr/>
            </a:lvl1pPr>
          </a:lstStyle>
          <a:p>
            <a:r>
              <a:rPr lang="en-US" altLang="en-US"/>
              <a:t>Background and Theory</a:t>
            </a:r>
          </a:p>
        </p:txBody>
      </p:sp>
      <p:sp>
        <p:nvSpPr>
          <p:cNvPr id="3" name="Footer Placeholder 2">
            <a:extLst>
              <a:ext uri="{FF2B5EF4-FFF2-40B4-BE49-F238E27FC236}">
                <a16:creationId xmlns:a16="http://schemas.microsoft.com/office/drawing/2014/main" id="{073F8B15-6E64-F020-CE7C-FD56CC27F23F}"/>
              </a:ext>
            </a:extLst>
          </p:cNvPr>
          <p:cNvSpPr>
            <a:spLocks noGrp="1"/>
          </p:cNvSpPr>
          <p:nvPr>
            <p:ph type="ftr" sz="quarter" idx="11"/>
          </p:nvPr>
        </p:nvSpPr>
        <p:spPr/>
        <p:txBody>
          <a:bodyPr/>
          <a:lstStyle>
            <a:lvl1pPr>
              <a:defRPr/>
            </a:lvl1pPr>
          </a:lstStyle>
          <a:p>
            <a:r>
              <a:rPr lang="en-US" altLang="en-US"/>
              <a:t>AutoEZ: A Revolution in the Evolution of Antenna Modeling</a:t>
            </a:r>
          </a:p>
        </p:txBody>
      </p:sp>
      <p:sp>
        <p:nvSpPr>
          <p:cNvPr id="4" name="Slide Number Placeholder 3">
            <a:extLst>
              <a:ext uri="{FF2B5EF4-FFF2-40B4-BE49-F238E27FC236}">
                <a16:creationId xmlns:a16="http://schemas.microsoft.com/office/drawing/2014/main" id="{7DF49C6C-EB60-60E3-269D-FDE5F871D0E5}"/>
              </a:ext>
            </a:extLst>
          </p:cNvPr>
          <p:cNvSpPr>
            <a:spLocks noGrp="1"/>
          </p:cNvSpPr>
          <p:nvPr>
            <p:ph type="sldNum" sz="quarter" idx="12"/>
          </p:nvPr>
        </p:nvSpPr>
        <p:spPr/>
        <p:txBody>
          <a:bodyPr/>
          <a:lstStyle>
            <a:lvl1pPr>
              <a:defRPr/>
            </a:lvl1pPr>
          </a:lstStyle>
          <a:p>
            <a:fld id="{67234778-EFE8-4880-B6F0-8ED4CE92B8A1}" type="slidenum">
              <a:rPr lang="en-US" altLang="en-US"/>
              <a:pPr/>
              <a:t>‹#›</a:t>
            </a:fld>
            <a:endParaRPr lang="en-US" altLang="en-US"/>
          </a:p>
        </p:txBody>
      </p:sp>
    </p:spTree>
    <p:extLst>
      <p:ext uri="{BB962C8B-B14F-4D97-AF65-F5344CB8AC3E}">
        <p14:creationId xmlns:p14="http://schemas.microsoft.com/office/powerpoint/2010/main" val="41770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BCB4-9664-D57C-CBF9-D3430D19C34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3314C6-4C71-90E9-E3E1-C6D77EC47D2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4753CD-98C3-BF52-4CC8-5F345B766F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3FF25-5544-57A2-7878-B05C0D584346}"/>
              </a:ext>
            </a:extLst>
          </p:cNvPr>
          <p:cNvSpPr>
            <a:spLocks noGrp="1"/>
          </p:cNvSpPr>
          <p:nvPr>
            <p:ph type="dt" sz="half" idx="10"/>
          </p:nvPr>
        </p:nvSpPr>
        <p:spPr/>
        <p:txBody>
          <a:bodyPr/>
          <a:lstStyle>
            <a:lvl1pPr>
              <a:defRPr/>
            </a:lvl1pPr>
          </a:lstStyle>
          <a:p>
            <a:r>
              <a:rPr lang="en-US" altLang="en-US"/>
              <a:t>Background and Theory</a:t>
            </a:r>
          </a:p>
        </p:txBody>
      </p:sp>
      <p:sp>
        <p:nvSpPr>
          <p:cNvPr id="6" name="Footer Placeholder 5">
            <a:extLst>
              <a:ext uri="{FF2B5EF4-FFF2-40B4-BE49-F238E27FC236}">
                <a16:creationId xmlns:a16="http://schemas.microsoft.com/office/drawing/2014/main" id="{AB2188FF-2003-7DD9-F1AB-9265AE6BE231}"/>
              </a:ext>
            </a:extLst>
          </p:cNvPr>
          <p:cNvSpPr>
            <a:spLocks noGrp="1"/>
          </p:cNvSpPr>
          <p:nvPr>
            <p:ph type="ftr" sz="quarter" idx="11"/>
          </p:nvPr>
        </p:nvSpPr>
        <p:spPr/>
        <p:txBody>
          <a:bodyPr/>
          <a:lstStyle>
            <a:lvl1pPr>
              <a:defRPr/>
            </a:lvl1pPr>
          </a:lstStyle>
          <a:p>
            <a:r>
              <a:rPr lang="en-US" altLang="en-US"/>
              <a:t>AutoEZ: A Revolution in the Evolution of Antenna Modeling</a:t>
            </a:r>
          </a:p>
        </p:txBody>
      </p:sp>
      <p:sp>
        <p:nvSpPr>
          <p:cNvPr id="7" name="Slide Number Placeholder 6">
            <a:extLst>
              <a:ext uri="{FF2B5EF4-FFF2-40B4-BE49-F238E27FC236}">
                <a16:creationId xmlns:a16="http://schemas.microsoft.com/office/drawing/2014/main" id="{EFEAC52C-034A-8D7B-CB25-87875EFBE444}"/>
              </a:ext>
            </a:extLst>
          </p:cNvPr>
          <p:cNvSpPr>
            <a:spLocks noGrp="1"/>
          </p:cNvSpPr>
          <p:nvPr>
            <p:ph type="sldNum" sz="quarter" idx="12"/>
          </p:nvPr>
        </p:nvSpPr>
        <p:spPr/>
        <p:txBody>
          <a:bodyPr/>
          <a:lstStyle>
            <a:lvl1pPr>
              <a:defRPr/>
            </a:lvl1pPr>
          </a:lstStyle>
          <a:p>
            <a:fld id="{33B3B981-01DC-4F72-A207-9990620736F9}" type="slidenum">
              <a:rPr lang="en-US" altLang="en-US"/>
              <a:pPr/>
              <a:t>‹#›</a:t>
            </a:fld>
            <a:endParaRPr lang="en-US" altLang="en-US"/>
          </a:p>
        </p:txBody>
      </p:sp>
    </p:spTree>
    <p:extLst>
      <p:ext uri="{BB962C8B-B14F-4D97-AF65-F5344CB8AC3E}">
        <p14:creationId xmlns:p14="http://schemas.microsoft.com/office/powerpoint/2010/main" val="66930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0E3D-60CA-66EE-9AB8-FF90745DD7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91B9F6-8DE5-1C61-7AEA-D47FC6959D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3BAEFE-6276-4E34-BCF1-8AA9B4A7C9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CCDA4-9B57-A929-5AC4-9818E9FE9253}"/>
              </a:ext>
            </a:extLst>
          </p:cNvPr>
          <p:cNvSpPr>
            <a:spLocks noGrp="1"/>
          </p:cNvSpPr>
          <p:nvPr>
            <p:ph type="dt" sz="half" idx="10"/>
          </p:nvPr>
        </p:nvSpPr>
        <p:spPr/>
        <p:txBody>
          <a:bodyPr/>
          <a:lstStyle>
            <a:lvl1pPr>
              <a:defRPr/>
            </a:lvl1pPr>
          </a:lstStyle>
          <a:p>
            <a:r>
              <a:rPr lang="en-US" altLang="en-US"/>
              <a:t>Background and Theory</a:t>
            </a:r>
          </a:p>
        </p:txBody>
      </p:sp>
      <p:sp>
        <p:nvSpPr>
          <p:cNvPr id="6" name="Footer Placeholder 5">
            <a:extLst>
              <a:ext uri="{FF2B5EF4-FFF2-40B4-BE49-F238E27FC236}">
                <a16:creationId xmlns:a16="http://schemas.microsoft.com/office/drawing/2014/main" id="{E97F6891-BA00-A5AC-9B2B-056BBA554B70}"/>
              </a:ext>
            </a:extLst>
          </p:cNvPr>
          <p:cNvSpPr>
            <a:spLocks noGrp="1"/>
          </p:cNvSpPr>
          <p:nvPr>
            <p:ph type="ftr" sz="quarter" idx="11"/>
          </p:nvPr>
        </p:nvSpPr>
        <p:spPr/>
        <p:txBody>
          <a:bodyPr/>
          <a:lstStyle>
            <a:lvl1pPr>
              <a:defRPr/>
            </a:lvl1pPr>
          </a:lstStyle>
          <a:p>
            <a:r>
              <a:rPr lang="en-US" altLang="en-US"/>
              <a:t>AutoEZ: A Revolution in the Evolution of Antenna Modeling</a:t>
            </a:r>
          </a:p>
        </p:txBody>
      </p:sp>
      <p:sp>
        <p:nvSpPr>
          <p:cNvPr id="7" name="Slide Number Placeholder 6">
            <a:extLst>
              <a:ext uri="{FF2B5EF4-FFF2-40B4-BE49-F238E27FC236}">
                <a16:creationId xmlns:a16="http://schemas.microsoft.com/office/drawing/2014/main" id="{71F55E10-50C9-5C58-ACEB-E1BAE75AFC4F}"/>
              </a:ext>
            </a:extLst>
          </p:cNvPr>
          <p:cNvSpPr>
            <a:spLocks noGrp="1"/>
          </p:cNvSpPr>
          <p:nvPr>
            <p:ph type="sldNum" sz="quarter" idx="12"/>
          </p:nvPr>
        </p:nvSpPr>
        <p:spPr/>
        <p:txBody>
          <a:bodyPr/>
          <a:lstStyle>
            <a:lvl1pPr>
              <a:defRPr/>
            </a:lvl1pPr>
          </a:lstStyle>
          <a:p>
            <a:fld id="{76A24E73-E67B-42DB-BFE1-E6FCFD707C30}" type="slidenum">
              <a:rPr lang="en-US" altLang="en-US"/>
              <a:pPr/>
              <a:t>‹#›</a:t>
            </a:fld>
            <a:endParaRPr lang="en-US" altLang="en-US"/>
          </a:p>
        </p:txBody>
      </p:sp>
    </p:spTree>
    <p:extLst>
      <p:ext uri="{BB962C8B-B14F-4D97-AF65-F5344CB8AC3E}">
        <p14:creationId xmlns:p14="http://schemas.microsoft.com/office/powerpoint/2010/main" val="19945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CB291604-9067-A549-0E72-D7D094DBF80E}"/>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8723" name="Rectangle 3">
            <a:extLst>
              <a:ext uri="{FF2B5EF4-FFF2-40B4-BE49-F238E27FC236}">
                <a16:creationId xmlns:a16="http://schemas.microsoft.com/office/drawing/2014/main" id="{B30E8EAF-AC3A-28B6-22D2-E6B2FEB939B0}"/>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8724" name="Rectangle 4">
            <a:extLst>
              <a:ext uri="{FF2B5EF4-FFF2-40B4-BE49-F238E27FC236}">
                <a16:creationId xmlns:a16="http://schemas.microsoft.com/office/drawing/2014/main" id="{21F4EC9E-25BF-111A-95CE-9E64DCDF5C66}"/>
              </a:ext>
            </a:extLst>
          </p:cNvPr>
          <p:cNvSpPr>
            <a:spLocks noGrp="1" noChangeArrowheads="1"/>
          </p:cNvSpPr>
          <p:nvPr>
            <p:ph type="dt" sz="half" idx="2"/>
          </p:nvPr>
        </p:nvSpPr>
        <p:spPr bwMode="auto">
          <a:xfrm>
            <a:off x="4572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000">
                <a:effectLst>
                  <a:outerShdw blurRad="38100" dist="38100" dir="2700000" algn="tl">
                    <a:srgbClr val="000000"/>
                  </a:outerShdw>
                </a:effectLst>
                <a:latin typeface="Arial" panose="020B0604020202020204" pitchFamily="34" charset="0"/>
              </a:defRPr>
            </a:lvl1pPr>
          </a:lstStyle>
          <a:p>
            <a:r>
              <a:rPr lang="en-US" altLang="en-US"/>
              <a:t>Background and Theory</a:t>
            </a:r>
          </a:p>
        </p:txBody>
      </p:sp>
      <p:sp>
        <p:nvSpPr>
          <p:cNvPr id="158725" name="Rectangle 5">
            <a:extLst>
              <a:ext uri="{FF2B5EF4-FFF2-40B4-BE49-F238E27FC236}">
                <a16:creationId xmlns:a16="http://schemas.microsoft.com/office/drawing/2014/main" id="{CD71D759-EE3B-7FD2-055A-11A5486529A5}"/>
              </a:ext>
            </a:extLst>
          </p:cNvPr>
          <p:cNvSpPr>
            <a:spLocks noGrp="1" noChangeArrowheads="1"/>
          </p:cNvSpPr>
          <p:nvPr>
            <p:ph type="ftr" sz="quarter" idx="3"/>
          </p:nvPr>
        </p:nvSpPr>
        <p:spPr bwMode="auto">
          <a:xfrm>
            <a:off x="1676400" y="6245225"/>
            <a:ext cx="579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anose="020B0604020202020204" pitchFamily="34" charset="0"/>
              </a:defRPr>
            </a:lvl1pPr>
          </a:lstStyle>
          <a:p>
            <a:r>
              <a:rPr lang="en-US" altLang="en-US"/>
              <a:t>AutoEZ: A Revolution in the Evolution of Antenna Modeling</a:t>
            </a:r>
          </a:p>
        </p:txBody>
      </p:sp>
      <p:sp>
        <p:nvSpPr>
          <p:cNvPr id="158726" name="Rectangle 6">
            <a:extLst>
              <a:ext uri="{FF2B5EF4-FFF2-40B4-BE49-F238E27FC236}">
                <a16:creationId xmlns:a16="http://schemas.microsoft.com/office/drawing/2014/main" id="{EC1A9CF7-8E96-3AF2-ED8D-0E5EADE445FB}"/>
              </a:ext>
            </a:extLst>
          </p:cNvPr>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AD9584BA-5A86-49BB-9839-0FDC9CC205B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hf hd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c6la.com/aepurchas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ac6la.com/aeoptimize.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eznec.com/misc/EZNEC_Printable_Manual/7.0/EZW70_User_Manual.pdf" TargetMode="External"/><Relationship Id="rId3" Type="http://schemas.openxmlformats.org/officeDocument/2006/relationships/hyperlink" Target="mailto:djm2150@yahoo.com" TargetMode="External"/><Relationship Id="rId7" Type="http://schemas.openxmlformats.org/officeDocument/2006/relationships/hyperlink" Target="https://eznec.com/AutoEZ.htm" TargetMode="External"/><Relationship Id="rId2" Type="http://schemas.openxmlformats.org/officeDocument/2006/relationships/hyperlink" Target="https://ac6la.com/" TargetMode="External"/><Relationship Id="rId1" Type="http://schemas.openxmlformats.org/officeDocument/2006/relationships/slideLayout" Target="../slideLayouts/slideLayout2.xml"/><Relationship Id="rId6" Type="http://schemas.openxmlformats.org/officeDocument/2006/relationships/hyperlink" Target="http://www.on5au.be/practical-antenna-modeling.html" TargetMode="External"/><Relationship Id="rId5" Type="http://schemas.openxmlformats.org/officeDocument/2006/relationships/hyperlink" Target="http://www.on5au.be/advanced_modeling_book.html" TargetMode="External"/><Relationship Id="rId4" Type="http://schemas.openxmlformats.org/officeDocument/2006/relationships/hyperlink" Target="mailto:ordy@seed-solutions.com" TargetMode="External"/><Relationship Id="rId9" Type="http://schemas.openxmlformats.org/officeDocument/2006/relationships/hyperlink" Target="https://forums.qrz.com/index.php?search/129677990/&amp;q=autoez&amp;o=date&amp;c%5bnode%5d=33&amp;c%5buser%5d%5b0%5d=293912"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eznec.com/AutoEZ.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eznec.com/AutoEZ.h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eznec.com/AutoEZ.ht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eznec.com/ez70faq.ht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60F2B8C-CA24-F7C7-81DB-5E6F0E05BEA1}"/>
              </a:ext>
            </a:extLst>
          </p:cNvPr>
          <p:cNvSpPr>
            <a:spLocks noGrp="1" noChangeArrowheads="1"/>
          </p:cNvSpPr>
          <p:nvPr>
            <p:ph type="ctrTitle"/>
          </p:nvPr>
        </p:nvSpPr>
        <p:spPr>
          <a:xfrm>
            <a:off x="685800" y="1447800"/>
            <a:ext cx="7772400" cy="1905000"/>
          </a:xfrm>
        </p:spPr>
        <p:txBody>
          <a:bodyPr/>
          <a:lstStyle/>
          <a:p>
            <a:r>
              <a:rPr lang="en-US" altLang="en-US" b="1" dirty="0" err="1"/>
              <a:t>AutoEZ</a:t>
            </a:r>
            <a:r>
              <a:rPr lang="en-US" altLang="en-US" b="1" dirty="0"/>
              <a:t>: A Revolution in the Evolution of</a:t>
            </a:r>
            <a:br>
              <a:rPr lang="en-US" altLang="en-US" b="1" dirty="0"/>
            </a:br>
            <a:r>
              <a:rPr lang="en-US" altLang="en-US" b="1" dirty="0"/>
              <a:t>Antenna Modeling</a:t>
            </a:r>
            <a:br>
              <a:rPr lang="en-US" altLang="en-US" b="1" dirty="0"/>
            </a:br>
            <a:endParaRPr lang="en-US" altLang="en-US" b="1" dirty="0"/>
          </a:p>
        </p:txBody>
      </p:sp>
      <p:sp>
        <p:nvSpPr>
          <p:cNvPr id="2051" name="Rectangle 3">
            <a:extLst>
              <a:ext uri="{FF2B5EF4-FFF2-40B4-BE49-F238E27FC236}">
                <a16:creationId xmlns:a16="http://schemas.microsoft.com/office/drawing/2014/main" id="{5EF0B7E7-AEF1-BDD8-269A-6CC8BFC0B961}"/>
              </a:ext>
            </a:extLst>
          </p:cNvPr>
          <p:cNvSpPr>
            <a:spLocks noGrp="1" noChangeArrowheads="1"/>
          </p:cNvSpPr>
          <p:nvPr>
            <p:ph type="subTitle" idx="1"/>
          </p:nvPr>
        </p:nvSpPr>
        <p:spPr>
          <a:xfrm>
            <a:off x="1371600" y="3733800"/>
            <a:ext cx="6400800" cy="2286000"/>
          </a:xfrm>
        </p:spPr>
        <p:txBody>
          <a:bodyPr/>
          <a:lstStyle/>
          <a:p>
            <a:pPr>
              <a:lnSpc>
                <a:spcPct val="90000"/>
              </a:lnSpc>
            </a:pPr>
            <a:r>
              <a:rPr lang="en-US" altLang="en-US" dirty="0"/>
              <a:t>Greg Ordy, W8WWV</a:t>
            </a:r>
          </a:p>
          <a:p>
            <a:pPr>
              <a:lnSpc>
                <a:spcPct val="90000"/>
              </a:lnSpc>
            </a:pPr>
            <a:r>
              <a:rPr lang="en-US" altLang="en-US" dirty="0"/>
              <a:t>ordy@seed-solutions.com</a:t>
            </a:r>
          </a:p>
          <a:p>
            <a:pPr>
              <a:lnSpc>
                <a:spcPct val="90000"/>
              </a:lnSpc>
            </a:pPr>
            <a:r>
              <a:rPr lang="en-US" altLang="en-US" dirty="0"/>
              <a:t>2024 Hamvention Antenna Forum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a:t>What is </a:t>
            </a:r>
            <a:r>
              <a:rPr lang="en-US" dirty="0" err="1"/>
              <a:t>AutoEZ</a:t>
            </a:r>
            <a:r>
              <a:rPr lang="en-US" dirty="0"/>
              <a:t>? (4)</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p:txBody>
          <a:bodyPr>
            <a:normAutofit fontScale="85000" lnSpcReduction="20000"/>
          </a:bodyPr>
          <a:lstStyle/>
          <a:p>
            <a:r>
              <a:rPr lang="en-US" dirty="0"/>
              <a:t>An </a:t>
            </a:r>
            <a:r>
              <a:rPr lang="en-US" dirty="0" err="1"/>
              <a:t>AutoEZ</a:t>
            </a:r>
            <a:r>
              <a:rPr lang="en-US" dirty="0"/>
              <a:t> license is $79 (USD) via PayPal.</a:t>
            </a:r>
          </a:p>
          <a:p>
            <a:pPr lvl="1"/>
            <a:r>
              <a:rPr lang="en-US" dirty="0"/>
              <a:t>All single licensee owned PCs, free updates.</a:t>
            </a:r>
          </a:p>
          <a:p>
            <a:pPr lvl="1"/>
            <a:r>
              <a:rPr lang="en-US" dirty="0"/>
              <a:t>Demo version available with 30 segment limit.</a:t>
            </a:r>
          </a:p>
          <a:p>
            <a:pPr lvl="1"/>
            <a:r>
              <a:rPr lang="en-US" dirty="0"/>
              <a:t>Money back guarantee if not satisfied.</a:t>
            </a:r>
          </a:p>
          <a:p>
            <a:r>
              <a:rPr lang="en-US" dirty="0"/>
              <a:t>Must be genuine Microsoft Excel, not generally compatible (and free) alternatives such as OpenOffice or LibreOffice.</a:t>
            </a:r>
          </a:p>
          <a:p>
            <a:pPr lvl="1"/>
            <a:r>
              <a:rPr lang="en-US" dirty="0"/>
              <a:t>Excel version 97 or greater.</a:t>
            </a:r>
          </a:p>
          <a:p>
            <a:pPr lvl="1"/>
            <a:r>
              <a:rPr lang="en-US" i="1" dirty="0"/>
              <a:t>Used</a:t>
            </a:r>
            <a:r>
              <a:rPr lang="en-US" dirty="0"/>
              <a:t> Microsoft licenses are available.</a:t>
            </a:r>
          </a:p>
          <a:p>
            <a:r>
              <a:rPr lang="en-US" dirty="0"/>
              <a:t>Detailed purchase/requirements info can be found at </a:t>
            </a:r>
            <a:r>
              <a:rPr lang="en-US" dirty="0">
                <a:hlinkClick r:id="rId2"/>
              </a:rPr>
              <a:t>https://ac6la.com/aepurchase.html</a:t>
            </a:r>
            <a:r>
              <a:rPr lang="en-US" dirty="0"/>
              <a:t>   </a:t>
            </a:r>
          </a:p>
          <a:p>
            <a:endParaRPr lang="en-US" dirty="0"/>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10</a:t>
            </a:fld>
            <a:endParaRPr lang="en-US" altLang="en-US"/>
          </a:p>
        </p:txBody>
      </p:sp>
    </p:spTree>
    <p:extLst>
      <p:ext uri="{BB962C8B-B14F-4D97-AF65-F5344CB8AC3E}">
        <p14:creationId xmlns:p14="http://schemas.microsoft.com/office/powerpoint/2010/main" val="241247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err="1"/>
              <a:t>AutoEZ</a:t>
            </a:r>
            <a:r>
              <a:rPr lang="en-US" dirty="0"/>
              <a:t> Key Features</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200" y="1524000"/>
            <a:ext cx="8229600" cy="4572000"/>
          </a:xfrm>
        </p:spPr>
        <p:txBody>
          <a:bodyPr>
            <a:normAutofit fontScale="85000" lnSpcReduction="20000"/>
          </a:bodyPr>
          <a:lstStyle/>
          <a:p>
            <a:r>
              <a:rPr lang="en-US" dirty="0"/>
              <a:t>Model with Variables.</a:t>
            </a:r>
          </a:p>
          <a:p>
            <a:r>
              <a:rPr lang="en-US" dirty="0"/>
              <a:t>Model with Formulas.</a:t>
            </a:r>
          </a:p>
          <a:p>
            <a:r>
              <a:rPr lang="en-US" dirty="0"/>
              <a:t>Automate long runs of permuted models that otherwise would be tedious to run and analyze.</a:t>
            </a:r>
          </a:p>
          <a:p>
            <a:r>
              <a:rPr lang="en-US" dirty="0"/>
              <a:t>Optimize Models (weighted objectives: gain, </a:t>
            </a:r>
            <a:r>
              <a:rPr lang="en-US" dirty="0" err="1"/>
              <a:t>etc</a:t>
            </a:r>
            <a:r>
              <a:rPr lang="en-US" dirty="0"/>
              <a:t>).</a:t>
            </a:r>
          </a:p>
          <a:p>
            <a:r>
              <a:rPr lang="en-US" dirty="0"/>
              <a:t>Accepts models from many different tools.</a:t>
            </a:r>
          </a:p>
          <a:p>
            <a:pPr lvl="1"/>
            <a:r>
              <a:rPr lang="en-US" dirty="0"/>
              <a:t>EZNEC, AO, YO, YW, NEC/Wires, MMANA-GAL, 4nec2</a:t>
            </a:r>
          </a:p>
          <a:p>
            <a:pPr lvl="1"/>
            <a:r>
              <a:rPr lang="en-US" dirty="0"/>
              <a:t>YM, YS (mechanical descriptions of </a:t>
            </a:r>
            <a:r>
              <a:rPr lang="en-US" dirty="0" err="1"/>
              <a:t>Yagis</a:t>
            </a:r>
            <a:r>
              <a:rPr lang="en-US" dirty="0"/>
              <a:t>)</a:t>
            </a:r>
          </a:p>
          <a:p>
            <a:r>
              <a:rPr lang="en-US" dirty="0"/>
              <a:t>There are many other </a:t>
            </a:r>
            <a:r>
              <a:rPr lang="en-US" dirty="0" err="1"/>
              <a:t>AutoEZ</a:t>
            </a:r>
            <a:r>
              <a:rPr lang="en-US" dirty="0"/>
              <a:t> features that our limited time today prohibits exploring (see References) .</a:t>
            </a:r>
          </a:p>
          <a:p>
            <a:pPr lvl="1"/>
            <a:r>
              <a:rPr lang="en-US" dirty="0"/>
              <a:t>Features to help create models and to analyze results.</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11</a:t>
            </a:fld>
            <a:endParaRPr lang="en-US" altLang="en-US"/>
          </a:p>
        </p:txBody>
      </p:sp>
    </p:spTree>
    <p:extLst>
      <p:ext uri="{BB962C8B-B14F-4D97-AF65-F5344CB8AC3E}">
        <p14:creationId xmlns:p14="http://schemas.microsoft.com/office/powerpoint/2010/main" val="78565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7FFA-E093-6100-E45E-52A06AF26A56}"/>
              </a:ext>
            </a:extLst>
          </p:cNvPr>
          <p:cNvSpPr>
            <a:spLocks noGrp="1"/>
          </p:cNvSpPr>
          <p:nvPr>
            <p:ph type="title"/>
          </p:nvPr>
        </p:nvSpPr>
        <p:spPr/>
        <p:txBody>
          <a:bodyPr/>
          <a:lstStyle/>
          <a:p>
            <a:r>
              <a:rPr lang="en-US" dirty="0"/>
              <a:t>Model With Variables/Formulas</a:t>
            </a:r>
          </a:p>
        </p:txBody>
      </p:sp>
      <p:sp>
        <p:nvSpPr>
          <p:cNvPr id="3" name="Content Placeholder 2">
            <a:extLst>
              <a:ext uri="{FF2B5EF4-FFF2-40B4-BE49-F238E27FC236}">
                <a16:creationId xmlns:a16="http://schemas.microsoft.com/office/drawing/2014/main" id="{3C3D2C28-EE46-E0FC-8389-2BBA2A41EEAA}"/>
              </a:ext>
            </a:extLst>
          </p:cNvPr>
          <p:cNvSpPr>
            <a:spLocks noGrp="1"/>
          </p:cNvSpPr>
          <p:nvPr>
            <p:ph idx="1"/>
          </p:nvPr>
        </p:nvSpPr>
        <p:spPr/>
        <p:txBody>
          <a:bodyPr>
            <a:normAutofit fontScale="85000" lnSpcReduction="20000"/>
          </a:bodyPr>
          <a:lstStyle/>
          <a:p>
            <a:r>
              <a:rPr lang="en-US" dirty="0"/>
              <a:t>An EZNEC model is built from numbers/choices inserted into tables. Tables include:</a:t>
            </a:r>
          </a:p>
          <a:p>
            <a:pPr lvl="1"/>
            <a:r>
              <a:rPr lang="en-US" dirty="0"/>
              <a:t>Wires, Sources, Loads, Transmission Lines, etc.</a:t>
            </a:r>
          </a:p>
          <a:p>
            <a:r>
              <a:rPr lang="en-US" dirty="0"/>
              <a:t>EZNEC evolved to include many powerful commands to create and </a:t>
            </a:r>
            <a:r>
              <a:rPr lang="en-US" i="1" dirty="0"/>
              <a:t>edit</a:t>
            </a:r>
            <a:r>
              <a:rPr lang="en-US" dirty="0"/>
              <a:t> the numbers, especially for Wires, which are defined by two X,Y,Z endpoints in space.</a:t>
            </a:r>
          </a:p>
          <a:p>
            <a:pPr lvl="1"/>
            <a:r>
              <a:rPr lang="en-US" dirty="0"/>
              <a:t>Manipulating all of the Wire numbers probably turns off more people to modeling than anything else.</a:t>
            </a:r>
          </a:p>
          <a:p>
            <a:pPr lvl="1"/>
            <a:r>
              <a:rPr lang="en-US" dirty="0"/>
              <a:t>In </a:t>
            </a:r>
            <a:r>
              <a:rPr lang="en-US" i="1" dirty="0"/>
              <a:t>days gone by </a:t>
            </a:r>
            <a:r>
              <a:rPr lang="en-US" dirty="0"/>
              <a:t>it was common to work with a pad of paper and a calculator to figure out Wire endpoints.</a:t>
            </a:r>
          </a:p>
        </p:txBody>
      </p:sp>
      <p:sp>
        <p:nvSpPr>
          <p:cNvPr id="4" name="Footer Placeholder 3">
            <a:extLst>
              <a:ext uri="{FF2B5EF4-FFF2-40B4-BE49-F238E27FC236}">
                <a16:creationId xmlns:a16="http://schemas.microsoft.com/office/drawing/2014/main" id="{996E1492-FD52-0362-5A27-4CCBAE164F27}"/>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F3D4B9B7-E726-F563-BAA2-AF9A141FCDF1}"/>
              </a:ext>
            </a:extLst>
          </p:cNvPr>
          <p:cNvSpPr>
            <a:spLocks noGrp="1"/>
          </p:cNvSpPr>
          <p:nvPr>
            <p:ph type="sldNum" sz="quarter" idx="12"/>
          </p:nvPr>
        </p:nvSpPr>
        <p:spPr/>
        <p:txBody>
          <a:bodyPr/>
          <a:lstStyle/>
          <a:p>
            <a:fld id="{BDEBF4CF-0050-4F81-919F-EC1624062A76}" type="slidenum">
              <a:rPr lang="en-US" altLang="en-US" smtClean="0"/>
              <a:pPr/>
              <a:t>12</a:t>
            </a:fld>
            <a:endParaRPr lang="en-US" altLang="en-US"/>
          </a:p>
        </p:txBody>
      </p:sp>
    </p:spTree>
    <p:extLst>
      <p:ext uri="{BB962C8B-B14F-4D97-AF65-F5344CB8AC3E}">
        <p14:creationId xmlns:p14="http://schemas.microsoft.com/office/powerpoint/2010/main" val="184488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(2)</a:t>
            </a:r>
          </a:p>
        </p:txBody>
      </p:sp>
      <p:sp>
        <p:nvSpPr>
          <p:cNvPr id="3" name="Content Placeholder 2">
            <a:extLst>
              <a:ext uri="{FF2B5EF4-FFF2-40B4-BE49-F238E27FC236}">
                <a16:creationId xmlns:a16="http://schemas.microsoft.com/office/drawing/2014/main" id="{EB84E23E-AA97-CC7E-1394-0FF42D98EDC6}"/>
              </a:ext>
            </a:extLst>
          </p:cNvPr>
          <p:cNvSpPr>
            <a:spLocks noGrp="1"/>
          </p:cNvSpPr>
          <p:nvPr>
            <p:ph idx="1"/>
          </p:nvPr>
        </p:nvSpPr>
        <p:spPr/>
        <p:txBody>
          <a:bodyPr>
            <a:normAutofit fontScale="85000" lnSpcReduction="10000"/>
          </a:bodyPr>
          <a:lstStyle/>
          <a:p>
            <a:r>
              <a:rPr lang="en-US" dirty="0"/>
              <a:t>Let’s look at an Inverted Vee example.</a:t>
            </a:r>
          </a:p>
          <a:p>
            <a:r>
              <a:rPr lang="en-US" dirty="0"/>
              <a:t>As an antenna, why pick the Inverted Vee over a dipole?</a:t>
            </a:r>
          </a:p>
          <a:p>
            <a:pPr lvl="1"/>
            <a:r>
              <a:rPr lang="en-US" dirty="0"/>
              <a:t>One high center support versus two or three.</a:t>
            </a:r>
          </a:p>
          <a:p>
            <a:pPr lvl="1"/>
            <a:r>
              <a:rPr lang="en-US" dirty="0"/>
              <a:t>Resonant feed point impedance closer to 50 Ohms and not 72 Ohms (lower SWR in a 50 Ohm system).</a:t>
            </a:r>
          </a:p>
          <a:p>
            <a:pPr lvl="1"/>
            <a:r>
              <a:rPr lang="en-US" dirty="0"/>
              <a:t>Closer to an omnidirectional azimuth pattern for equal coverage in all directions (not the dipole </a:t>
            </a:r>
            <a:r>
              <a:rPr lang="en-US" i="1" dirty="0"/>
              <a:t>barbell</a:t>
            </a:r>
            <a:r>
              <a:rPr lang="en-US" dirty="0"/>
              <a:t>).</a:t>
            </a:r>
          </a:p>
          <a:p>
            <a:pPr lvl="1"/>
            <a:r>
              <a:rPr lang="en-US" dirty="0"/>
              <a:t>When low to the ground more of an NVIS antenna.</a:t>
            </a:r>
          </a:p>
          <a:p>
            <a:pPr lvl="2"/>
            <a:r>
              <a:rPr lang="en-US" dirty="0"/>
              <a:t>AKA </a:t>
            </a:r>
            <a:r>
              <a:rPr lang="en-US" i="1" dirty="0"/>
              <a:t>cloud warmer.</a:t>
            </a:r>
            <a:endParaRPr lang="en-US" dirty="0"/>
          </a:p>
          <a:p>
            <a:endParaRPr lang="en-US" dirty="0"/>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13</a:t>
            </a:fld>
            <a:endParaRPr lang="en-US" altLang="en-US"/>
          </a:p>
        </p:txBody>
      </p:sp>
    </p:spTree>
    <p:extLst>
      <p:ext uri="{BB962C8B-B14F-4D97-AF65-F5344CB8AC3E}">
        <p14:creationId xmlns:p14="http://schemas.microsoft.com/office/powerpoint/2010/main" val="151363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(3)</a:t>
            </a:r>
          </a:p>
        </p:txBody>
      </p:sp>
      <p:sp>
        <p:nvSpPr>
          <p:cNvPr id="3" name="Content Placeholder 2">
            <a:extLst>
              <a:ext uri="{FF2B5EF4-FFF2-40B4-BE49-F238E27FC236}">
                <a16:creationId xmlns:a16="http://schemas.microsoft.com/office/drawing/2014/main" id="{EB84E23E-AA97-CC7E-1394-0FF42D98EDC6}"/>
              </a:ext>
            </a:extLst>
          </p:cNvPr>
          <p:cNvSpPr>
            <a:spLocks noGrp="1"/>
          </p:cNvSpPr>
          <p:nvPr>
            <p:ph idx="1"/>
          </p:nvPr>
        </p:nvSpPr>
        <p:spPr>
          <a:xfrm>
            <a:off x="457200" y="1981200"/>
            <a:ext cx="3352800" cy="4114800"/>
          </a:xfrm>
        </p:spPr>
        <p:txBody>
          <a:bodyPr>
            <a:normAutofit fontScale="92500" lnSpcReduction="20000"/>
          </a:bodyPr>
          <a:lstStyle/>
          <a:p>
            <a:r>
              <a:rPr lang="en-US" dirty="0"/>
              <a:t>Diagram taken from K7MEM.</a:t>
            </a:r>
          </a:p>
          <a:p>
            <a:r>
              <a:rPr lang="en-US" dirty="0"/>
              <a:t>Apex Height</a:t>
            </a:r>
          </a:p>
          <a:p>
            <a:r>
              <a:rPr lang="en-US" dirty="0"/>
              <a:t>Apex Angle</a:t>
            </a:r>
          </a:p>
          <a:p>
            <a:r>
              <a:rPr lang="en-US" dirty="0"/>
              <a:t>Drop Angle</a:t>
            </a:r>
          </a:p>
          <a:p>
            <a:r>
              <a:rPr lang="en-US" dirty="0"/>
              <a:t>Half Length (Ra)</a:t>
            </a:r>
          </a:p>
          <a:p>
            <a:r>
              <a:rPr lang="en-US" dirty="0"/>
              <a:t>80m: 3.525 MHz</a:t>
            </a:r>
          </a:p>
          <a:p>
            <a:r>
              <a:rPr lang="en-US" dirty="0"/>
              <a:t>#12 bare copper wire</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14</a:t>
            </a:fld>
            <a:endParaRPr lang="en-US" altLang="en-US"/>
          </a:p>
        </p:txBody>
      </p:sp>
      <p:pic>
        <p:nvPicPr>
          <p:cNvPr id="7" name="Picture 6">
            <a:extLst>
              <a:ext uri="{FF2B5EF4-FFF2-40B4-BE49-F238E27FC236}">
                <a16:creationId xmlns:a16="http://schemas.microsoft.com/office/drawing/2014/main" id="{FE80DF5D-2E85-FC80-0651-202FC73DA5D4}"/>
              </a:ext>
            </a:extLst>
          </p:cNvPr>
          <p:cNvPicPr>
            <a:picLocks noChangeAspect="1"/>
          </p:cNvPicPr>
          <p:nvPr/>
        </p:nvPicPr>
        <p:blipFill>
          <a:blip r:embed="rId2"/>
          <a:stretch>
            <a:fillRect/>
          </a:stretch>
        </p:blipFill>
        <p:spPr>
          <a:xfrm>
            <a:off x="3813810" y="1722637"/>
            <a:ext cx="5030986" cy="4028838"/>
          </a:xfrm>
          <a:prstGeom prst="rect">
            <a:avLst/>
          </a:prstGeom>
        </p:spPr>
      </p:pic>
      <p:sp>
        <p:nvSpPr>
          <p:cNvPr id="8" name="TextBox 7">
            <a:extLst>
              <a:ext uri="{FF2B5EF4-FFF2-40B4-BE49-F238E27FC236}">
                <a16:creationId xmlns:a16="http://schemas.microsoft.com/office/drawing/2014/main" id="{AFDA8E15-EEA3-627A-9A07-CB4D6624546D}"/>
              </a:ext>
            </a:extLst>
          </p:cNvPr>
          <p:cNvSpPr txBox="1"/>
          <p:nvPr/>
        </p:nvSpPr>
        <p:spPr>
          <a:xfrm>
            <a:off x="4233803" y="5813684"/>
            <a:ext cx="4191000" cy="369332"/>
          </a:xfrm>
          <a:prstGeom prst="rect">
            <a:avLst/>
          </a:prstGeom>
          <a:noFill/>
        </p:spPr>
        <p:txBody>
          <a:bodyPr wrap="square" rtlCol="0">
            <a:spAutoFit/>
          </a:bodyPr>
          <a:lstStyle/>
          <a:p>
            <a:r>
              <a:rPr lang="en-US" dirty="0"/>
              <a:t>K7MEM.com/Ant_Inverted-V.html</a:t>
            </a:r>
          </a:p>
        </p:txBody>
      </p:sp>
    </p:spTree>
    <p:extLst>
      <p:ext uri="{BB962C8B-B14F-4D97-AF65-F5344CB8AC3E}">
        <p14:creationId xmlns:p14="http://schemas.microsoft.com/office/powerpoint/2010/main" val="40359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(4)</a:t>
            </a:r>
          </a:p>
        </p:txBody>
      </p:sp>
      <p:sp>
        <p:nvSpPr>
          <p:cNvPr id="3" name="Content Placeholder 2">
            <a:extLst>
              <a:ext uri="{FF2B5EF4-FFF2-40B4-BE49-F238E27FC236}">
                <a16:creationId xmlns:a16="http://schemas.microsoft.com/office/drawing/2014/main" id="{EB84E23E-AA97-CC7E-1394-0FF42D98EDC6}"/>
              </a:ext>
            </a:extLst>
          </p:cNvPr>
          <p:cNvSpPr>
            <a:spLocks noGrp="1"/>
          </p:cNvSpPr>
          <p:nvPr>
            <p:ph idx="1"/>
          </p:nvPr>
        </p:nvSpPr>
        <p:spPr>
          <a:xfrm>
            <a:off x="495300" y="1592149"/>
            <a:ext cx="3304241" cy="4492624"/>
          </a:xfrm>
        </p:spPr>
        <p:txBody>
          <a:bodyPr>
            <a:normAutofit fontScale="62500" lnSpcReduction="20000"/>
          </a:bodyPr>
          <a:lstStyle/>
          <a:p>
            <a:pPr marL="0" indent="0">
              <a:buNone/>
            </a:pPr>
            <a:endParaRPr lang="en-US" dirty="0"/>
          </a:p>
          <a:p>
            <a:r>
              <a:rPr lang="en-US" dirty="0"/>
              <a:t>Let’s start with an apex angle of 90 degrees.</a:t>
            </a:r>
          </a:p>
          <a:p>
            <a:r>
              <a:rPr lang="en-US" dirty="0"/>
              <a:t>Drop angle is 45 degrees.</a:t>
            </a:r>
          </a:p>
          <a:p>
            <a:r>
              <a:rPr lang="en-US" dirty="0"/>
              <a:t>Vee center at 0,0,H.</a:t>
            </a:r>
          </a:p>
          <a:p>
            <a:r>
              <a:rPr lang="en-US" dirty="0"/>
              <a:t>Let’s pick H = 50’.</a:t>
            </a:r>
          </a:p>
          <a:p>
            <a:r>
              <a:rPr lang="en-US" dirty="0"/>
              <a:t>What are the end points?</a:t>
            </a:r>
          </a:p>
          <a:p>
            <a:r>
              <a:rPr lang="en-US" dirty="0"/>
              <a:t>One side mirrors the other |-Y| = |Y|.</a:t>
            </a:r>
          </a:p>
          <a:p>
            <a:r>
              <a:rPr lang="en-US" dirty="0"/>
              <a:t>Some amount of high school trigonometry is often needed to compute end points. </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15</a:t>
            </a:fld>
            <a:endParaRPr lang="en-US" altLang="en-US"/>
          </a:p>
        </p:txBody>
      </p:sp>
      <p:sp>
        <p:nvSpPr>
          <p:cNvPr id="6" name="TextBox 5">
            <a:extLst>
              <a:ext uri="{FF2B5EF4-FFF2-40B4-BE49-F238E27FC236}">
                <a16:creationId xmlns:a16="http://schemas.microsoft.com/office/drawing/2014/main" id="{4F71DCF2-3508-EF54-A683-0957307B3F7A}"/>
              </a:ext>
            </a:extLst>
          </p:cNvPr>
          <p:cNvSpPr txBox="1"/>
          <p:nvPr/>
        </p:nvSpPr>
        <p:spPr>
          <a:xfrm>
            <a:off x="3771900" y="1953915"/>
            <a:ext cx="4953000" cy="3810000"/>
          </a:xfrm>
          <a:prstGeom prst="rect">
            <a:avLst/>
          </a:prstGeom>
          <a:solidFill>
            <a:schemeClr val="tx1"/>
          </a:solidFill>
        </p:spPr>
        <p:txBody>
          <a:bodyPr wrap="square" rtlCol="0">
            <a:spAutoFit/>
          </a:bodyPr>
          <a:lstStyle/>
          <a:p>
            <a:endParaRPr lang="en-US" dirty="0"/>
          </a:p>
        </p:txBody>
      </p:sp>
      <p:cxnSp>
        <p:nvCxnSpPr>
          <p:cNvPr id="10" name="Straight Arrow Connector 9">
            <a:extLst>
              <a:ext uri="{FF2B5EF4-FFF2-40B4-BE49-F238E27FC236}">
                <a16:creationId xmlns:a16="http://schemas.microsoft.com/office/drawing/2014/main" id="{51A12858-3631-ECAE-3593-D60FCDF76F73}"/>
              </a:ext>
            </a:extLst>
          </p:cNvPr>
          <p:cNvCxnSpPr/>
          <p:nvPr/>
        </p:nvCxnSpPr>
        <p:spPr bwMode="auto">
          <a:xfrm flipV="1">
            <a:off x="4343400" y="2457450"/>
            <a:ext cx="0" cy="361950"/>
          </a:xfrm>
          <a:prstGeom prst="straightConnector1">
            <a:avLst/>
          </a:prstGeom>
          <a:solidFill>
            <a:schemeClr val="accent1"/>
          </a:solidFill>
          <a:ln w="190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878D8818-A9E3-3A91-D443-59F9B1120939}"/>
              </a:ext>
            </a:extLst>
          </p:cNvPr>
          <p:cNvCxnSpPr/>
          <p:nvPr/>
        </p:nvCxnSpPr>
        <p:spPr bwMode="auto">
          <a:xfrm>
            <a:off x="4343400" y="2828925"/>
            <a:ext cx="457200" cy="0"/>
          </a:xfrm>
          <a:prstGeom prst="straightConnector1">
            <a:avLst/>
          </a:prstGeom>
          <a:solidFill>
            <a:schemeClr val="accent1"/>
          </a:solidFill>
          <a:ln w="190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FD1970C7-5F47-9CCD-894E-C88C9BD6CA03}"/>
              </a:ext>
            </a:extLst>
          </p:cNvPr>
          <p:cNvCxnSpPr/>
          <p:nvPr/>
        </p:nvCxnSpPr>
        <p:spPr bwMode="auto">
          <a:xfrm flipH="1">
            <a:off x="4114800" y="2839224"/>
            <a:ext cx="228600" cy="329684"/>
          </a:xfrm>
          <a:prstGeom prst="straightConnector1">
            <a:avLst/>
          </a:prstGeom>
          <a:solidFill>
            <a:schemeClr val="accent1"/>
          </a:solidFill>
          <a:ln w="190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17C89E41-54A2-3E82-D0B6-EF1303D41DCA}"/>
              </a:ext>
            </a:extLst>
          </p:cNvPr>
          <p:cNvSpPr txBox="1"/>
          <p:nvPr/>
        </p:nvSpPr>
        <p:spPr>
          <a:xfrm>
            <a:off x="4191000" y="2133600"/>
            <a:ext cx="304800" cy="369332"/>
          </a:xfrm>
          <a:prstGeom prst="rect">
            <a:avLst/>
          </a:prstGeom>
          <a:noFill/>
          <a:ln>
            <a:noFill/>
          </a:ln>
        </p:spPr>
        <p:txBody>
          <a:bodyPr wrap="square" rtlCol="0">
            <a:spAutoFit/>
          </a:bodyPr>
          <a:lstStyle/>
          <a:p>
            <a:r>
              <a:rPr lang="en-US" dirty="0">
                <a:ln>
                  <a:solidFill>
                    <a:srgbClr val="000000"/>
                  </a:solidFill>
                </a:ln>
                <a:solidFill>
                  <a:srgbClr val="000000"/>
                </a:solidFill>
              </a:rPr>
              <a:t>Z</a:t>
            </a:r>
          </a:p>
        </p:txBody>
      </p:sp>
      <p:sp>
        <p:nvSpPr>
          <p:cNvPr id="17" name="TextBox 16">
            <a:extLst>
              <a:ext uri="{FF2B5EF4-FFF2-40B4-BE49-F238E27FC236}">
                <a16:creationId xmlns:a16="http://schemas.microsoft.com/office/drawing/2014/main" id="{E19D7046-CE1D-6899-AD05-169A1597797A}"/>
              </a:ext>
            </a:extLst>
          </p:cNvPr>
          <p:cNvSpPr txBox="1"/>
          <p:nvPr/>
        </p:nvSpPr>
        <p:spPr>
          <a:xfrm>
            <a:off x="4733925" y="2644259"/>
            <a:ext cx="304800" cy="369332"/>
          </a:xfrm>
          <a:prstGeom prst="rect">
            <a:avLst/>
          </a:prstGeom>
          <a:noFill/>
          <a:ln>
            <a:noFill/>
          </a:ln>
        </p:spPr>
        <p:txBody>
          <a:bodyPr wrap="square" rtlCol="0">
            <a:spAutoFit/>
          </a:bodyPr>
          <a:lstStyle/>
          <a:p>
            <a:r>
              <a:rPr lang="en-US" dirty="0">
                <a:ln>
                  <a:solidFill>
                    <a:srgbClr val="000000"/>
                  </a:solidFill>
                </a:ln>
                <a:solidFill>
                  <a:srgbClr val="000000"/>
                </a:solidFill>
              </a:rPr>
              <a:t>Y</a:t>
            </a:r>
          </a:p>
        </p:txBody>
      </p:sp>
      <p:sp>
        <p:nvSpPr>
          <p:cNvPr id="19" name="TextBox 18">
            <a:extLst>
              <a:ext uri="{FF2B5EF4-FFF2-40B4-BE49-F238E27FC236}">
                <a16:creationId xmlns:a16="http://schemas.microsoft.com/office/drawing/2014/main" id="{B4A92E59-302B-F75B-6A01-A7FC5159E9C7}"/>
              </a:ext>
            </a:extLst>
          </p:cNvPr>
          <p:cNvSpPr txBox="1"/>
          <p:nvPr/>
        </p:nvSpPr>
        <p:spPr>
          <a:xfrm>
            <a:off x="3876675" y="2995315"/>
            <a:ext cx="304800" cy="369332"/>
          </a:xfrm>
          <a:prstGeom prst="rect">
            <a:avLst/>
          </a:prstGeom>
          <a:noFill/>
          <a:ln>
            <a:noFill/>
          </a:ln>
        </p:spPr>
        <p:txBody>
          <a:bodyPr wrap="square" rtlCol="0">
            <a:spAutoFit/>
          </a:bodyPr>
          <a:lstStyle/>
          <a:p>
            <a:r>
              <a:rPr lang="en-US" dirty="0">
                <a:ln>
                  <a:solidFill>
                    <a:srgbClr val="000000"/>
                  </a:solidFill>
                </a:ln>
                <a:solidFill>
                  <a:srgbClr val="000000"/>
                </a:solidFill>
              </a:rPr>
              <a:t>X</a:t>
            </a:r>
          </a:p>
        </p:txBody>
      </p:sp>
      <p:cxnSp>
        <p:nvCxnSpPr>
          <p:cNvPr id="21" name="Straight Connector 20">
            <a:extLst>
              <a:ext uri="{FF2B5EF4-FFF2-40B4-BE49-F238E27FC236}">
                <a16:creationId xmlns:a16="http://schemas.microsoft.com/office/drawing/2014/main" id="{52EF753A-F0C5-E1BE-1357-F876703BFB8D}"/>
              </a:ext>
            </a:extLst>
          </p:cNvPr>
          <p:cNvCxnSpPr/>
          <p:nvPr/>
        </p:nvCxnSpPr>
        <p:spPr bwMode="auto">
          <a:xfrm>
            <a:off x="5410200" y="2824510"/>
            <a:ext cx="2328863" cy="0"/>
          </a:xfrm>
          <a:prstGeom prst="line">
            <a:avLst/>
          </a:prstGeom>
          <a:solidFill>
            <a:schemeClr val="accent1"/>
          </a:solidFill>
          <a:ln w="25400" cap="flat" cmpd="sng" algn="ctr">
            <a:solidFill>
              <a:srgbClr val="7030A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05FE7700-DDDB-3064-06CA-E8A1DEF7914A}"/>
              </a:ext>
            </a:extLst>
          </p:cNvPr>
          <p:cNvCxnSpPr/>
          <p:nvPr/>
        </p:nvCxnSpPr>
        <p:spPr bwMode="auto">
          <a:xfrm flipV="1">
            <a:off x="7739063" y="2839224"/>
            <a:ext cx="0" cy="2286000"/>
          </a:xfrm>
          <a:prstGeom prst="line">
            <a:avLst/>
          </a:prstGeom>
          <a:solidFill>
            <a:schemeClr val="accent1"/>
          </a:solidFill>
          <a:ln w="25400" cap="flat" cmpd="sng" algn="ctr">
            <a:solidFill>
              <a:srgbClr val="7030A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4EEE3E24-C61C-DBDF-ADA3-FFF601B76D12}"/>
              </a:ext>
            </a:extLst>
          </p:cNvPr>
          <p:cNvCxnSpPr/>
          <p:nvPr/>
        </p:nvCxnSpPr>
        <p:spPr bwMode="auto">
          <a:xfrm>
            <a:off x="5410200" y="2839224"/>
            <a:ext cx="2328863" cy="228600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Arc 31">
            <a:extLst>
              <a:ext uri="{FF2B5EF4-FFF2-40B4-BE49-F238E27FC236}">
                <a16:creationId xmlns:a16="http://schemas.microsoft.com/office/drawing/2014/main" id="{34073DFD-5B60-3746-3E48-0C115B2CAEEF}"/>
              </a:ext>
            </a:extLst>
          </p:cNvPr>
          <p:cNvSpPr/>
          <p:nvPr/>
        </p:nvSpPr>
        <p:spPr bwMode="auto">
          <a:xfrm rot="3721045">
            <a:off x="5412681" y="2552890"/>
            <a:ext cx="1066800" cy="1142995"/>
          </a:xfrm>
          <a:prstGeom prst="arc">
            <a:avLst/>
          </a:prstGeom>
          <a:noFill/>
          <a:ln w="31750" cap="flat" cmpd="sng" algn="ctr">
            <a:solidFill>
              <a:srgbClr val="FF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cxnSp>
        <p:nvCxnSpPr>
          <p:cNvPr id="34" name="Straight Connector 33">
            <a:extLst>
              <a:ext uri="{FF2B5EF4-FFF2-40B4-BE49-F238E27FC236}">
                <a16:creationId xmlns:a16="http://schemas.microsoft.com/office/drawing/2014/main" id="{0166F514-D765-9CDD-A04B-AE88AFA5355E}"/>
              </a:ext>
            </a:extLst>
          </p:cNvPr>
          <p:cNvCxnSpPr/>
          <p:nvPr/>
        </p:nvCxnSpPr>
        <p:spPr bwMode="auto">
          <a:xfrm>
            <a:off x="7467600" y="2839224"/>
            <a:ext cx="0" cy="285163"/>
          </a:xfrm>
          <a:prstGeom prst="line">
            <a:avLst/>
          </a:prstGeom>
          <a:solidFill>
            <a:schemeClr val="accent1"/>
          </a:solid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8860CB40-8217-CE92-CF02-55AA32D2CE41}"/>
              </a:ext>
            </a:extLst>
          </p:cNvPr>
          <p:cNvCxnSpPr/>
          <p:nvPr/>
        </p:nvCxnSpPr>
        <p:spPr bwMode="auto">
          <a:xfrm>
            <a:off x="7467600" y="3124387"/>
            <a:ext cx="243087" cy="0"/>
          </a:xfrm>
          <a:prstGeom prst="line">
            <a:avLst/>
          </a:prstGeom>
          <a:solidFill>
            <a:schemeClr val="accent1"/>
          </a:solid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a:extLst>
              <a:ext uri="{FF2B5EF4-FFF2-40B4-BE49-F238E27FC236}">
                <a16:creationId xmlns:a16="http://schemas.microsoft.com/office/drawing/2014/main" id="{A075B3FE-5693-1119-3282-49AB60DF291E}"/>
              </a:ext>
            </a:extLst>
          </p:cNvPr>
          <p:cNvSpPr txBox="1"/>
          <p:nvPr/>
        </p:nvSpPr>
        <p:spPr>
          <a:xfrm>
            <a:off x="6414156" y="3093870"/>
            <a:ext cx="602140" cy="369332"/>
          </a:xfrm>
          <a:prstGeom prst="rect">
            <a:avLst/>
          </a:prstGeom>
          <a:noFill/>
        </p:spPr>
        <p:txBody>
          <a:bodyPr wrap="square" rtlCol="0">
            <a:spAutoFit/>
          </a:bodyPr>
          <a:lstStyle/>
          <a:p>
            <a:r>
              <a:rPr lang="en-US" dirty="0">
                <a:solidFill>
                  <a:srgbClr val="FF0000"/>
                </a:solidFill>
              </a:rPr>
              <a:t>45°</a:t>
            </a:r>
          </a:p>
        </p:txBody>
      </p:sp>
      <p:cxnSp>
        <p:nvCxnSpPr>
          <p:cNvPr id="43" name="Straight Connector 42">
            <a:extLst>
              <a:ext uri="{FF2B5EF4-FFF2-40B4-BE49-F238E27FC236}">
                <a16:creationId xmlns:a16="http://schemas.microsoft.com/office/drawing/2014/main" id="{2D662259-A2D9-B74D-31E5-22EEEB80AF47}"/>
              </a:ext>
            </a:extLst>
          </p:cNvPr>
          <p:cNvCxnSpPr/>
          <p:nvPr/>
        </p:nvCxnSpPr>
        <p:spPr bwMode="auto">
          <a:xfrm>
            <a:off x="4343400" y="5410200"/>
            <a:ext cx="3810000" cy="0"/>
          </a:xfrm>
          <a:prstGeom prst="line">
            <a:avLst/>
          </a:prstGeom>
          <a:solidFill>
            <a:schemeClr val="accent1"/>
          </a:solidFill>
          <a:ln w="53975" cap="flat" cmpd="sng" algn="ctr">
            <a:solidFill>
              <a:srgbClr val="996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a:extLst>
              <a:ext uri="{FF2B5EF4-FFF2-40B4-BE49-F238E27FC236}">
                <a16:creationId xmlns:a16="http://schemas.microsoft.com/office/drawing/2014/main" id="{5453B2EB-E3D9-E1EB-47F0-6FFC6B0BB99D}"/>
              </a:ext>
            </a:extLst>
          </p:cNvPr>
          <p:cNvSpPr txBox="1"/>
          <p:nvPr/>
        </p:nvSpPr>
        <p:spPr>
          <a:xfrm>
            <a:off x="7277108" y="5394583"/>
            <a:ext cx="1142992" cy="369332"/>
          </a:xfrm>
          <a:prstGeom prst="rect">
            <a:avLst/>
          </a:prstGeom>
          <a:noFill/>
        </p:spPr>
        <p:txBody>
          <a:bodyPr wrap="square" rtlCol="0">
            <a:spAutoFit/>
          </a:bodyPr>
          <a:lstStyle/>
          <a:p>
            <a:r>
              <a:rPr lang="en-US" dirty="0">
                <a:solidFill>
                  <a:srgbClr val="996633"/>
                </a:solidFill>
              </a:rPr>
              <a:t>Ground</a:t>
            </a:r>
          </a:p>
        </p:txBody>
      </p:sp>
      <p:sp>
        <p:nvSpPr>
          <p:cNvPr id="46" name="TextBox 45">
            <a:extLst>
              <a:ext uri="{FF2B5EF4-FFF2-40B4-BE49-F238E27FC236}">
                <a16:creationId xmlns:a16="http://schemas.microsoft.com/office/drawing/2014/main" id="{EB1A2E51-A246-3680-453C-B0DDE5F485F2}"/>
              </a:ext>
            </a:extLst>
          </p:cNvPr>
          <p:cNvSpPr txBox="1"/>
          <p:nvPr/>
        </p:nvSpPr>
        <p:spPr>
          <a:xfrm>
            <a:off x="4462471" y="4060556"/>
            <a:ext cx="2328856" cy="923330"/>
          </a:xfrm>
          <a:prstGeom prst="rect">
            <a:avLst/>
          </a:prstGeom>
          <a:noFill/>
        </p:spPr>
        <p:txBody>
          <a:bodyPr wrap="square" rtlCol="0">
            <a:spAutoFit/>
          </a:bodyPr>
          <a:lstStyle/>
          <a:p>
            <a:pPr algn="l"/>
            <a:r>
              <a:rPr lang="en-US" dirty="0">
                <a:solidFill>
                  <a:srgbClr val="000000"/>
                </a:solidFill>
              </a:rPr>
              <a:t>Z = H – (L sin 45°)</a:t>
            </a:r>
          </a:p>
          <a:p>
            <a:pPr algn="l"/>
            <a:r>
              <a:rPr lang="en-US" dirty="0">
                <a:solidFill>
                  <a:srgbClr val="000000"/>
                </a:solidFill>
              </a:rPr>
              <a:t>Y = L cos 45°</a:t>
            </a:r>
          </a:p>
          <a:p>
            <a:pPr algn="l"/>
            <a:r>
              <a:rPr lang="en-US" dirty="0">
                <a:solidFill>
                  <a:srgbClr val="000000"/>
                </a:solidFill>
              </a:rPr>
              <a:t>-Y = -(L cos 45°)</a:t>
            </a:r>
            <a:endParaRPr lang="en-US" dirty="0"/>
          </a:p>
        </p:txBody>
      </p:sp>
      <p:sp>
        <p:nvSpPr>
          <p:cNvPr id="47" name="TextBox 46">
            <a:extLst>
              <a:ext uri="{FF2B5EF4-FFF2-40B4-BE49-F238E27FC236}">
                <a16:creationId xmlns:a16="http://schemas.microsoft.com/office/drawing/2014/main" id="{303EDA82-94A0-5683-1E4B-30C543137C61}"/>
              </a:ext>
            </a:extLst>
          </p:cNvPr>
          <p:cNvSpPr txBox="1"/>
          <p:nvPr/>
        </p:nvSpPr>
        <p:spPr>
          <a:xfrm>
            <a:off x="6457217" y="3653795"/>
            <a:ext cx="466725" cy="369332"/>
          </a:xfrm>
          <a:prstGeom prst="rect">
            <a:avLst/>
          </a:prstGeom>
          <a:noFill/>
        </p:spPr>
        <p:txBody>
          <a:bodyPr wrap="square" rtlCol="0">
            <a:spAutoFit/>
          </a:bodyPr>
          <a:lstStyle/>
          <a:p>
            <a:r>
              <a:rPr lang="en-US" b="1" dirty="0">
                <a:solidFill>
                  <a:srgbClr val="0070C0"/>
                </a:solidFill>
              </a:rPr>
              <a:t>L</a:t>
            </a:r>
          </a:p>
        </p:txBody>
      </p:sp>
      <p:sp>
        <p:nvSpPr>
          <p:cNvPr id="48" name="TextBox 47">
            <a:extLst>
              <a:ext uri="{FF2B5EF4-FFF2-40B4-BE49-F238E27FC236}">
                <a16:creationId xmlns:a16="http://schemas.microsoft.com/office/drawing/2014/main" id="{39324155-50C7-F950-507B-81E9138957D4}"/>
              </a:ext>
            </a:extLst>
          </p:cNvPr>
          <p:cNvSpPr txBox="1"/>
          <p:nvPr/>
        </p:nvSpPr>
        <p:spPr>
          <a:xfrm>
            <a:off x="7748389" y="2634734"/>
            <a:ext cx="586529" cy="369332"/>
          </a:xfrm>
          <a:prstGeom prst="rect">
            <a:avLst/>
          </a:prstGeom>
          <a:noFill/>
        </p:spPr>
        <p:txBody>
          <a:bodyPr wrap="square" rtlCol="0">
            <a:spAutoFit/>
          </a:bodyPr>
          <a:lstStyle/>
          <a:p>
            <a:r>
              <a:rPr lang="en-US" dirty="0">
                <a:solidFill>
                  <a:srgbClr val="7030A0"/>
                </a:solidFill>
              </a:rPr>
              <a:t>H</a:t>
            </a:r>
          </a:p>
        </p:txBody>
      </p:sp>
      <p:cxnSp>
        <p:nvCxnSpPr>
          <p:cNvPr id="50" name="Straight Arrow Connector 49">
            <a:extLst>
              <a:ext uri="{FF2B5EF4-FFF2-40B4-BE49-F238E27FC236}">
                <a16:creationId xmlns:a16="http://schemas.microsoft.com/office/drawing/2014/main" id="{680294AF-B9AC-CDFD-DB8D-2529C21DE3B7}"/>
              </a:ext>
            </a:extLst>
          </p:cNvPr>
          <p:cNvCxnSpPr>
            <a:endCxn id="48" idx="2"/>
          </p:cNvCxnSpPr>
          <p:nvPr/>
        </p:nvCxnSpPr>
        <p:spPr bwMode="auto">
          <a:xfrm flipH="1" flipV="1">
            <a:off x="8041654" y="3004066"/>
            <a:ext cx="6971" cy="2363232"/>
          </a:xfrm>
          <a:prstGeom prst="straightConnector1">
            <a:avLst/>
          </a:prstGeom>
          <a:solidFill>
            <a:schemeClr val="accent1"/>
          </a:solidFill>
          <a:ln w="3810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5DF413A2-DA50-8F35-0F61-DB186B64DAB8}"/>
              </a:ext>
            </a:extLst>
          </p:cNvPr>
          <p:cNvCxnSpPr/>
          <p:nvPr/>
        </p:nvCxnSpPr>
        <p:spPr bwMode="auto">
          <a:xfrm flipH="1">
            <a:off x="5004283" y="2823772"/>
            <a:ext cx="396121" cy="433340"/>
          </a:xfrm>
          <a:prstGeom prst="line">
            <a:avLst/>
          </a:prstGeom>
          <a:solidFill>
            <a:schemeClr val="accent1"/>
          </a:solidFill>
          <a:ln w="22225" cap="flat" cmpd="sng" algn="ctr">
            <a:solidFill>
              <a:srgbClr val="00000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TextBox 55">
            <a:extLst>
              <a:ext uri="{FF2B5EF4-FFF2-40B4-BE49-F238E27FC236}">
                <a16:creationId xmlns:a16="http://schemas.microsoft.com/office/drawing/2014/main" id="{5BEA1C67-9C2F-37CB-C008-7764857CB575}"/>
              </a:ext>
            </a:extLst>
          </p:cNvPr>
          <p:cNvSpPr txBox="1"/>
          <p:nvPr/>
        </p:nvSpPr>
        <p:spPr>
          <a:xfrm>
            <a:off x="7443589" y="5089783"/>
            <a:ext cx="586529" cy="369332"/>
          </a:xfrm>
          <a:prstGeom prst="rect">
            <a:avLst/>
          </a:prstGeom>
          <a:noFill/>
        </p:spPr>
        <p:txBody>
          <a:bodyPr wrap="square" rtlCol="0">
            <a:spAutoFit/>
          </a:bodyPr>
          <a:lstStyle/>
          <a:p>
            <a:r>
              <a:rPr lang="en-US" dirty="0">
                <a:solidFill>
                  <a:srgbClr val="7030A0"/>
                </a:solidFill>
              </a:rPr>
              <a:t>Z</a:t>
            </a:r>
          </a:p>
        </p:txBody>
      </p:sp>
      <p:cxnSp>
        <p:nvCxnSpPr>
          <p:cNvPr id="58" name="Straight Arrow Connector 57">
            <a:extLst>
              <a:ext uri="{FF2B5EF4-FFF2-40B4-BE49-F238E27FC236}">
                <a16:creationId xmlns:a16="http://schemas.microsoft.com/office/drawing/2014/main" id="{20443807-0771-0679-9D34-3C580CBF51E0}"/>
              </a:ext>
            </a:extLst>
          </p:cNvPr>
          <p:cNvCxnSpPr/>
          <p:nvPr/>
        </p:nvCxnSpPr>
        <p:spPr bwMode="auto">
          <a:xfrm flipH="1">
            <a:off x="7773486" y="4810512"/>
            <a:ext cx="495300" cy="304800"/>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58">
            <a:extLst>
              <a:ext uri="{FF2B5EF4-FFF2-40B4-BE49-F238E27FC236}">
                <a16:creationId xmlns:a16="http://schemas.microsoft.com/office/drawing/2014/main" id="{703DA26B-3E57-5A3D-F387-D163E9DFB336}"/>
              </a:ext>
            </a:extLst>
          </p:cNvPr>
          <p:cNvSpPr txBox="1"/>
          <p:nvPr/>
        </p:nvSpPr>
        <p:spPr>
          <a:xfrm>
            <a:off x="8055742" y="4459456"/>
            <a:ext cx="579867" cy="369332"/>
          </a:xfrm>
          <a:prstGeom prst="rect">
            <a:avLst/>
          </a:prstGeom>
          <a:noFill/>
        </p:spPr>
        <p:txBody>
          <a:bodyPr wrap="square" rtlCol="0">
            <a:spAutoFit/>
          </a:bodyPr>
          <a:lstStyle/>
          <a:p>
            <a:r>
              <a:rPr lang="en-US" dirty="0">
                <a:solidFill>
                  <a:srgbClr val="FF0000"/>
                </a:solidFill>
              </a:rPr>
              <a:t>Y,Z</a:t>
            </a:r>
          </a:p>
        </p:txBody>
      </p:sp>
    </p:spTree>
    <p:extLst>
      <p:ext uri="{BB962C8B-B14F-4D97-AF65-F5344CB8AC3E}">
        <p14:creationId xmlns:p14="http://schemas.microsoft.com/office/powerpoint/2010/main" val="346979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(5)</a:t>
            </a:r>
          </a:p>
        </p:txBody>
      </p:sp>
      <p:sp>
        <p:nvSpPr>
          <p:cNvPr id="3" name="Content Placeholder 2">
            <a:extLst>
              <a:ext uri="{FF2B5EF4-FFF2-40B4-BE49-F238E27FC236}">
                <a16:creationId xmlns:a16="http://schemas.microsoft.com/office/drawing/2014/main" id="{EB84E23E-AA97-CC7E-1394-0FF42D98EDC6}"/>
              </a:ext>
            </a:extLst>
          </p:cNvPr>
          <p:cNvSpPr>
            <a:spLocks noGrp="1"/>
          </p:cNvSpPr>
          <p:nvPr>
            <p:ph idx="1"/>
          </p:nvPr>
        </p:nvSpPr>
        <p:spPr>
          <a:xfrm>
            <a:off x="457200" y="1676400"/>
            <a:ext cx="8229600" cy="4419600"/>
          </a:xfrm>
        </p:spPr>
        <p:txBody>
          <a:bodyPr/>
          <a:lstStyle/>
          <a:p>
            <a:r>
              <a:rPr lang="en-US" dirty="0"/>
              <a:t>In EZNEC, the Wires table is:</a:t>
            </a:r>
          </a:p>
          <a:p>
            <a:endParaRPr lang="en-US" dirty="0"/>
          </a:p>
          <a:p>
            <a:endParaRPr lang="en-US" dirty="0"/>
          </a:p>
          <a:p>
            <a:endParaRPr lang="en-US" dirty="0"/>
          </a:p>
          <a:p>
            <a:r>
              <a:rPr lang="en-US" dirty="0"/>
              <a:t>The Sources table is:</a:t>
            </a:r>
          </a:p>
          <a:p>
            <a:endParaRPr lang="en-US" dirty="0"/>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16</a:t>
            </a:fld>
            <a:endParaRPr lang="en-US" altLang="en-US"/>
          </a:p>
        </p:txBody>
      </p:sp>
      <p:pic>
        <p:nvPicPr>
          <p:cNvPr id="7" name="Picture 6">
            <a:extLst>
              <a:ext uri="{FF2B5EF4-FFF2-40B4-BE49-F238E27FC236}">
                <a16:creationId xmlns:a16="http://schemas.microsoft.com/office/drawing/2014/main" id="{4C2BBFD9-C6C4-5DED-B74A-ECABA2515858}"/>
              </a:ext>
            </a:extLst>
          </p:cNvPr>
          <p:cNvPicPr>
            <a:picLocks noChangeAspect="1"/>
          </p:cNvPicPr>
          <p:nvPr/>
        </p:nvPicPr>
        <p:blipFill>
          <a:blip r:embed="rId2"/>
          <a:stretch>
            <a:fillRect/>
          </a:stretch>
        </p:blipFill>
        <p:spPr>
          <a:xfrm>
            <a:off x="1405332" y="2286000"/>
            <a:ext cx="6333333" cy="1790476"/>
          </a:xfrm>
          <a:prstGeom prst="rect">
            <a:avLst/>
          </a:prstGeom>
        </p:spPr>
      </p:pic>
      <p:pic>
        <p:nvPicPr>
          <p:cNvPr id="9" name="Picture 8">
            <a:extLst>
              <a:ext uri="{FF2B5EF4-FFF2-40B4-BE49-F238E27FC236}">
                <a16:creationId xmlns:a16="http://schemas.microsoft.com/office/drawing/2014/main" id="{8450ECA4-B84B-ADB8-BB29-DD35AAFE33E6}"/>
              </a:ext>
            </a:extLst>
          </p:cNvPr>
          <p:cNvPicPr>
            <a:picLocks noChangeAspect="1"/>
          </p:cNvPicPr>
          <p:nvPr/>
        </p:nvPicPr>
        <p:blipFill>
          <a:blip r:embed="rId3"/>
          <a:stretch>
            <a:fillRect/>
          </a:stretch>
        </p:blipFill>
        <p:spPr>
          <a:xfrm>
            <a:off x="1395807" y="4638451"/>
            <a:ext cx="4295238" cy="1323810"/>
          </a:xfrm>
          <a:prstGeom prst="rect">
            <a:avLst/>
          </a:prstGeom>
        </p:spPr>
      </p:pic>
      <p:pic>
        <p:nvPicPr>
          <p:cNvPr id="11" name="Picture 10">
            <a:extLst>
              <a:ext uri="{FF2B5EF4-FFF2-40B4-BE49-F238E27FC236}">
                <a16:creationId xmlns:a16="http://schemas.microsoft.com/office/drawing/2014/main" id="{5FE62CC7-619E-8F65-B9AD-0467476CF6B4}"/>
              </a:ext>
            </a:extLst>
          </p:cNvPr>
          <p:cNvPicPr>
            <a:picLocks noChangeAspect="1"/>
          </p:cNvPicPr>
          <p:nvPr/>
        </p:nvPicPr>
        <p:blipFill>
          <a:blip r:embed="rId4"/>
          <a:stretch>
            <a:fillRect/>
          </a:stretch>
        </p:blipFill>
        <p:spPr>
          <a:xfrm>
            <a:off x="5943600" y="4277176"/>
            <a:ext cx="2895600" cy="2103878"/>
          </a:xfrm>
          <a:prstGeom prst="rect">
            <a:avLst/>
          </a:prstGeom>
        </p:spPr>
      </p:pic>
    </p:spTree>
    <p:extLst>
      <p:ext uri="{BB962C8B-B14F-4D97-AF65-F5344CB8AC3E}">
        <p14:creationId xmlns:p14="http://schemas.microsoft.com/office/powerpoint/2010/main" val="167507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(6)</a:t>
            </a:r>
          </a:p>
        </p:txBody>
      </p:sp>
      <p:sp>
        <p:nvSpPr>
          <p:cNvPr id="3" name="Content Placeholder 2">
            <a:extLst>
              <a:ext uri="{FF2B5EF4-FFF2-40B4-BE49-F238E27FC236}">
                <a16:creationId xmlns:a16="http://schemas.microsoft.com/office/drawing/2014/main" id="{EB84E23E-AA97-CC7E-1394-0FF42D98EDC6}"/>
              </a:ext>
            </a:extLst>
          </p:cNvPr>
          <p:cNvSpPr>
            <a:spLocks noGrp="1"/>
          </p:cNvSpPr>
          <p:nvPr>
            <p:ph idx="1"/>
          </p:nvPr>
        </p:nvSpPr>
        <p:spPr>
          <a:xfrm>
            <a:off x="457200" y="1904999"/>
            <a:ext cx="8229600" cy="4340225"/>
          </a:xfrm>
        </p:spPr>
        <p:txBody>
          <a:bodyPr>
            <a:normAutofit fontScale="70000" lnSpcReduction="20000"/>
          </a:bodyPr>
          <a:lstStyle/>
          <a:p>
            <a:r>
              <a:rPr lang="en-US" dirty="0"/>
              <a:t>Where did the length of the Wires (L) come from?</a:t>
            </a:r>
          </a:p>
          <a:p>
            <a:r>
              <a:rPr lang="en-US" dirty="0"/>
              <a:t>I started with a flat dipole of the approximate length and </a:t>
            </a:r>
            <a:r>
              <a:rPr lang="en-US" i="1" dirty="0"/>
              <a:t>fiddled</a:t>
            </a:r>
            <a:r>
              <a:rPr lang="en-US" dirty="0"/>
              <a:t> with the ends until I came close enough to resonance (X (reactance) = 0) at 3.525 </a:t>
            </a:r>
            <a:r>
              <a:rPr lang="en-US" dirty="0" err="1"/>
              <a:t>MHz.</a:t>
            </a:r>
            <a:endParaRPr lang="en-US" dirty="0"/>
          </a:p>
          <a:p>
            <a:r>
              <a:rPr lang="en-US" dirty="0"/>
              <a:t>I used two EZNEC commands to rotate the two ends down by 45 degrees (drop angle).</a:t>
            </a:r>
          </a:p>
          <a:p>
            <a:r>
              <a:rPr lang="en-US" dirty="0"/>
              <a:t>Since this change shifted the resonant frequency a little bit, I again </a:t>
            </a:r>
            <a:r>
              <a:rPr lang="en-US" i="1" dirty="0"/>
              <a:t>fiddled</a:t>
            </a:r>
            <a:r>
              <a:rPr lang="en-US" dirty="0"/>
              <a:t> with the length to reestablish resonance.</a:t>
            </a:r>
          </a:p>
          <a:p>
            <a:r>
              <a:rPr lang="en-US" dirty="0"/>
              <a:t>I did not need, therefore, to work out the coordinates with pencil and paper like in the old days.</a:t>
            </a:r>
          </a:p>
          <a:p>
            <a:pPr lvl="1"/>
            <a:r>
              <a:rPr lang="en-US" dirty="0"/>
              <a:t>Took a few minutes and I didn’t break a sweat.</a:t>
            </a:r>
          </a:p>
          <a:p>
            <a:r>
              <a:rPr lang="en-US" dirty="0"/>
              <a:t>The result is an EZNEC inverted vee model as desired.</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17</a:t>
            </a:fld>
            <a:endParaRPr lang="en-US" altLang="en-US"/>
          </a:p>
        </p:txBody>
      </p:sp>
    </p:spTree>
    <p:extLst>
      <p:ext uri="{BB962C8B-B14F-4D97-AF65-F5344CB8AC3E}">
        <p14:creationId xmlns:p14="http://schemas.microsoft.com/office/powerpoint/2010/main" val="275823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(7)</a:t>
            </a:r>
          </a:p>
        </p:txBody>
      </p:sp>
      <p:sp>
        <p:nvSpPr>
          <p:cNvPr id="3" name="Content Placeholder 2">
            <a:extLst>
              <a:ext uri="{FF2B5EF4-FFF2-40B4-BE49-F238E27FC236}">
                <a16:creationId xmlns:a16="http://schemas.microsoft.com/office/drawing/2014/main" id="{EB84E23E-AA97-CC7E-1394-0FF42D98EDC6}"/>
              </a:ext>
            </a:extLst>
          </p:cNvPr>
          <p:cNvSpPr>
            <a:spLocks noGrp="1"/>
          </p:cNvSpPr>
          <p:nvPr>
            <p:ph idx="1"/>
          </p:nvPr>
        </p:nvSpPr>
        <p:spPr/>
        <p:txBody>
          <a:bodyPr>
            <a:normAutofit fontScale="85000" lnSpcReduction="20000"/>
          </a:bodyPr>
          <a:lstStyle/>
          <a:p>
            <a:r>
              <a:rPr lang="en-US" dirty="0" err="1"/>
              <a:t>AutoEZ</a:t>
            </a:r>
            <a:r>
              <a:rPr lang="en-US" dirty="0"/>
              <a:t> presents nearly the identical tables as EZNEC,  but now the spreadsheet cells can contain variables and formulas as well as numbers.</a:t>
            </a:r>
          </a:p>
          <a:p>
            <a:pPr lvl="1"/>
            <a:r>
              <a:rPr lang="en-US" dirty="0"/>
              <a:t>The tables have two modes: resulting numbers and input formulas that when evaluated lead to the numbers.</a:t>
            </a:r>
          </a:p>
          <a:p>
            <a:r>
              <a:rPr lang="en-US" dirty="0" err="1"/>
              <a:t>AutoEZ</a:t>
            </a:r>
            <a:r>
              <a:rPr lang="en-US" dirty="0"/>
              <a:t> can read and write EZNEC format files as well as its own format (.</a:t>
            </a:r>
            <a:r>
              <a:rPr lang="en-US" dirty="0" err="1"/>
              <a:t>weq</a:t>
            </a:r>
            <a:r>
              <a:rPr lang="en-US" dirty="0"/>
              <a:t>). I read in my EZNEC model as a convenient starting point.</a:t>
            </a:r>
          </a:p>
          <a:p>
            <a:r>
              <a:rPr lang="en-US" dirty="0"/>
              <a:t>Here’s what the </a:t>
            </a:r>
            <a:r>
              <a:rPr lang="en-US" dirty="0" err="1"/>
              <a:t>AutoEZ</a:t>
            </a:r>
            <a:r>
              <a:rPr lang="en-US" dirty="0"/>
              <a:t> model looks like with variables and formulas.</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18</a:t>
            </a:fld>
            <a:endParaRPr lang="en-US" altLang="en-US"/>
          </a:p>
        </p:txBody>
      </p:sp>
    </p:spTree>
    <p:extLst>
      <p:ext uri="{BB962C8B-B14F-4D97-AF65-F5344CB8AC3E}">
        <p14:creationId xmlns:p14="http://schemas.microsoft.com/office/powerpoint/2010/main" val="411056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(8)</a:t>
            </a:r>
          </a:p>
        </p:txBody>
      </p:sp>
      <p:sp>
        <p:nvSpPr>
          <p:cNvPr id="3" name="Content Placeholder 2">
            <a:extLst>
              <a:ext uri="{FF2B5EF4-FFF2-40B4-BE49-F238E27FC236}">
                <a16:creationId xmlns:a16="http://schemas.microsoft.com/office/drawing/2014/main" id="{EB84E23E-AA97-CC7E-1394-0FF42D98EDC6}"/>
              </a:ext>
            </a:extLst>
          </p:cNvPr>
          <p:cNvSpPr>
            <a:spLocks noGrp="1"/>
          </p:cNvSpPr>
          <p:nvPr>
            <p:ph idx="1"/>
          </p:nvPr>
        </p:nvSpPr>
        <p:spPr>
          <a:xfrm>
            <a:off x="457200" y="1981200"/>
            <a:ext cx="3810000" cy="4114800"/>
          </a:xfrm>
        </p:spPr>
        <p:txBody>
          <a:bodyPr>
            <a:normAutofit fontScale="85000" lnSpcReduction="10000"/>
          </a:bodyPr>
          <a:lstStyle/>
          <a:p>
            <a:r>
              <a:rPr lang="en-US" dirty="0"/>
              <a:t>The variables are the height, drop angle, and length.</a:t>
            </a:r>
          </a:p>
          <a:p>
            <a:r>
              <a:rPr lang="en-US" dirty="0"/>
              <a:t>The variables are specified on the Variables Excel sheet.</a:t>
            </a:r>
          </a:p>
          <a:p>
            <a:r>
              <a:rPr lang="en-US" dirty="0"/>
              <a:t>The initial length was taken from </a:t>
            </a:r>
            <a:r>
              <a:rPr lang="en-US" dirty="0" err="1"/>
              <a:t>AutoEZ</a:t>
            </a:r>
            <a:r>
              <a:rPr lang="en-US" dirty="0"/>
              <a:t> after loading the model from EZNEC.</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19</a:t>
            </a:fld>
            <a:endParaRPr lang="en-US" altLang="en-US"/>
          </a:p>
        </p:txBody>
      </p:sp>
      <p:pic>
        <p:nvPicPr>
          <p:cNvPr id="9" name="Picture 8">
            <a:extLst>
              <a:ext uri="{FF2B5EF4-FFF2-40B4-BE49-F238E27FC236}">
                <a16:creationId xmlns:a16="http://schemas.microsoft.com/office/drawing/2014/main" id="{61305076-BE52-70F1-A14C-1F59E4B2D584}"/>
              </a:ext>
            </a:extLst>
          </p:cNvPr>
          <p:cNvPicPr>
            <a:picLocks noChangeAspect="1"/>
          </p:cNvPicPr>
          <p:nvPr/>
        </p:nvPicPr>
        <p:blipFill>
          <a:blip r:embed="rId2"/>
          <a:stretch>
            <a:fillRect/>
          </a:stretch>
        </p:blipFill>
        <p:spPr>
          <a:xfrm>
            <a:off x="4267200" y="2513012"/>
            <a:ext cx="4607655" cy="2971800"/>
          </a:xfrm>
          <a:prstGeom prst="rect">
            <a:avLst/>
          </a:prstGeom>
        </p:spPr>
      </p:pic>
      <p:sp>
        <p:nvSpPr>
          <p:cNvPr id="10" name="TextBox 9">
            <a:extLst>
              <a:ext uri="{FF2B5EF4-FFF2-40B4-BE49-F238E27FC236}">
                <a16:creationId xmlns:a16="http://schemas.microsoft.com/office/drawing/2014/main" id="{68AF1E6C-B16E-0DAF-DDA6-9BAE2A59C95E}"/>
              </a:ext>
            </a:extLst>
          </p:cNvPr>
          <p:cNvSpPr txBox="1"/>
          <p:nvPr/>
        </p:nvSpPr>
        <p:spPr>
          <a:xfrm>
            <a:off x="4495800" y="2133600"/>
            <a:ext cx="4343400" cy="369332"/>
          </a:xfrm>
          <a:prstGeom prst="rect">
            <a:avLst/>
          </a:prstGeom>
          <a:noFill/>
        </p:spPr>
        <p:txBody>
          <a:bodyPr wrap="square" rtlCol="0">
            <a:spAutoFit/>
          </a:bodyPr>
          <a:lstStyle/>
          <a:p>
            <a:r>
              <a:rPr lang="en-US" dirty="0"/>
              <a:t>Helpful values provided by </a:t>
            </a:r>
            <a:r>
              <a:rPr lang="en-US" dirty="0" err="1"/>
              <a:t>AutoEZ</a:t>
            </a:r>
            <a:endParaRPr lang="en-US" dirty="0"/>
          </a:p>
        </p:txBody>
      </p:sp>
    </p:spTree>
    <p:extLst>
      <p:ext uri="{BB962C8B-B14F-4D97-AF65-F5344CB8AC3E}">
        <p14:creationId xmlns:p14="http://schemas.microsoft.com/office/powerpoint/2010/main" val="29521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p:txBody>
          <a:bodyPr>
            <a:normAutofit fontScale="92500" lnSpcReduction="10000"/>
          </a:bodyPr>
          <a:lstStyle/>
          <a:p>
            <a:r>
              <a:rPr lang="en-US" dirty="0"/>
              <a:t>The Current State of EZNEC/NEC-Based Antenna Modeling</a:t>
            </a:r>
          </a:p>
          <a:p>
            <a:r>
              <a:rPr lang="en-US" dirty="0"/>
              <a:t>What is </a:t>
            </a:r>
            <a:r>
              <a:rPr lang="en-US" dirty="0" err="1"/>
              <a:t>AutoEZ</a:t>
            </a:r>
            <a:r>
              <a:rPr lang="en-US" dirty="0"/>
              <a:t>?</a:t>
            </a:r>
          </a:p>
          <a:p>
            <a:r>
              <a:rPr lang="en-US" dirty="0" err="1"/>
              <a:t>AutoEZ</a:t>
            </a:r>
            <a:r>
              <a:rPr lang="en-US" dirty="0"/>
              <a:t> Key Features</a:t>
            </a:r>
          </a:p>
          <a:p>
            <a:r>
              <a:rPr lang="en-US" dirty="0"/>
              <a:t>Examples</a:t>
            </a:r>
          </a:p>
          <a:p>
            <a:r>
              <a:rPr lang="en-US" dirty="0"/>
              <a:t>Other Software/Notes by AC6LA</a:t>
            </a:r>
          </a:p>
          <a:p>
            <a:r>
              <a:rPr lang="en-US" dirty="0"/>
              <a:t>Conclusion</a:t>
            </a:r>
          </a:p>
          <a:p>
            <a:r>
              <a:rPr lang="en-US" dirty="0"/>
              <a:t>References</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2</a:t>
            </a:fld>
            <a:endParaRPr lang="en-US" altLang="en-US"/>
          </a:p>
        </p:txBody>
      </p:sp>
    </p:spTree>
    <p:extLst>
      <p:ext uri="{BB962C8B-B14F-4D97-AF65-F5344CB8AC3E}">
        <p14:creationId xmlns:p14="http://schemas.microsoft.com/office/powerpoint/2010/main" val="342374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(9)</a:t>
            </a:r>
          </a:p>
        </p:txBody>
      </p:sp>
      <p:sp>
        <p:nvSpPr>
          <p:cNvPr id="3" name="Content Placeholder 2">
            <a:extLst>
              <a:ext uri="{FF2B5EF4-FFF2-40B4-BE49-F238E27FC236}">
                <a16:creationId xmlns:a16="http://schemas.microsoft.com/office/drawing/2014/main" id="{EB84E23E-AA97-CC7E-1394-0FF42D98EDC6}"/>
              </a:ext>
            </a:extLst>
          </p:cNvPr>
          <p:cNvSpPr>
            <a:spLocks noGrp="1"/>
          </p:cNvSpPr>
          <p:nvPr>
            <p:ph idx="1"/>
          </p:nvPr>
        </p:nvSpPr>
        <p:spPr>
          <a:xfrm>
            <a:off x="457200" y="1752600"/>
            <a:ext cx="7848600" cy="838200"/>
          </a:xfrm>
        </p:spPr>
        <p:txBody>
          <a:bodyPr>
            <a:normAutofit fontScale="92500" lnSpcReduction="20000"/>
          </a:bodyPr>
          <a:lstStyle/>
          <a:p>
            <a:r>
              <a:rPr lang="en-US" dirty="0"/>
              <a:t>The </a:t>
            </a:r>
            <a:r>
              <a:rPr lang="en-US" dirty="0" err="1"/>
              <a:t>AutoEZ</a:t>
            </a:r>
            <a:r>
              <a:rPr lang="en-US" dirty="0"/>
              <a:t> Wires sheet is similar to the EZNEC Wires window.</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20</a:t>
            </a:fld>
            <a:endParaRPr lang="en-US" altLang="en-US"/>
          </a:p>
        </p:txBody>
      </p:sp>
      <p:pic>
        <p:nvPicPr>
          <p:cNvPr id="8" name="Picture 7">
            <a:extLst>
              <a:ext uri="{FF2B5EF4-FFF2-40B4-BE49-F238E27FC236}">
                <a16:creationId xmlns:a16="http://schemas.microsoft.com/office/drawing/2014/main" id="{4D27EFE3-FE94-3BF8-E1F0-1EE0C2697E27}"/>
              </a:ext>
            </a:extLst>
          </p:cNvPr>
          <p:cNvPicPr>
            <a:picLocks noChangeAspect="1"/>
          </p:cNvPicPr>
          <p:nvPr/>
        </p:nvPicPr>
        <p:blipFill>
          <a:blip r:embed="rId2"/>
          <a:stretch>
            <a:fillRect/>
          </a:stretch>
        </p:blipFill>
        <p:spPr>
          <a:xfrm>
            <a:off x="1285875" y="2643021"/>
            <a:ext cx="6172200" cy="2638758"/>
          </a:xfrm>
          <a:prstGeom prst="rect">
            <a:avLst/>
          </a:prstGeom>
        </p:spPr>
      </p:pic>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447675" y="5407025"/>
            <a:ext cx="784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Note the Formulas button – clicking leads to:</a:t>
            </a:r>
          </a:p>
        </p:txBody>
      </p:sp>
    </p:spTree>
    <p:extLst>
      <p:ext uri="{BB962C8B-B14F-4D97-AF65-F5344CB8AC3E}">
        <p14:creationId xmlns:p14="http://schemas.microsoft.com/office/powerpoint/2010/main" val="195333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(10)</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dirty="0" err="1"/>
              <a:t>AutoEZ</a:t>
            </a:r>
            <a:r>
              <a:rPr lang="en-US" altLang="en-US" dirty="0"/>
              <a:t>: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21</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457200" y="4724400"/>
            <a:ext cx="7848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Variables A, B, and D and the previous formulas are used to set the Y and Z coordinate values. Excel syntax.</a:t>
            </a:r>
          </a:p>
          <a:p>
            <a:pPr eaLnBrk="1" hangingPunct="1"/>
            <a:r>
              <a:rPr lang="en-US" dirty="0"/>
              <a:t>We now have a parameterized model.</a:t>
            </a:r>
          </a:p>
          <a:p>
            <a:pPr eaLnBrk="1" hangingPunct="1"/>
            <a:r>
              <a:rPr lang="en-US" dirty="0"/>
              <a:t>Switch to the Calculate sheet and </a:t>
            </a:r>
            <a:r>
              <a:rPr lang="en-US" b="1" i="1" dirty="0"/>
              <a:t>Calculate All Rows</a:t>
            </a:r>
            <a:r>
              <a:rPr lang="en-US" dirty="0"/>
              <a:t>.</a:t>
            </a:r>
          </a:p>
        </p:txBody>
      </p:sp>
      <p:pic>
        <p:nvPicPr>
          <p:cNvPr id="11" name="Picture 10">
            <a:extLst>
              <a:ext uri="{FF2B5EF4-FFF2-40B4-BE49-F238E27FC236}">
                <a16:creationId xmlns:a16="http://schemas.microsoft.com/office/drawing/2014/main" id="{DCB7425B-251A-69BB-7442-73A61DD8DCCD}"/>
              </a:ext>
            </a:extLst>
          </p:cNvPr>
          <p:cNvPicPr>
            <a:picLocks noChangeAspect="1"/>
          </p:cNvPicPr>
          <p:nvPr/>
        </p:nvPicPr>
        <p:blipFill>
          <a:blip r:embed="rId2"/>
          <a:stretch>
            <a:fillRect/>
          </a:stretch>
        </p:blipFill>
        <p:spPr>
          <a:xfrm>
            <a:off x="1447800" y="1492209"/>
            <a:ext cx="5716201" cy="3118936"/>
          </a:xfrm>
          <a:prstGeom prst="rect">
            <a:avLst/>
          </a:prstGeom>
        </p:spPr>
      </p:pic>
    </p:spTree>
    <p:extLst>
      <p:ext uri="{BB962C8B-B14F-4D97-AF65-F5344CB8AC3E}">
        <p14:creationId xmlns:p14="http://schemas.microsoft.com/office/powerpoint/2010/main" val="1108375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(11)</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22</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457200" y="3809999"/>
            <a:ext cx="7848600"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A few points to highlight:</a:t>
            </a:r>
          </a:p>
          <a:p>
            <a:pPr lvl="1" eaLnBrk="1" hangingPunct="1"/>
            <a:r>
              <a:rPr lang="en-US" dirty="0"/>
              <a:t>Freq, R, X, SWR, slice max gain, pattern at slice, optional 3D results (RDF, AKA Directivity), optional </a:t>
            </a:r>
            <a:r>
              <a:rPr lang="en-US" i="1" dirty="0"/>
              <a:t>Average Gain Test</a:t>
            </a:r>
            <a:r>
              <a:rPr lang="en-US" dirty="0"/>
              <a:t>.</a:t>
            </a:r>
          </a:p>
          <a:p>
            <a:pPr eaLnBrk="1" hangingPunct="1"/>
            <a:r>
              <a:rPr lang="en-US" dirty="0"/>
              <a:t>Yes, this is a </a:t>
            </a:r>
            <a:r>
              <a:rPr lang="en-US" i="1" dirty="0"/>
              <a:t>cloud warmer!</a:t>
            </a:r>
            <a:endParaRPr lang="en-US" dirty="0"/>
          </a:p>
          <a:p>
            <a:pPr eaLnBrk="1" hangingPunct="1"/>
            <a:r>
              <a:rPr lang="en-US" dirty="0"/>
              <a:t>This is all available in EZNEC, so what’s the big deal? </a:t>
            </a:r>
          </a:p>
          <a:p>
            <a:pPr eaLnBrk="1" hangingPunct="1"/>
            <a:r>
              <a:rPr lang="en-US" dirty="0"/>
              <a:t>Now, we can </a:t>
            </a:r>
            <a:r>
              <a:rPr lang="en-US" i="1" dirty="0"/>
              <a:t>Generate Test Cases</a:t>
            </a:r>
            <a:r>
              <a:rPr lang="en-US" dirty="0"/>
              <a:t>….</a:t>
            </a:r>
          </a:p>
        </p:txBody>
      </p:sp>
      <p:pic>
        <p:nvPicPr>
          <p:cNvPr id="8" name="Picture 7">
            <a:extLst>
              <a:ext uri="{FF2B5EF4-FFF2-40B4-BE49-F238E27FC236}">
                <a16:creationId xmlns:a16="http://schemas.microsoft.com/office/drawing/2014/main" id="{545E8A87-6829-2AB9-D36A-15E6CB93932A}"/>
              </a:ext>
            </a:extLst>
          </p:cNvPr>
          <p:cNvPicPr>
            <a:picLocks noChangeAspect="1"/>
          </p:cNvPicPr>
          <p:nvPr/>
        </p:nvPicPr>
        <p:blipFill>
          <a:blip r:embed="rId2"/>
          <a:stretch>
            <a:fillRect/>
          </a:stretch>
        </p:blipFill>
        <p:spPr>
          <a:xfrm>
            <a:off x="342900" y="1676400"/>
            <a:ext cx="8458200" cy="2032052"/>
          </a:xfrm>
          <a:prstGeom prst="rect">
            <a:avLst/>
          </a:prstGeom>
        </p:spPr>
      </p:pic>
    </p:spTree>
    <p:extLst>
      <p:ext uri="{BB962C8B-B14F-4D97-AF65-F5344CB8AC3E}">
        <p14:creationId xmlns:p14="http://schemas.microsoft.com/office/powerpoint/2010/main" val="3172131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(12)</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23</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304801" y="1981201"/>
            <a:ext cx="3081657"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A frequency span and up to 3 variables can be stepped through a range of values to investigate a design space.</a:t>
            </a:r>
          </a:p>
          <a:p>
            <a:pPr eaLnBrk="1" hangingPunct="1"/>
            <a:r>
              <a:rPr lang="en-US" dirty="0"/>
              <a:t>Let’s start with 3.5 to 3.6 MHz with 5 </a:t>
            </a:r>
            <a:r>
              <a:rPr lang="en-US" dirty="0" err="1"/>
              <a:t>KHz</a:t>
            </a:r>
            <a:r>
              <a:rPr lang="en-US" dirty="0"/>
              <a:t> steps (21 total steps).</a:t>
            </a:r>
          </a:p>
        </p:txBody>
      </p:sp>
      <p:pic>
        <p:nvPicPr>
          <p:cNvPr id="6" name="Picture 5">
            <a:extLst>
              <a:ext uri="{FF2B5EF4-FFF2-40B4-BE49-F238E27FC236}">
                <a16:creationId xmlns:a16="http://schemas.microsoft.com/office/drawing/2014/main" id="{85361355-2E64-1A63-AA8F-05ECA3460B70}"/>
              </a:ext>
            </a:extLst>
          </p:cNvPr>
          <p:cNvPicPr>
            <a:picLocks noChangeAspect="1"/>
          </p:cNvPicPr>
          <p:nvPr/>
        </p:nvPicPr>
        <p:blipFill>
          <a:blip r:embed="rId2"/>
          <a:stretch>
            <a:fillRect/>
          </a:stretch>
        </p:blipFill>
        <p:spPr>
          <a:xfrm>
            <a:off x="3386458" y="2048258"/>
            <a:ext cx="5452741" cy="3259460"/>
          </a:xfrm>
          <a:prstGeom prst="rect">
            <a:avLst/>
          </a:prstGeom>
        </p:spPr>
      </p:pic>
    </p:spTree>
    <p:extLst>
      <p:ext uri="{BB962C8B-B14F-4D97-AF65-F5344CB8AC3E}">
        <p14:creationId xmlns:p14="http://schemas.microsoft.com/office/powerpoint/2010/main" val="1528950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(13)</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24</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381000" y="1981201"/>
            <a:ext cx="2534371"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dirty="0"/>
              <a:t>EZNEC is run at the 21 frequency points and all of the data is collected for analysis in </a:t>
            </a:r>
            <a:r>
              <a:rPr lang="en-US" dirty="0" err="1"/>
              <a:t>AutoEZ</a:t>
            </a:r>
            <a:r>
              <a:rPr lang="en-US" dirty="0"/>
              <a:t>.</a:t>
            </a:r>
          </a:p>
          <a:p>
            <a:pPr marL="0" indent="0" eaLnBrk="1" hangingPunct="1">
              <a:buNone/>
            </a:pPr>
            <a:r>
              <a:rPr lang="en-US" dirty="0"/>
              <a:t>EZNEC does sweep SWR, but that’s it.</a:t>
            </a:r>
          </a:p>
          <a:p>
            <a:pPr marL="0" indent="0" eaLnBrk="1" hangingPunct="1">
              <a:buNone/>
            </a:pPr>
            <a:r>
              <a:rPr lang="en-US" dirty="0"/>
              <a:t>Move to the Pattern sheet.</a:t>
            </a:r>
          </a:p>
        </p:txBody>
      </p:sp>
      <p:pic>
        <p:nvPicPr>
          <p:cNvPr id="7" name="Picture 6">
            <a:extLst>
              <a:ext uri="{FF2B5EF4-FFF2-40B4-BE49-F238E27FC236}">
                <a16:creationId xmlns:a16="http://schemas.microsoft.com/office/drawing/2014/main" id="{26037856-901F-BAF6-2E60-81452EB93A52}"/>
              </a:ext>
            </a:extLst>
          </p:cNvPr>
          <p:cNvPicPr>
            <a:picLocks noChangeAspect="1"/>
          </p:cNvPicPr>
          <p:nvPr/>
        </p:nvPicPr>
        <p:blipFill>
          <a:blip r:embed="rId2"/>
          <a:stretch>
            <a:fillRect/>
          </a:stretch>
        </p:blipFill>
        <p:spPr>
          <a:xfrm>
            <a:off x="2915371" y="1605238"/>
            <a:ext cx="5771429" cy="4409524"/>
          </a:xfrm>
          <a:prstGeom prst="rect">
            <a:avLst/>
          </a:prstGeom>
        </p:spPr>
      </p:pic>
    </p:spTree>
    <p:extLst>
      <p:ext uri="{BB962C8B-B14F-4D97-AF65-F5344CB8AC3E}">
        <p14:creationId xmlns:p14="http://schemas.microsoft.com/office/powerpoint/2010/main" val="2357227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(14)</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25</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457200" y="5410201"/>
            <a:ext cx="8382000" cy="83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Pattern slice analysis, including the ability to create labeled plots for the Clipboard and GIFs.</a:t>
            </a:r>
          </a:p>
        </p:txBody>
      </p:sp>
      <p:pic>
        <p:nvPicPr>
          <p:cNvPr id="6" name="Picture 5">
            <a:extLst>
              <a:ext uri="{FF2B5EF4-FFF2-40B4-BE49-F238E27FC236}">
                <a16:creationId xmlns:a16="http://schemas.microsoft.com/office/drawing/2014/main" id="{A0E7583F-035B-2D69-A09A-21A9E39E6B50}"/>
              </a:ext>
            </a:extLst>
          </p:cNvPr>
          <p:cNvPicPr>
            <a:picLocks noChangeAspect="1"/>
          </p:cNvPicPr>
          <p:nvPr/>
        </p:nvPicPr>
        <p:blipFill>
          <a:blip r:embed="rId2"/>
          <a:stretch>
            <a:fillRect/>
          </a:stretch>
        </p:blipFill>
        <p:spPr>
          <a:xfrm>
            <a:off x="647700" y="1371600"/>
            <a:ext cx="8001000" cy="3917568"/>
          </a:xfrm>
          <a:prstGeom prst="rect">
            <a:avLst/>
          </a:prstGeom>
        </p:spPr>
      </p:pic>
    </p:spTree>
    <p:extLst>
      <p:ext uri="{BB962C8B-B14F-4D97-AF65-F5344CB8AC3E}">
        <p14:creationId xmlns:p14="http://schemas.microsoft.com/office/powerpoint/2010/main" val="3722066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(15)</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26</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247650" y="1752600"/>
            <a:ext cx="2209800" cy="426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dirty="0"/>
              <a:t>This is the Triple sheet. R, X, SWR, and slice max gain as well as F/B and F/R.</a:t>
            </a:r>
          </a:p>
          <a:p>
            <a:pPr marL="0" indent="0" eaLnBrk="1" hangingPunct="1">
              <a:buNone/>
            </a:pPr>
            <a:r>
              <a:rPr lang="en-US" dirty="0"/>
              <a:t>There is also a Smith Chart sheet</a:t>
            </a:r>
          </a:p>
          <a:p>
            <a:pPr marL="0" indent="0" eaLnBrk="1" hangingPunct="1">
              <a:buNone/>
            </a:pPr>
            <a:r>
              <a:rPr lang="en-US" dirty="0"/>
              <a:t>(not shown).</a:t>
            </a:r>
          </a:p>
        </p:txBody>
      </p:sp>
      <p:pic>
        <p:nvPicPr>
          <p:cNvPr id="6" name="Picture 5">
            <a:extLst>
              <a:ext uri="{FF2B5EF4-FFF2-40B4-BE49-F238E27FC236}">
                <a16:creationId xmlns:a16="http://schemas.microsoft.com/office/drawing/2014/main" id="{479845D0-245E-7CC5-1FE8-C32EB3F1D3CF}"/>
              </a:ext>
            </a:extLst>
          </p:cNvPr>
          <p:cNvPicPr>
            <a:picLocks noChangeAspect="1"/>
          </p:cNvPicPr>
          <p:nvPr/>
        </p:nvPicPr>
        <p:blipFill>
          <a:blip r:embed="rId2"/>
          <a:stretch>
            <a:fillRect/>
          </a:stretch>
        </p:blipFill>
        <p:spPr>
          <a:xfrm>
            <a:off x="2286000" y="1524000"/>
            <a:ext cx="6478459" cy="4333274"/>
          </a:xfrm>
          <a:prstGeom prst="rect">
            <a:avLst/>
          </a:prstGeom>
        </p:spPr>
      </p:pic>
      <p:sp>
        <p:nvSpPr>
          <p:cNvPr id="3" name="TextBox 2">
            <a:extLst>
              <a:ext uri="{FF2B5EF4-FFF2-40B4-BE49-F238E27FC236}">
                <a16:creationId xmlns:a16="http://schemas.microsoft.com/office/drawing/2014/main" id="{5FA72D62-6A6D-5383-520B-CAC6BCB264DB}"/>
              </a:ext>
            </a:extLst>
          </p:cNvPr>
          <p:cNvSpPr txBox="1"/>
          <p:nvPr/>
        </p:nvSpPr>
        <p:spPr>
          <a:xfrm>
            <a:off x="2552700" y="5924033"/>
            <a:ext cx="5867400" cy="369332"/>
          </a:xfrm>
          <a:prstGeom prst="rect">
            <a:avLst/>
          </a:prstGeom>
          <a:noFill/>
        </p:spPr>
        <p:txBody>
          <a:bodyPr wrap="square" rtlCol="0">
            <a:spAutoFit/>
          </a:bodyPr>
          <a:lstStyle/>
          <a:p>
            <a:r>
              <a:rPr lang="en-US" dirty="0"/>
              <a:t>It’s easy to label and save the graphs.</a:t>
            </a:r>
          </a:p>
        </p:txBody>
      </p:sp>
    </p:spTree>
    <p:extLst>
      <p:ext uri="{BB962C8B-B14F-4D97-AF65-F5344CB8AC3E}">
        <p14:creationId xmlns:p14="http://schemas.microsoft.com/office/powerpoint/2010/main" val="203347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(16)</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27</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265241" y="1752600"/>
            <a:ext cx="3470655" cy="426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Rather than vary the frequency, hold it constant at the target of 3.525 MHz and vary the apex height from 50 to 120 feet in steps of 5 feet.</a:t>
            </a:r>
          </a:p>
          <a:p>
            <a:pPr eaLnBrk="1" hangingPunct="1"/>
            <a:r>
              <a:rPr lang="en-US" dirty="0"/>
              <a:t>A is the name of the apex height variable.</a:t>
            </a:r>
          </a:p>
        </p:txBody>
      </p:sp>
      <p:pic>
        <p:nvPicPr>
          <p:cNvPr id="7" name="Picture 6">
            <a:extLst>
              <a:ext uri="{FF2B5EF4-FFF2-40B4-BE49-F238E27FC236}">
                <a16:creationId xmlns:a16="http://schemas.microsoft.com/office/drawing/2014/main" id="{52AD856E-835C-CAE7-EE7F-EA85124D7707}"/>
              </a:ext>
            </a:extLst>
          </p:cNvPr>
          <p:cNvPicPr>
            <a:picLocks noChangeAspect="1"/>
          </p:cNvPicPr>
          <p:nvPr/>
        </p:nvPicPr>
        <p:blipFill>
          <a:blip r:embed="rId2"/>
          <a:stretch>
            <a:fillRect/>
          </a:stretch>
        </p:blipFill>
        <p:spPr>
          <a:xfrm>
            <a:off x="3735897" y="2286000"/>
            <a:ext cx="5114286" cy="3057143"/>
          </a:xfrm>
          <a:prstGeom prst="rect">
            <a:avLst/>
          </a:prstGeom>
        </p:spPr>
      </p:pic>
    </p:spTree>
    <p:extLst>
      <p:ext uri="{BB962C8B-B14F-4D97-AF65-F5344CB8AC3E}">
        <p14:creationId xmlns:p14="http://schemas.microsoft.com/office/powerpoint/2010/main" val="2015897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(17)</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28</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265242" y="4800599"/>
            <a:ext cx="8421558"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Note the reduction in take-off angle as the vee moves higher.</a:t>
            </a:r>
          </a:p>
          <a:p>
            <a:pPr eaLnBrk="1" hangingPunct="1"/>
            <a:r>
              <a:rPr lang="en-US" dirty="0"/>
              <a:t>The feed point impedance changes as the height changes.</a:t>
            </a:r>
          </a:p>
          <a:p>
            <a:pPr eaLnBrk="1" hangingPunct="1"/>
            <a:r>
              <a:rPr lang="en-US" dirty="0"/>
              <a:t>What if I was thinking of putting the apex at 80’?</a:t>
            </a:r>
          </a:p>
          <a:p>
            <a:pPr lvl="1" eaLnBrk="1" hangingPunct="1"/>
            <a:r>
              <a:rPr lang="en-US" dirty="0"/>
              <a:t>How would the length change to bring the vee into resonance?</a:t>
            </a:r>
          </a:p>
        </p:txBody>
      </p:sp>
      <p:pic>
        <p:nvPicPr>
          <p:cNvPr id="6" name="Picture 5">
            <a:extLst>
              <a:ext uri="{FF2B5EF4-FFF2-40B4-BE49-F238E27FC236}">
                <a16:creationId xmlns:a16="http://schemas.microsoft.com/office/drawing/2014/main" id="{7373206C-F7E1-A43A-3689-BB96E2BD8FEA}"/>
              </a:ext>
            </a:extLst>
          </p:cNvPr>
          <p:cNvPicPr>
            <a:picLocks noChangeAspect="1"/>
          </p:cNvPicPr>
          <p:nvPr/>
        </p:nvPicPr>
        <p:blipFill>
          <a:blip r:embed="rId2"/>
          <a:stretch>
            <a:fillRect/>
          </a:stretch>
        </p:blipFill>
        <p:spPr>
          <a:xfrm>
            <a:off x="1524000" y="1600200"/>
            <a:ext cx="5742857" cy="3104762"/>
          </a:xfrm>
          <a:prstGeom prst="rect">
            <a:avLst/>
          </a:prstGeom>
        </p:spPr>
      </p:pic>
    </p:spTree>
    <p:extLst>
      <p:ext uri="{BB962C8B-B14F-4D97-AF65-F5344CB8AC3E}">
        <p14:creationId xmlns:p14="http://schemas.microsoft.com/office/powerpoint/2010/main" val="1821344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(18)</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29</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265242" y="1600201"/>
            <a:ext cx="3011358" cy="4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By selecting the D variable cell at 80’ and clicking </a:t>
            </a:r>
            <a:r>
              <a:rPr lang="en-US" i="1" dirty="0"/>
              <a:t>Resonate on Selected Cell </a:t>
            </a:r>
            <a:r>
              <a:rPr lang="en-US" dirty="0" err="1"/>
              <a:t>AutoEZ</a:t>
            </a:r>
            <a:r>
              <a:rPr lang="en-US" dirty="0"/>
              <a:t> will vary the value of D on that row until the reactance is driven to 0 Ohms.</a:t>
            </a:r>
          </a:p>
          <a:p>
            <a:pPr eaLnBrk="1" hangingPunct="1"/>
            <a:r>
              <a:rPr lang="en-US" dirty="0"/>
              <a:t>For the 45 degree drop angle with an 80’ apex at 3.525 MHz each side of the vee is 68.59’ long.</a:t>
            </a:r>
          </a:p>
          <a:p>
            <a:pPr eaLnBrk="1" hangingPunct="1"/>
            <a:r>
              <a:rPr lang="en-US" dirty="0"/>
              <a:t>SWR is 1.085.</a:t>
            </a:r>
          </a:p>
          <a:p>
            <a:pPr eaLnBrk="1" hangingPunct="1"/>
            <a:r>
              <a:rPr lang="en-US" dirty="0" err="1"/>
              <a:t>AutoEZ</a:t>
            </a:r>
            <a:r>
              <a:rPr lang="en-US" dirty="0"/>
              <a:t> did the </a:t>
            </a:r>
            <a:r>
              <a:rPr lang="en-US" i="1" dirty="0"/>
              <a:t>fiddling</a:t>
            </a:r>
            <a:r>
              <a:rPr lang="en-US" dirty="0"/>
              <a:t>.</a:t>
            </a:r>
          </a:p>
        </p:txBody>
      </p:sp>
      <p:pic>
        <p:nvPicPr>
          <p:cNvPr id="7" name="Picture 6">
            <a:extLst>
              <a:ext uri="{FF2B5EF4-FFF2-40B4-BE49-F238E27FC236}">
                <a16:creationId xmlns:a16="http://schemas.microsoft.com/office/drawing/2014/main" id="{49CC6FEF-C26C-CAEB-B368-39FC7362A463}"/>
              </a:ext>
            </a:extLst>
          </p:cNvPr>
          <p:cNvPicPr>
            <a:picLocks noChangeAspect="1"/>
          </p:cNvPicPr>
          <p:nvPr/>
        </p:nvPicPr>
        <p:blipFill>
          <a:blip r:embed="rId2"/>
          <a:stretch>
            <a:fillRect/>
          </a:stretch>
        </p:blipFill>
        <p:spPr>
          <a:xfrm>
            <a:off x="3429000" y="1600200"/>
            <a:ext cx="4990476" cy="4304762"/>
          </a:xfrm>
          <a:prstGeom prst="rect">
            <a:avLst/>
          </a:prstGeom>
        </p:spPr>
      </p:pic>
    </p:spTree>
    <p:extLst>
      <p:ext uri="{BB962C8B-B14F-4D97-AF65-F5344CB8AC3E}">
        <p14:creationId xmlns:p14="http://schemas.microsoft.com/office/powerpoint/2010/main" val="152893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sz="3200" dirty="0"/>
              <a:t>The Current State of EZNEC/NEC-Based</a:t>
            </a:r>
            <a:br>
              <a:rPr lang="en-US" sz="3200" dirty="0"/>
            </a:br>
            <a:r>
              <a:rPr lang="en-US" sz="3200" dirty="0"/>
              <a:t>Antenna Modeling</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200" y="1676399"/>
            <a:ext cx="8229600" cy="4568825"/>
          </a:xfrm>
        </p:spPr>
        <p:txBody>
          <a:bodyPr>
            <a:normAutofit fontScale="77500" lnSpcReduction="20000"/>
          </a:bodyPr>
          <a:lstStyle/>
          <a:p>
            <a:r>
              <a:rPr lang="en-US" dirty="0"/>
              <a:t>Current up to May, 2024 (things change!).</a:t>
            </a:r>
          </a:p>
          <a:p>
            <a:r>
              <a:rPr lang="en-US" dirty="0"/>
              <a:t>See my 2011 Contest University presentation for NEC history and an introduction to antenna modeling.</a:t>
            </a:r>
          </a:p>
          <a:p>
            <a:pPr lvl="1"/>
            <a:r>
              <a:rPr lang="en-US" dirty="0"/>
              <a:t>Numerical Electromagnetics Code (NEC).</a:t>
            </a:r>
          </a:p>
          <a:p>
            <a:pPr lvl="1"/>
            <a:r>
              <a:rPr lang="en-US" dirty="0"/>
              <a:t>The Wikipedia page for NEC is a good overview.</a:t>
            </a:r>
          </a:p>
          <a:p>
            <a:r>
              <a:rPr lang="en-US" dirty="0"/>
              <a:t>For </a:t>
            </a:r>
            <a:r>
              <a:rPr lang="en-US" u="sng" dirty="0"/>
              <a:t>many years</a:t>
            </a:r>
            <a:r>
              <a:rPr lang="en-US" dirty="0"/>
              <a:t>, the first question usually asked was whether you use NEC-2 or NEC-4 as the modeling engine.</a:t>
            </a:r>
          </a:p>
          <a:p>
            <a:pPr lvl="1"/>
            <a:r>
              <a:rPr lang="en-US" dirty="0"/>
              <a:t>NEC-2: free (public domain), with some serious known limitations but clever workarounds in EZNEC.</a:t>
            </a:r>
          </a:p>
          <a:p>
            <a:pPr lvl="1"/>
            <a:r>
              <a:rPr lang="en-US" dirty="0"/>
              <a:t>NEC-4: $400 license fee, with many improvements and far fewer limitations. (LLNL (Lawrence Livermore))</a:t>
            </a:r>
          </a:p>
          <a:p>
            <a:pPr lvl="1"/>
            <a:r>
              <a:rPr lang="en-US" dirty="0"/>
              <a:t>To use NEC-4 with EZNEC the Pro/4 version was needed ($600). Total investment (well worth it): $1000.</a:t>
            </a:r>
          </a:p>
          <a:p>
            <a:endParaRPr lang="en-US" dirty="0"/>
          </a:p>
          <a:p>
            <a:endParaRPr lang="en-US" dirty="0"/>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3</a:t>
            </a:fld>
            <a:endParaRPr lang="en-US" altLang="en-US"/>
          </a:p>
        </p:txBody>
      </p:sp>
    </p:spTree>
    <p:extLst>
      <p:ext uri="{BB962C8B-B14F-4D97-AF65-F5344CB8AC3E}">
        <p14:creationId xmlns:p14="http://schemas.microsoft.com/office/powerpoint/2010/main" val="1810930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(19)</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30</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265242" y="1600201"/>
            <a:ext cx="3011358" cy="4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In fact, I could select the whole D column and </a:t>
            </a:r>
            <a:r>
              <a:rPr lang="en-US" dirty="0" err="1"/>
              <a:t>AutoEZ</a:t>
            </a:r>
            <a:r>
              <a:rPr lang="en-US" dirty="0"/>
              <a:t> would run EZNEC to bring all lengths into resonance. </a:t>
            </a:r>
          </a:p>
          <a:p>
            <a:pPr eaLnBrk="1" hangingPunct="1"/>
            <a:r>
              <a:rPr lang="en-US" dirty="0"/>
              <a:t>This was done with one click.</a:t>
            </a:r>
          </a:p>
        </p:txBody>
      </p:sp>
      <p:pic>
        <p:nvPicPr>
          <p:cNvPr id="6" name="Picture 5">
            <a:extLst>
              <a:ext uri="{FF2B5EF4-FFF2-40B4-BE49-F238E27FC236}">
                <a16:creationId xmlns:a16="http://schemas.microsoft.com/office/drawing/2014/main" id="{6B1CFEB6-124D-AEE3-DBE1-30207B5A338A}"/>
              </a:ext>
            </a:extLst>
          </p:cNvPr>
          <p:cNvPicPr>
            <a:picLocks noChangeAspect="1"/>
          </p:cNvPicPr>
          <p:nvPr/>
        </p:nvPicPr>
        <p:blipFill>
          <a:blip r:embed="rId2"/>
          <a:stretch>
            <a:fillRect/>
          </a:stretch>
        </p:blipFill>
        <p:spPr>
          <a:xfrm>
            <a:off x="3500747" y="1972068"/>
            <a:ext cx="5444581" cy="3438132"/>
          </a:xfrm>
          <a:prstGeom prst="rect">
            <a:avLst/>
          </a:prstGeom>
        </p:spPr>
      </p:pic>
    </p:spTree>
    <p:extLst>
      <p:ext uri="{BB962C8B-B14F-4D97-AF65-F5344CB8AC3E}">
        <p14:creationId xmlns:p14="http://schemas.microsoft.com/office/powerpoint/2010/main" val="808178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(20)</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31</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265242" y="1600201"/>
            <a:ext cx="3316158" cy="4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Let’s say I wanted to explore the 80’ apex and vary the drop angle from 10 to 60 degrees?</a:t>
            </a:r>
          </a:p>
          <a:p>
            <a:pPr eaLnBrk="1" hangingPunct="1"/>
            <a:r>
              <a:rPr lang="en-US" dirty="0"/>
              <a:t>Fix the height and length, vary the drop angle (variable B).</a:t>
            </a:r>
          </a:p>
        </p:txBody>
      </p:sp>
      <p:pic>
        <p:nvPicPr>
          <p:cNvPr id="7" name="Picture 6">
            <a:extLst>
              <a:ext uri="{FF2B5EF4-FFF2-40B4-BE49-F238E27FC236}">
                <a16:creationId xmlns:a16="http://schemas.microsoft.com/office/drawing/2014/main" id="{ED595020-A5C8-B973-DD4B-40BB0E9BD098}"/>
              </a:ext>
            </a:extLst>
          </p:cNvPr>
          <p:cNvPicPr>
            <a:picLocks noChangeAspect="1"/>
          </p:cNvPicPr>
          <p:nvPr/>
        </p:nvPicPr>
        <p:blipFill>
          <a:blip r:embed="rId2"/>
          <a:stretch>
            <a:fillRect/>
          </a:stretch>
        </p:blipFill>
        <p:spPr>
          <a:xfrm>
            <a:off x="3429000" y="1622566"/>
            <a:ext cx="2914286" cy="752381"/>
          </a:xfrm>
          <a:prstGeom prst="rect">
            <a:avLst/>
          </a:prstGeom>
        </p:spPr>
      </p:pic>
      <p:pic>
        <p:nvPicPr>
          <p:cNvPr id="10" name="Picture 9">
            <a:extLst>
              <a:ext uri="{FF2B5EF4-FFF2-40B4-BE49-F238E27FC236}">
                <a16:creationId xmlns:a16="http://schemas.microsoft.com/office/drawing/2014/main" id="{1E1F691B-E13E-486A-3003-B6177E53AC27}"/>
              </a:ext>
            </a:extLst>
          </p:cNvPr>
          <p:cNvPicPr>
            <a:picLocks noChangeAspect="1"/>
          </p:cNvPicPr>
          <p:nvPr/>
        </p:nvPicPr>
        <p:blipFill>
          <a:blip r:embed="rId3"/>
          <a:stretch>
            <a:fillRect/>
          </a:stretch>
        </p:blipFill>
        <p:spPr>
          <a:xfrm>
            <a:off x="3658229" y="3733800"/>
            <a:ext cx="5028571" cy="2295238"/>
          </a:xfrm>
          <a:prstGeom prst="rect">
            <a:avLst/>
          </a:prstGeom>
        </p:spPr>
      </p:pic>
      <p:pic>
        <p:nvPicPr>
          <p:cNvPr id="12" name="Picture 11">
            <a:extLst>
              <a:ext uri="{FF2B5EF4-FFF2-40B4-BE49-F238E27FC236}">
                <a16:creationId xmlns:a16="http://schemas.microsoft.com/office/drawing/2014/main" id="{EA51DBAB-AE06-0639-C899-B5576B0B4066}"/>
              </a:ext>
            </a:extLst>
          </p:cNvPr>
          <p:cNvPicPr>
            <a:picLocks noChangeAspect="1"/>
          </p:cNvPicPr>
          <p:nvPr/>
        </p:nvPicPr>
        <p:blipFill>
          <a:blip r:embed="rId4"/>
          <a:stretch>
            <a:fillRect/>
          </a:stretch>
        </p:blipFill>
        <p:spPr>
          <a:xfrm>
            <a:off x="5926377" y="2168894"/>
            <a:ext cx="2952381" cy="1447619"/>
          </a:xfrm>
          <a:prstGeom prst="rect">
            <a:avLst/>
          </a:prstGeom>
        </p:spPr>
      </p:pic>
      <p:sp>
        <p:nvSpPr>
          <p:cNvPr id="13" name="TextBox 12">
            <a:extLst>
              <a:ext uri="{FF2B5EF4-FFF2-40B4-BE49-F238E27FC236}">
                <a16:creationId xmlns:a16="http://schemas.microsoft.com/office/drawing/2014/main" id="{766D27E9-D5CA-F87B-06F5-E1AFD27CC8A0}"/>
              </a:ext>
            </a:extLst>
          </p:cNvPr>
          <p:cNvSpPr txBox="1"/>
          <p:nvPr/>
        </p:nvSpPr>
        <p:spPr>
          <a:xfrm>
            <a:off x="4086407" y="1277938"/>
            <a:ext cx="1219200" cy="381000"/>
          </a:xfrm>
          <a:prstGeom prst="rect">
            <a:avLst/>
          </a:prstGeom>
          <a:noFill/>
        </p:spPr>
        <p:txBody>
          <a:bodyPr wrap="square" rtlCol="0">
            <a:spAutoFit/>
          </a:bodyPr>
          <a:lstStyle/>
          <a:p>
            <a:r>
              <a:rPr lang="en-US" dirty="0"/>
              <a:t>Variables</a:t>
            </a:r>
          </a:p>
        </p:txBody>
      </p:sp>
      <p:sp>
        <p:nvSpPr>
          <p:cNvPr id="14" name="TextBox 13">
            <a:extLst>
              <a:ext uri="{FF2B5EF4-FFF2-40B4-BE49-F238E27FC236}">
                <a16:creationId xmlns:a16="http://schemas.microsoft.com/office/drawing/2014/main" id="{CFBD2082-B392-66EC-1CEC-71AD6B1E23AC}"/>
              </a:ext>
            </a:extLst>
          </p:cNvPr>
          <p:cNvSpPr txBox="1"/>
          <p:nvPr/>
        </p:nvSpPr>
        <p:spPr>
          <a:xfrm>
            <a:off x="6858000" y="1808256"/>
            <a:ext cx="1219200" cy="381000"/>
          </a:xfrm>
          <a:prstGeom prst="rect">
            <a:avLst/>
          </a:prstGeom>
          <a:noFill/>
        </p:spPr>
        <p:txBody>
          <a:bodyPr wrap="square" rtlCol="0">
            <a:spAutoFit/>
          </a:bodyPr>
          <a:lstStyle/>
          <a:p>
            <a:r>
              <a:rPr lang="en-US" dirty="0"/>
              <a:t>Generate</a:t>
            </a:r>
          </a:p>
        </p:txBody>
      </p:sp>
      <p:sp>
        <p:nvSpPr>
          <p:cNvPr id="15" name="TextBox 14">
            <a:extLst>
              <a:ext uri="{FF2B5EF4-FFF2-40B4-BE49-F238E27FC236}">
                <a16:creationId xmlns:a16="http://schemas.microsoft.com/office/drawing/2014/main" id="{03C6FAB8-0D80-F362-93F7-01EACB8B2C53}"/>
              </a:ext>
            </a:extLst>
          </p:cNvPr>
          <p:cNvSpPr txBox="1"/>
          <p:nvPr/>
        </p:nvSpPr>
        <p:spPr>
          <a:xfrm>
            <a:off x="4276543" y="3352800"/>
            <a:ext cx="1219200" cy="381000"/>
          </a:xfrm>
          <a:prstGeom prst="rect">
            <a:avLst/>
          </a:prstGeom>
          <a:noFill/>
        </p:spPr>
        <p:txBody>
          <a:bodyPr wrap="square" rtlCol="0">
            <a:spAutoFit/>
          </a:bodyPr>
          <a:lstStyle/>
          <a:p>
            <a:r>
              <a:rPr lang="en-US" dirty="0"/>
              <a:t>Results</a:t>
            </a:r>
          </a:p>
        </p:txBody>
      </p:sp>
    </p:spTree>
    <p:extLst>
      <p:ext uri="{BB962C8B-B14F-4D97-AF65-F5344CB8AC3E}">
        <p14:creationId xmlns:p14="http://schemas.microsoft.com/office/powerpoint/2010/main" val="4049876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(21)</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32</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265242" y="5410199"/>
            <a:ext cx="7507158" cy="97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475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The graph on the Custom sheet  can be used to plot the max gain as a function of the drop angle.</a:t>
            </a:r>
          </a:p>
          <a:p>
            <a:pPr eaLnBrk="1" hangingPunct="1"/>
            <a:r>
              <a:rPr lang="en-US" dirty="0"/>
              <a:t>This is at the 80’ apex.</a:t>
            </a:r>
          </a:p>
          <a:p>
            <a:pPr eaLnBrk="1" hangingPunct="1"/>
            <a:r>
              <a:rPr lang="en-US" dirty="0"/>
              <a:t>The Snapshots button saves and compares different data sets.</a:t>
            </a:r>
          </a:p>
        </p:txBody>
      </p:sp>
      <p:pic>
        <p:nvPicPr>
          <p:cNvPr id="11" name="Picture 10">
            <a:extLst>
              <a:ext uri="{FF2B5EF4-FFF2-40B4-BE49-F238E27FC236}">
                <a16:creationId xmlns:a16="http://schemas.microsoft.com/office/drawing/2014/main" id="{832CCF46-9872-04F7-B83E-1927F8D79B45}"/>
              </a:ext>
            </a:extLst>
          </p:cNvPr>
          <p:cNvPicPr>
            <a:picLocks noChangeAspect="1"/>
          </p:cNvPicPr>
          <p:nvPr/>
        </p:nvPicPr>
        <p:blipFill>
          <a:blip r:embed="rId2"/>
          <a:stretch>
            <a:fillRect/>
          </a:stretch>
        </p:blipFill>
        <p:spPr>
          <a:xfrm>
            <a:off x="685800" y="1375958"/>
            <a:ext cx="5952676" cy="4034241"/>
          </a:xfrm>
          <a:prstGeom prst="rect">
            <a:avLst/>
          </a:prstGeom>
        </p:spPr>
      </p:pic>
      <p:pic>
        <p:nvPicPr>
          <p:cNvPr id="14" name="Picture 13">
            <a:extLst>
              <a:ext uri="{FF2B5EF4-FFF2-40B4-BE49-F238E27FC236}">
                <a16:creationId xmlns:a16="http://schemas.microsoft.com/office/drawing/2014/main" id="{E4472817-B1E6-E8F1-943A-DC55EEA47687}"/>
              </a:ext>
            </a:extLst>
          </p:cNvPr>
          <p:cNvPicPr>
            <a:picLocks noChangeAspect="1"/>
          </p:cNvPicPr>
          <p:nvPr/>
        </p:nvPicPr>
        <p:blipFill>
          <a:blip r:embed="rId3"/>
          <a:stretch>
            <a:fillRect/>
          </a:stretch>
        </p:blipFill>
        <p:spPr>
          <a:xfrm>
            <a:off x="7239000" y="2210199"/>
            <a:ext cx="1323810" cy="3200000"/>
          </a:xfrm>
          <a:prstGeom prst="rect">
            <a:avLst/>
          </a:prstGeom>
        </p:spPr>
      </p:pic>
      <p:sp>
        <p:nvSpPr>
          <p:cNvPr id="15" name="TextBox 14">
            <a:extLst>
              <a:ext uri="{FF2B5EF4-FFF2-40B4-BE49-F238E27FC236}">
                <a16:creationId xmlns:a16="http://schemas.microsoft.com/office/drawing/2014/main" id="{4D86AE82-F826-E5FF-BDAB-B77BB2131C7F}"/>
              </a:ext>
            </a:extLst>
          </p:cNvPr>
          <p:cNvSpPr txBox="1"/>
          <p:nvPr/>
        </p:nvSpPr>
        <p:spPr>
          <a:xfrm>
            <a:off x="7059034" y="1563868"/>
            <a:ext cx="1551566" cy="646331"/>
          </a:xfrm>
          <a:prstGeom prst="rect">
            <a:avLst/>
          </a:prstGeom>
          <a:noFill/>
        </p:spPr>
        <p:txBody>
          <a:bodyPr wrap="square" rtlCol="0">
            <a:spAutoFit/>
          </a:bodyPr>
          <a:lstStyle/>
          <a:p>
            <a:r>
              <a:rPr lang="en-US" dirty="0"/>
              <a:t>X and Y axis</a:t>
            </a:r>
          </a:p>
          <a:p>
            <a:r>
              <a:rPr lang="en-US" dirty="0"/>
              <a:t>choices</a:t>
            </a:r>
          </a:p>
        </p:txBody>
      </p:sp>
    </p:spTree>
    <p:extLst>
      <p:ext uri="{BB962C8B-B14F-4D97-AF65-F5344CB8AC3E}">
        <p14:creationId xmlns:p14="http://schemas.microsoft.com/office/powerpoint/2010/main" val="670311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9E2-07B7-04B2-3DC9-2D06E6072956}"/>
              </a:ext>
            </a:extLst>
          </p:cNvPr>
          <p:cNvSpPr>
            <a:spLocks noGrp="1"/>
          </p:cNvSpPr>
          <p:nvPr>
            <p:ph type="title"/>
          </p:nvPr>
        </p:nvSpPr>
        <p:spPr/>
        <p:txBody>
          <a:bodyPr/>
          <a:lstStyle/>
          <a:p>
            <a:r>
              <a:rPr lang="en-US" sz="4000" dirty="0"/>
              <a:t>Model With Variables/Formulas (22)</a:t>
            </a:r>
          </a:p>
        </p:txBody>
      </p:sp>
      <p:sp>
        <p:nvSpPr>
          <p:cNvPr id="4" name="Footer Placeholder 3">
            <a:extLst>
              <a:ext uri="{FF2B5EF4-FFF2-40B4-BE49-F238E27FC236}">
                <a16:creationId xmlns:a16="http://schemas.microsoft.com/office/drawing/2014/main" id="{4D4481ED-14DF-354E-3094-73D53DAF11E2}"/>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70D5084F-CABC-7126-DA9E-04F9B400267C}"/>
              </a:ext>
            </a:extLst>
          </p:cNvPr>
          <p:cNvSpPr>
            <a:spLocks noGrp="1"/>
          </p:cNvSpPr>
          <p:nvPr>
            <p:ph type="sldNum" sz="quarter" idx="12"/>
          </p:nvPr>
        </p:nvSpPr>
        <p:spPr/>
        <p:txBody>
          <a:bodyPr/>
          <a:lstStyle/>
          <a:p>
            <a:fld id="{BDEBF4CF-0050-4F81-919F-EC1624062A76}" type="slidenum">
              <a:rPr lang="en-US" altLang="en-US" smtClean="0"/>
              <a:pPr/>
              <a:t>33</a:t>
            </a:fld>
            <a:endParaRPr lang="en-US" altLang="en-US"/>
          </a:p>
        </p:txBody>
      </p:sp>
      <p:sp>
        <p:nvSpPr>
          <p:cNvPr id="9" name="Content Placeholder 2">
            <a:extLst>
              <a:ext uri="{FF2B5EF4-FFF2-40B4-BE49-F238E27FC236}">
                <a16:creationId xmlns:a16="http://schemas.microsoft.com/office/drawing/2014/main" id="{B3A2A6F4-E640-6C28-509C-A4979704A97D}"/>
              </a:ext>
            </a:extLst>
          </p:cNvPr>
          <p:cNvSpPr txBox="1">
            <a:spLocks/>
          </p:cNvSpPr>
          <p:nvPr/>
        </p:nvSpPr>
        <p:spPr bwMode="auto">
          <a:xfrm>
            <a:off x="265242" y="5410199"/>
            <a:ext cx="7507158" cy="97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Comparison of 80’ apex to 120’ apex as a function of drop angle using a Snapshot.</a:t>
            </a:r>
          </a:p>
        </p:txBody>
      </p:sp>
      <p:pic>
        <p:nvPicPr>
          <p:cNvPr id="6" name="Picture 5">
            <a:extLst>
              <a:ext uri="{FF2B5EF4-FFF2-40B4-BE49-F238E27FC236}">
                <a16:creationId xmlns:a16="http://schemas.microsoft.com/office/drawing/2014/main" id="{6271EDC4-9C06-FE4B-133D-DF378D2B241B}"/>
              </a:ext>
            </a:extLst>
          </p:cNvPr>
          <p:cNvPicPr>
            <a:picLocks noChangeAspect="1"/>
          </p:cNvPicPr>
          <p:nvPr/>
        </p:nvPicPr>
        <p:blipFill>
          <a:blip r:embed="rId2"/>
          <a:stretch>
            <a:fillRect/>
          </a:stretch>
        </p:blipFill>
        <p:spPr>
          <a:xfrm>
            <a:off x="1029143" y="1552809"/>
            <a:ext cx="7085714" cy="3752381"/>
          </a:xfrm>
          <a:prstGeom prst="rect">
            <a:avLst/>
          </a:prstGeom>
        </p:spPr>
      </p:pic>
    </p:spTree>
    <p:extLst>
      <p:ext uri="{BB962C8B-B14F-4D97-AF65-F5344CB8AC3E}">
        <p14:creationId xmlns:p14="http://schemas.microsoft.com/office/powerpoint/2010/main" val="1117687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00B6-8857-2F64-B629-C0B54AB08284}"/>
              </a:ext>
            </a:extLst>
          </p:cNvPr>
          <p:cNvSpPr>
            <a:spLocks noGrp="1"/>
          </p:cNvSpPr>
          <p:nvPr>
            <p:ph type="title"/>
          </p:nvPr>
        </p:nvSpPr>
        <p:spPr/>
        <p:txBody>
          <a:bodyPr/>
          <a:lstStyle/>
          <a:p>
            <a:r>
              <a:rPr lang="en-US" dirty="0"/>
              <a:t>Optimize Models</a:t>
            </a:r>
          </a:p>
        </p:txBody>
      </p:sp>
      <p:sp>
        <p:nvSpPr>
          <p:cNvPr id="3" name="Content Placeholder 2">
            <a:extLst>
              <a:ext uri="{FF2B5EF4-FFF2-40B4-BE49-F238E27FC236}">
                <a16:creationId xmlns:a16="http://schemas.microsoft.com/office/drawing/2014/main" id="{B6F54E2A-C1A2-EAE3-A97F-7F3F8AF3B04F}"/>
              </a:ext>
            </a:extLst>
          </p:cNvPr>
          <p:cNvSpPr>
            <a:spLocks noGrp="1"/>
          </p:cNvSpPr>
          <p:nvPr>
            <p:ph idx="1"/>
          </p:nvPr>
        </p:nvSpPr>
        <p:spPr>
          <a:xfrm>
            <a:off x="457200" y="1600201"/>
            <a:ext cx="8229600" cy="4645024"/>
          </a:xfrm>
        </p:spPr>
        <p:txBody>
          <a:bodyPr>
            <a:normAutofit fontScale="70000" lnSpcReduction="20000"/>
          </a:bodyPr>
          <a:lstStyle/>
          <a:p>
            <a:r>
              <a:rPr lang="en-US" dirty="0"/>
              <a:t>Often more of an art than science.</a:t>
            </a:r>
          </a:p>
          <a:p>
            <a:pPr lvl="1"/>
            <a:r>
              <a:rPr lang="en-US" dirty="0"/>
              <a:t>Which makes it rewarding and fun and highly creative.</a:t>
            </a:r>
          </a:p>
          <a:p>
            <a:r>
              <a:rPr lang="en-US" dirty="0"/>
              <a:t>Optimize means to optimize </a:t>
            </a:r>
            <a:r>
              <a:rPr lang="en-US" i="1" dirty="0"/>
              <a:t>something</a:t>
            </a:r>
            <a:r>
              <a:rPr lang="en-US" dirty="0"/>
              <a:t>.</a:t>
            </a:r>
          </a:p>
          <a:p>
            <a:pPr lvl="1"/>
            <a:r>
              <a:rPr lang="en-US" dirty="0"/>
              <a:t>An initial design (starting point) is needed (not a blank piece of paper).</a:t>
            </a:r>
          </a:p>
          <a:p>
            <a:pPr lvl="1"/>
            <a:r>
              <a:rPr lang="en-US" dirty="0"/>
              <a:t>Optimize can mean maximum or minimum (</a:t>
            </a:r>
            <a:r>
              <a:rPr lang="en-US" dirty="0" err="1"/>
              <a:t>e.g</a:t>
            </a:r>
            <a:r>
              <a:rPr lang="en-US" dirty="0"/>
              <a:t> gain / SWR).</a:t>
            </a:r>
          </a:p>
          <a:p>
            <a:r>
              <a:rPr lang="en-US" dirty="0"/>
              <a:t>The </a:t>
            </a:r>
            <a:r>
              <a:rPr lang="en-US" dirty="0" err="1"/>
              <a:t>Nelder</a:t>
            </a:r>
            <a:r>
              <a:rPr lang="en-US" dirty="0"/>
              <a:t>-Mead simplex algorithm is used in </a:t>
            </a:r>
            <a:r>
              <a:rPr lang="en-US" dirty="0" err="1"/>
              <a:t>AutoEZ</a:t>
            </a:r>
            <a:r>
              <a:rPr lang="en-US" dirty="0"/>
              <a:t>.</a:t>
            </a:r>
          </a:p>
          <a:p>
            <a:pPr lvl="1"/>
            <a:r>
              <a:rPr lang="en-US" dirty="0"/>
              <a:t>Details on </a:t>
            </a:r>
            <a:r>
              <a:rPr lang="en-US" dirty="0">
                <a:hlinkClick r:id="rId2"/>
              </a:rPr>
              <a:t>https://ac6la.com/aeoptimize.html</a:t>
            </a:r>
            <a:r>
              <a:rPr lang="en-US" dirty="0"/>
              <a:t> </a:t>
            </a:r>
          </a:p>
          <a:p>
            <a:pPr lvl="1"/>
            <a:r>
              <a:rPr lang="en-US" dirty="0"/>
              <a:t>Additional information on the N-M Wikipedia page.</a:t>
            </a:r>
          </a:p>
          <a:p>
            <a:r>
              <a:rPr lang="en-US" dirty="0"/>
              <a:t>One of the pitfalls in optimization is getting </a:t>
            </a:r>
            <a:r>
              <a:rPr lang="en-US" i="1" dirty="0"/>
              <a:t>trapped in a local minimum</a:t>
            </a:r>
            <a:r>
              <a:rPr lang="en-US" dirty="0"/>
              <a:t>. Find a solution that looks good but is not the best one.</a:t>
            </a:r>
          </a:p>
          <a:p>
            <a:r>
              <a:rPr lang="en-US" dirty="0"/>
              <a:t>Exhaustive search optimization (</a:t>
            </a:r>
            <a:r>
              <a:rPr lang="en-US" i="1" dirty="0"/>
              <a:t>brute force</a:t>
            </a:r>
            <a:r>
              <a:rPr lang="en-US" dirty="0"/>
              <a:t>) can find the optimum solution, but usually is too costly (most design spaces have several variables and are insanely large).</a:t>
            </a:r>
          </a:p>
        </p:txBody>
      </p:sp>
      <p:sp>
        <p:nvSpPr>
          <p:cNvPr id="4" name="Footer Placeholder 3">
            <a:extLst>
              <a:ext uri="{FF2B5EF4-FFF2-40B4-BE49-F238E27FC236}">
                <a16:creationId xmlns:a16="http://schemas.microsoft.com/office/drawing/2014/main" id="{56CBFDFC-5B96-B4D1-5D6C-93EF0775A42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4B063FA-01C5-1452-EA9E-BE0646221BA8}"/>
              </a:ext>
            </a:extLst>
          </p:cNvPr>
          <p:cNvSpPr>
            <a:spLocks noGrp="1"/>
          </p:cNvSpPr>
          <p:nvPr>
            <p:ph type="sldNum" sz="quarter" idx="12"/>
          </p:nvPr>
        </p:nvSpPr>
        <p:spPr/>
        <p:txBody>
          <a:bodyPr/>
          <a:lstStyle/>
          <a:p>
            <a:fld id="{BDEBF4CF-0050-4F81-919F-EC1624062A76}" type="slidenum">
              <a:rPr lang="en-US" altLang="en-US" smtClean="0"/>
              <a:pPr/>
              <a:t>34</a:t>
            </a:fld>
            <a:endParaRPr lang="en-US" altLang="en-US"/>
          </a:p>
        </p:txBody>
      </p:sp>
    </p:spTree>
    <p:extLst>
      <p:ext uri="{BB962C8B-B14F-4D97-AF65-F5344CB8AC3E}">
        <p14:creationId xmlns:p14="http://schemas.microsoft.com/office/powerpoint/2010/main" val="282958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00B6-8857-2F64-B629-C0B54AB08284}"/>
              </a:ext>
            </a:extLst>
          </p:cNvPr>
          <p:cNvSpPr>
            <a:spLocks noGrp="1"/>
          </p:cNvSpPr>
          <p:nvPr>
            <p:ph type="title"/>
          </p:nvPr>
        </p:nvSpPr>
        <p:spPr/>
        <p:txBody>
          <a:bodyPr/>
          <a:lstStyle/>
          <a:p>
            <a:r>
              <a:rPr lang="en-US" dirty="0"/>
              <a:t>Optimize Models (2)</a:t>
            </a:r>
          </a:p>
        </p:txBody>
      </p:sp>
      <p:sp>
        <p:nvSpPr>
          <p:cNvPr id="3" name="Content Placeholder 2">
            <a:extLst>
              <a:ext uri="{FF2B5EF4-FFF2-40B4-BE49-F238E27FC236}">
                <a16:creationId xmlns:a16="http://schemas.microsoft.com/office/drawing/2014/main" id="{B6F54E2A-C1A2-EAE3-A97F-7F3F8AF3B04F}"/>
              </a:ext>
            </a:extLst>
          </p:cNvPr>
          <p:cNvSpPr>
            <a:spLocks noGrp="1"/>
          </p:cNvSpPr>
          <p:nvPr>
            <p:ph idx="1"/>
          </p:nvPr>
        </p:nvSpPr>
        <p:spPr>
          <a:xfrm>
            <a:off x="475488" y="1534376"/>
            <a:ext cx="8229600" cy="609600"/>
          </a:xfrm>
        </p:spPr>
        <p:txBody>
          <a:bodyPr>
            <a:normAutofit/>
          </a:bodyPr>
          <a:lstStyle/>
          <a:p>
            <a:r>
              <a:rPr lang="en-US" dirty="0"/>
              <a:t>Consider a one-dimensional function:</a:t>
            </a:r>
          </a:p>
        </p:txBody>
      </p:sp>
      <p:sp>
        <p:nvSpPr>
          <p:cNvPr id="4" name="Footer Placeholder 3">
            <a:extLst>
              <a:ext uri="{FF2B5EF4-FFF2-40B4-BE49-F238E27FC236}">
                <a16:creationId xmlns:a16="http://schemas.microsoft.com/office/drawing/2014/main" id="{56CBFDFC-5B96-B4D1-5D6C-93EF0775A42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4B063FA-01C5-1452-EA9E-BE0646221BA8}"/>
              </a:ext>
            </a:extLst>
          </p:cNvPr>
          <p:cNvSpPr>
            <a:spLocks noGrp="1"/>
          </p:cNvSpPr>
          <p:nvPr>
            <p:ph type="sldNum" sz="quarter" idx="12"/>
          </p:nvPr>
        </p:nvSpPr>
        <p:spPr/>
        <p:txBody>
          <a:bodyPr/>
          <a:lstStyle/>
          <a:p>
            <a:fld id="{BDEBF4CF-0050-4F81-919F-EC1624062A76}" type="slidenum">
              <a:rPr lang="en-US" altLang="en-US" smtClean="0"/>
              <a:pPr/>
              <a:t>35</a:t>
            </a:fld>
            <a:endParaRPr lang="en-US" altLang="en-US"/>
          </a:p>
        </p:txBody>
      </p:sp>
      <p:pic>
        <p:nvPicPr>
          <p:cNvPr id="7" name="Picture 6">
            <a:extLst>
              <a:ext uri="{FF2B5EF4-FFF2-40B4-BE49-F238E27FC236}">
                <a16:creationId xmlns:a16="http://schemas.microsoft.com/office/drawing/2014/main" id="{F9C8388B-9533-B0E8-26A9-94134A518953}"/>
              </a:ext>
            </a:extLst>
          </p:cNvPr>
          <p:cNvPicPr>
            <a:picLocks noChangeAspect="1"/>
          </p:cNvPicPr>
          <p:nvPr/>
        </p:nvPicPr>
        <p:blipFill>
          <a:blip r:embed="rId2"/>
          <a:stretch>
            <a:fillRect/>
          </a:stretch>
        </p:blipFill>
        <p:spPr>
          <a:xfrm>
            <a:off x="4239389" y="2088859"/>
            <a:ext cx="4418836" cy="2691222"/>
          </a:xfrm>
          <a:prstGeom prst="rect">
            <a:avLst/>
          </a:prstGeom>
        </p:spPr>
      </p:pic>
      <p:sp>
        <p:nvSpPr>
          <p:cNvPr id="8" name="Content Placeholder 2">
            <a:extLst>
              <a:ext uri="{FF2B5EF4-FFF2-40B4-BE49-F238E27FC236}">
                <a16:creationId xmlns:a16="http://schemas.microsoft.com/office/drawing/2014/main" id="{94033E92-5E25-E99A-B5D6-B184B673FB43}"/>
              </a:ext>
            </a:extLst>
          </p:cNvPr>
          <p:cNvSpPr txBox="1">
            <a:spLocks/>
          </p:cNvSpPr>
          <p:nvPr/>
        </p:nvSpPr>
        <p:spPr bwMode="auto">
          <a:xfrm>
            <a:off x="485775" y="2105448"/>
            <a:ext cx="3810764" cy="269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The goal is to find the global minimum (or maximum). </a:t>
            </a:r>
          </a:p>
          <a:p>
            <a:pPr lvl="1" eaLnBrk="1" hangingPunct="1"/>
            <a:r>
              <a:rPr lang="en-US" dirty="0"/>
              <a:t>Can’t solve with calculus!</a:t>
            </a:r>
          </a:p>
          <a:p>
            <a:pPr eaLnBrk="1" hangingPunct="1"/>
            <a:r>
              <a:rPr lang="en-US" dirty="0"/>
              <a:t>A brute force method would evaluate every point along the X-axis and find the minimum. </a:t>
            </a:r>
          </a:p>
          <a:p>
            <a:pPr eaLnBrk="1" hangingPunct="1"/>
            <a:r>
              <a:rPr lang="en-US" dirty="0"/>
              <a:t>This can take a lot of time/cost, especially if many dimensions. </a:t>
            </a:r>
          </a:p>
        </p:txBody>
      </p:sp>
      <p:sp>
        <p:nvSpPr>
          <p:cNvPr id="9" name="TextBox 8">
            <a:extLst>
              <a:ext uri="{FF2B5EF4-FFF2-40B4-BE49-F238E27FC236}">
                <a16:creationId xmlns:a16="http://schemas.microsoft.com/office/drawing/2014/main" id="{F27B1E54-A7D2-2756-BC62-73892762C698}"/>
              </a:ext>
            </a:extLst>
          </p:cNvPr>
          <p:cNvSpPr txBox="1"/>
          <p:nvPr/>
        </p:nvSpPr>
        <p:spPr>
          <a:xfrm>
            <a:off x="7191375" y="2072553"/>
            <a:ext cx="1524000" cy="369332"/>
          </a:xfrm>
          <a:prstGeom prst="rect">
            <a:avLst/>
          </a:prstGeom>
          <a:noFill/>
        </p:spPr>
        <p:txBody>
          <a:bodyPr wrap="square" rtlCol="0">
            <a:spAutoFit/>
          </a:bodyPr>
          <a:lstStyle/>
          <a:p>
            <a:r>
              <a:rPr lang="en-US" dirty="0">
                <a:solidFill>
                  <a:srgbClr val="7030A0"/>
                </a:solidFill>
              </a:rPr>
              <a:t>Vitalflux.com</a:t>
            </a:r>
          </a:p>
        </p:txBody>
      </p:sp>
      <p:sp>
        <p:nvSpPr>
          <p:cNvPr id="10" name="Content Placeholder 2">
            <a:extLst>
              <a:ext uri="{FF2B5EF4-FFF2-40B4-BE49-F238E27FC236}">
                <a16:creationId xmlns:a16="http://schemas.microsoft.com/office/drawing/2014/main" id="{933BF032-8255-41F6-27D3-F8D28FEA448F}"/>
              </a:ext>
            </a:extLst>
          </p:cNvPr>
          <p:cNvSpPr txBox="1">
            <a:spLocks/>
          </p:cNvSpPr>
          <p:nvPr/>
        </p:nvSpPr>
        <p:spPr bwMode="auto">
          <a:xfrm>
            <a:off x="475488" y="4822501"/>
            <a:ext cx="8229600" cy="140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A less costly method might make a guess at the red arrow and then evaluate the points to the left and right and decide to move to the blue arrow as the next center point since it is lower.</a:t>
            </a:r>
          </a:p>
          <a:p>
            <a:pPr eaLnBrk="1" hangingPunct="1"/>
            <a:r>
              <a:rPr lang="en-US" dirty="0"/>
              <a:t>Once the process starts to go higher, it could stop, declaring victory.</a:t>
            </a:r>
          </a:p>
          <a:p>
            <a:pPr eaLnBrk="1" hangingPunct="1"/>
            <a:r>
              <a:rPr lang="en-US" dirty="0"/>
              <a:t>Unfortunately, it has found a local minima, not the global minimum.</a:t>
            </a:r>
          </a:p>
        </p:txBody>
      </p:sp>
    </p:spTree>
    <p:extLst>
      <p:ext uri="{BB962C8B-B14F-4D97-AF65-F5344CB8AC3E}">
        <p14:creationId xmlns:p14="http://schemas.microsoft.com/office/powerpoint/2010/main" val="1110906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00B6-8857-2F64-B629-C0B54AB08284}"/>
              </a:ext>
            </a:extLst>
          </p:cNvPr>
          <p:cNvSpPr>
            <a:spLocks noGrp="1"/>
          </p:cNvSpPr>
          <p:nvPr>
            <p:ph type="title"/>
          </p:nvPr>
        </p:nvSpPr>
        <p:spPr/>
        <p:txBody>
          <a:bodyPr/>
          <a:lstStyle/>
          <a:p>
            <a:r>
              <a:rPr lang="en-US" dirty="0"/>
              <a:t>Optimize Models (3)</a:t>
            </a:r>
          </a:p>
        </p:txBody>
      </p:sp>
      <p:sp>
        <p:nvSpPr>
          <p:cNvPr id="3" name="Content Placeholder 2">
            <a:extLst>
              <a:ext uri="{FF2B5EF4-FFF2-40B4-BE49-F238E27FC236}">
                <a16:creationId xmlns:a16="http://schemas.microsoft.com/office/drawing/2014/main" id="{B6F54E2A-C1A2-EAE3-A97F-7F3F8AF3B04F}"/>
              </a:ext>
            </a:extLst>
          </p:cNvPr>
          <p:cNvSpPr>
            <a:spLocks noGrp="1"/>
          </p:cNvSpPr>
          <p:nvPr>
            <p:ph idx="1"/>
          </p:nvPr>
        </p:nvSpPr>
        <p:spPr>
          <a:xfrm>
            <a:off x="457200" y="1752600"/>
            <a:ext cx="4026090" cy="1951185"/>
          </a:xfrm>
        </p:spPr>
        <p:txBody>
          <a:bodyPr>
            <a:normAutofit fontScale="85000" lnSpcReduction="10000"/>
          </a:bodyPr>
          <a:lstStyle/>
          <a:p>
            <a:r>
              <a:rPr lang="en-US" dirty="0"/>
              <a:t>Even with only two-dimensions the terrain can get very complex.</a:t>
            </a:r>
          </a:p>
          <a:p>
            <a:r>
              <a:rPr lang="en-US" dirty="0"/>
              <a:t>3 axes, 2 dimensions.</a:t>
            </a:r>
          </a:p>
        </p:txBody>
      </p:sp>
      <p:sp>
        <p:nvSpPr>
          <p:cNvPr id="4" name="Footer Placeholder 3">
            <a:extLst>
              <a:ext uri="{FF2B5EF4-FFF2-40B4-BE49-F238E27FC236}">
                <a16:creationId xmlns:a16="http://schemas.microsoft.com/office/drawing/2014/main" id="{56CBFDFC-5B96-B4D1-5D6C-93EF0775A42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4B063FA-01C5-1452-EA9E-BE0646221BA8}"/>
              </a:ext>
            </a:extLst>
          </p:cNvPr>
          <p:cNvSpPr>
            <a:spLocks noGrp="1"/>
          </p:cNvSpPr>
          <p:nvPr>
            <p:ph type="sldNum" sz="quarter" idx="12"/>
          </p:nvPr>
        </p:nvSpPr>
        <p:spPr/>
        <p:txBody>
          <a:bodyPr/>
          <a:lstStyle/>
          <a:p>
            <a:fld id="{BDEBF4CF-0050-4F81-919F-EC1624062A76}" type="slidenum">
              <a:rPr lang="en-US" altLang="en-US" smtClean="0"/>
              <a:pPr/>
              <a:t>36</a:t>
            </a:fld>
            <a:endParaRPr lang="en-US" altLang="en-US"/>
          </a:p>
        </p:txBody>
      </p:sp>
      <p:pic>
        <p:nvPicPr>
          <p:cNvPr id="11" name="Picture 10">
            <a:extLst>
              <a:ext uri="{FF2B5EF4-FFF2-40B4-BE49-F238E27FC236}">
                <a16:creationId xmlns:a16="http://schemas.microsoft.com/office/drawing/2014/main" id="{1BA765BE-B102-4CDF-0AD2-E727703F53E7}"/>
              </a:ext>
            </a:extLst>
          </p:cNvPr>
          <p:cNvPicPr>
            <a:picLocks noChangeAspect="1"/>
          </p:cNvPicPr>
          <p:nvPr/>
        </p:nvPicPr>
        <p:blipFill>
          <a:blip r:embed="rId2"/>
          <a:stretch>
            <a:fillRect/>
          </a:stretch>
        </p:blipFill>
        <p:spPr>
          <a:xfrm>
            <a:off x="4389233" y="1600200"/>
            <a:ext cx="4348177" cy="2057400"/>
          </a:xfrm>
          <a:prstGeom prst="rect">
            <a:avLst/>
          </a:prstGeom>
        </p:spPr>
      </p:pic>
      <p:sp>
        <p:nvSpPr>
          <p:cNvPr id="12" name="Content Placeholder 2">
            <a:extLst>
              <a:ext uri="{FF2B5EF4-FFF2-40B4-BE49-F238E27FC236}">
                <a16:creationId xmlns:a16="http://schemas.microsoft.com/office/drawing/2014/main" id="{59C8E554-7D32-576D-4783-42C7F31C0ACE}"/>
              </a:ext>
            </a:extLst>
          </p:cNvPr>
          <p:cNvSpPr txBox="1">
            <a:spLocks/>
          </p:cNvSpPr>
          <p:nvPr/>
        </p:nvSpPr>
        <p:spPr bwMode="auto">
          <a:xfrm>
            <a:off x="457200" y="3657600"/>
            <a:ext cx="8229600" cy="263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A 5 element Yagi might have 9 dimensions.</a:t>
            </a:r>
          </a:p>
          <a:p>
            <a:pPr lvl="1" eaLnBrk="1" hangingPunct="1"/>
            <a:r>
              <a:rPr lang="en-US" dirty="0"/>
              <a:t>The lengths of the 5 elements (dipoles).</a:t>
            </a:r>
          </a:p>
          <a:p>
            <a:pPr lvl="1" eaLnBrk="1" hangingPunct="1"/>
            <a:r>
              <a:rPr lang="en-US" dirty="0"/>
              <a:t>The positions on the boom for 3-4 elements.</a:t>
            </a:r>
          </a:p>
          <a:p>
            <a:pPr lvl="1" eaLnBrk="1" hangingPunct="1"/>
            <a:r>
              <a:rPr lang="en-US" dirty="0"/>
              <a:t>What if the goal is to maximize gain, reach a </a:t>
            </a:r>
            <a:r>
              <a:rPr lang="en-US" i="1" dirty="0"/>
              <a:t>good enough</a:t>
            </a:r>
            <a:r>
              <a:rPr lang="en-US" dirty="0"/>
              <a:t> SWR and </a:t>
            </a:r>
            <a:r>
              <a:rPr lang="en-US" i="1" dirty="0"/>
              <a:t>good enough </a:t>
            </a:r>
            <a:r>
              <a:rPr lang="en-US" dirty="0"/>
              <a:t>Front/Back ratio?</a:t>
            </a:r>
          </a:p>
          <a:p>
            <a:pPr lvl="1" eaLnBrk="1" hangingPunct="1"/>
            <a:r>
              <a:rPr lang="en-US" dirty="0"/>
              <a:t>This is not a simple problem, and the design space is huge.</a:t>
            </a:r>
          </a:p>
        </p:txBody>
      </p:sp>
    </p:spTree>
    <p:extLst>
      <p:ext uri="{BB962C8B-B14F-4D97-AF65-F5344CB8AC3E}">
        <p14:creationId xmlns:p14="http://schemas.microsoft.com/office/powerpoint/2010/main" val="2018313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00B6-8857-2F64-B629-C0B54AB08284}"/>
              </a:ext>
            </a:extLst>
          </p:cNvPr>
          <p:cNvSpPr>
            <a:spLocks noGrp="1"/>
          </p:cNvSpPr>
          <p:nvPr>
            <p:ph type="title"/>
          </p:nvPr>
        </p:nvSpPr>
        <p:spPr/>
        <p:txBody>
          <a:bodyPr/>
          <a:lstStyle/>
          <a:p>
            <a:r>
              <a:rPr lang="en-US" dirty="0"/>
              <a:t>Optimize Models (4)</a:t>
            </a:r>
          </a:p>
        </p:txBody>
      </p:sp>
      <p:sp>
        <p:nvSpPr>
          <p:cNvPr id="3" name="Content Placeholder 2">
            <a:extLst>
              <a:ext uri="{FF2B5EF4-FFF2-40B4-BE49-F238E27FC236}">
                <a16:creationId xmlns:a16="http://schemas.microsoft.com/office/drawing/2014/main" id="{B6F54E2A-C1A2-EAE3-A97F-7F3F8AF3B04F}"/>
              </a:ext>
            </a:extLst>
          </p:cNvPr>
          <p:cNvSpPr>
            <a:spLocks noGrp="1"/>
          </p:cNvSpPr>
          <p:nvPr>
            <p:ph idx="1"/>
          </p:nvPr>
        </p:nvSpPr>
        <p:spPr>
          <a:xfrm>
            <a:off x="457200" y="1904999"/>
            <a:ext cx="8077200" cy="4191001"/>
          </a:xfrm>
        </p:spPr>
        <p:txBody>
          <a:bodyPr>
            <a:normAutofit fontScale="85000" lnSpcReduction="20000"/>
          </a:bodyPr>
          <a:lstStyle/>
          <a:p>
            <a:r>
              <a:rPr lang="en-US" dirty="0"/>
              <a:t>There are hundred of optimization algorithms.</a:t>
            </a:r>
          </a:p>
          <a:p>
            <a:pPr lvl="1"/>
            <a:r>
              <a:rPr lang="en-US" dirty="0"/>
              <a:t>Often, they are designed to exploit some known bit of information about the problem so that they have the best chance of avoiding getting trapped in a local minima and being fast.</a:t>
            </a:r>
          </a:p>
          <a:p>
            <a:pPr lvl="1"/>
            <a:r>
              <a:rPr lang="en-US" dirty="0"/>
              <a:t>Solving the problem is always easier when you understand the problem.</a:t>
            </a:r>
          </a:p>
          <a:p>
            <a:pPr lvl="1"/>
            <a:r>
              <a:rPr lang="en-US" dirty="0"/>
              <a:t>Dan, AC6LA, spent time testing different algorithms before settling on  </a:t>
            </a:r>
            <a:r>
              <a:rPr lang="en-US" dirty="0" err="1"/>
              <a:t>Nelder</a:t>
            </a:r>
            <a:r>
              <a:rPr lang="en-US" dirty="0"/>
              <a:t>-Mead, which is well suited for problems with many dimensions.</a:t>
            </a:r>
          </a:p>
          <a:p>
            <a:pPr lvl="1"/>
            <a:r>
              <a:rPr lang="en-US" dirty="0"/>
              <a:t>Over the last 10+ years I have used the </a:t>
            </a:r>
            <a:r>
              <a:rPr lang="en-US" dirty="0" err="1"/>
              <a:t>AutoEZ</a:t>
            </a:r>
            <a:r>
              <a:rPr lang="en-US" dirty="0"/>
              <a:t> optimizer with around 20 Yagi designs, mostly OWA.</a:t>
            </a:r>
          </a:p>
        </p:txBody>
      </p:sp>
      <p:sp>
        <p:nvSpPr>
          <p:cNvPr id="4" name="Footer Placeholder 3">
            <a:extLst>
              <a:ext uri="{FF2B5EF4-FFF2-40B4-BE49-F238E27FC236}">
                <a16:creationId xmlns:a16="http://schemas.microsoft.com/office/drawing/2014/main" id="{56CBFDFC-5B96-B4D1-5D6C-93EF0775A42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4B063FA-01C5-1452-EA9E-BE0646221BA8}"/>
              </a:ext>
            </a:extLst>
          </p:cNvPr>
          <p:cNvSpPr>
            <a:spLocks noGrp="1"/>
          </p:cNvSpPr>
          <p:nvPr>
            <p:ph type="sldNum" sz="quarter" idx="12"/>
          </p:nvPr>
        </p:nvSpPr>
        <p:spPr/>
        <p:txBody>
          <a:bodyPr/>
          <a:lstStyle/>
          <a:p>
            <a:fld id="{BDEBF4CF-0050-4F81-919F-EC1624062A76}" type="slidenum">
              <a:rPr lang="en-US" altLang="en-US" smtClean="0"/>
              <a:pPr/>
              <a:t>37</a:t>
            </a:fld>
            <a:endParaRPr lang="en-US" altLang="en-US"/>
          </a:p>
        </p:txBody>
      </p:sp>
    </p:spTree>
    <p:extLst>
      <p:ext uri="{BB962C8B-B14F-4D97-AF65-F5344CB8AC3E}">
        <p14:creationId xmlns:p14="http://schemas.microsoft.com/office/powerpoint/2010/main" val="25570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00B6-8857-2F64-B629-C0B54AB08284}"/>
              </a:ext>
            </a:extLst>
          </p:cNvPr>
          <p:cNvSpPr>
            <a:spLocks noGrp="1"/>
          </p:cNvSpPr>
          <p:nvPr>
            <p:ph type="title"/>
          </p:nvPr>
        </p:nvSpPr>
        <p:spPr/>
        <p:txBody>
          <a:bodyPr/>
          <a:lstStyle/>
          <a:p>
            <a:r>
              <a:rPr lang="en-US" dirty="0"/>
              <a:t>Optimize Models (5)</a:t>
            </a:r>
          </a:p>
        </p:txBody>
      </p:sp>
      <p:sp>
        <p:nvSpPr>
          <p:cNvPr id="3" name="Content Placeholder 2">
            <a:extLst>
              <a:ext uri="{FF2B5EF4-FFF2-40B4-BE49-F238E27FC236}">
                <a16:creationId xmlns:a16="http://schemas.microsoft.com/office/drawing/2014/main" id="{B6F54E2A-C1A2-EAE3-A97F-7F3F8AF3B04F}"/>
              </a:ext>
            </a:extLst>
          </p:cNvPr>
          <p:cNvSpPr>
            <a:spLocks noGrp="1"/>
          </p:cNvSpPr>
          <p:nvPr>
            <p:ph idx="1"/>
          </p:nvPr>
        </p:nvSpPr>
        <p:spPr>
          <a:xfrm>
            <a:off x="457200" y="1752600"/>
            <a:ext cx="8077200" cy="4571999"/>
          </a:xfrm>
        </p:spPr>
        <p:txBody>
          <a:bodyPr>
            <a:normAutofit fontScale="62500" lnSpcReduction="20000"/>
          </a:bodyPr>
          <a:lstStyle/>
          <a:p>
            <a:r>
              <a:rPr lang="en-US" dirty="0"/>
              <a:t>I was often starting with an existing OWA design – you must start with something. (OWA = Optimized Wideband Array)</a:t>
            </a:r>
          </a:p>
          <a:p>
            <a:pPr lvl="1"/>
            <a:r>
              <a:rPr lang="en-US" dirty="0"/>
              <a:t>They were the previous generation Yagi’s and the idea was to look to improve them with </a:t>
            </a:r>
            <a:r>
              <a:rPr lang="en-US" dirty="0" err="1"/>
              <a:t>AutoEZ</a:t>
            </a:r>
            <a:r>
              <a:rPr lang="en-US" dirty="0"/>
              <a:t>.</a:t>
            </a:r>
          </a:p>
          <a:p>
            <a:pPr lvl="1"/>
            <a:r>
              <a:rPr lang="en-US" dirty="0"/>
              <a:t>In several cases there were updated taper schedules for a higher wind rating – changing taper changes the dimensions.</a:t>
            </a:r>
          </a:p>
          <a:p>
            <a:r>
              <a:rPr lang="en-US" dirty="0"/>
              <a:t>Improvements were made, but generally small. ~0.5 dB, flatter SWR, etc.</a:t>
            </a:r>
          </a:p>
          <a:p>
            <a:r>
              <a:rPr lang="en-US" dirty="0"/>
              <a:t>Establishes that </a:t>
            </a:r>
            <a:r>
              <a:rPr lang="en-US" dirty="0" err="1"/>
              <a:t>AutoEZ</a:t>
            </a:r>
            <a:r>
              <a:rPr lang="en-US" dirty="0"/>
              <a:t> is in line and competitive with previous optimizers.</a:t>
            </a:r>
          </a:p>
          <a:p>
            <a:pPr lvl="1"/>
            <a:r>
              <a:rPr lang="en-US" dirty="0"/>
              <a:t>Did not get stuck in a never-ending loop.</a:t>
            </a:r>
          </a:p>
          <a:p>
            <a:pPr lvl="1"/>
            <a:r>
              <a:rPr lang="en-US" dirty="0"/>
              <a:t>Some local minima trapping.</a:t>
            </a:r>
          </a:p>
          <a:p>
            <a:pPr lvl="1"/>
            <a:r>
              <a:rPr lang="en-US" dirty="0"/>
              <a:t>Could find preposterous solutions that failed the Average Gain Test.</a:t>
            </a:r>
          </a:p>
          <a:p>
            <a:pPr lvl="1"/>
            <a:r>
              <a:rPr lang="en-US" dirty="0"/>
              <a:t>Avoid local minima traps by permuting and retrying  - perhaps start in another </a:t>
            </a:r>
            <a:r>
              <a:rPr lang="en-US" i="1" dirty="0"/>
              <a:t>valley</a:t>
            </a:r>
            <a:r>
              <a:rPr lang="en-US" dirty="0"/>
              <a:t>.</a:t>
            </a:r>
          </a:p>
          <a:p>
            <a:pPr lvl="1"/>
            <a:r>
              <a:rPr lang="en-US" dirty="0"/>
              <a:t>Some designs took </a:t>
            </a:r>
            <a:r>
              <a:rPr lang="en-US" dirty="0" err="1"/>
              <a:t>aound</a:t>
            </a:r>
            <a:r>
              <a:rPr lang="en-US" dirty="0"/>
              <a:t> 700 runs of EZNEC and perhaps 20+ minutes. Small price to pay for a solid antenna design.</a:t>
            </a:r>
          </a:p>
        </p:txBody>
      </p:sp>
      <p:sp>
        <p:nvSpPr>
          <p:cNvPr id="4" name="Footer Placeholder 3">
            <a:extLst>
              <a:ext uri="{FF2B5EF4-FFF2-40B4-BE49-F238E27FC236}">
                <a16:creationId xmlns:a16="http://schemas.microsoft.com/office/drawing/2014/main" id="{56CBFDFC-5B96-B4D1-5D6C-93EF0775A42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4B063FA-01C5-1452-EA9E-BE0646221BA8}"/>
              </a:ext>
            </a:extLst>
          </p:cNvPr>
          <p:cNvSpPr>
            <a:spLocks noGrp="1"/>
          </p:cNvSpPr>
          <p:nvPr>
            <p:ph type="sldNum" sz="quarter" idx="12"/>
          </p:nvPr>
        </p:nvSpPr>
        <p:spPr/>
        <p:txBody>
          <a:bodyPr/>
          <a:lstStyle/>
          <a:p>
            <a:fld id="{BDEBF4CF-0050-4F81-919F-EC1624062A76}" type="slidenum">
              <a:rPr lang="en-US" altLang="en-US" smtClean="0"/>
              <a:pPr/>
              <a:t>38</a:t>
            </a:fld>
            <a:endParaRPr lang="en-US" altLang="en-US"/>
          </a:p>
        </p:txBody>
      </p:sp>
    </p:spTree>
    <p:extLst>
      <p:ext uri="{BB962C8B-B14F-4D97-AF65-F5344CB8AC3E}">
        <p14:creationId xmlns:p14="http://schemas.microsoft.com/office/powerpoint/2010/main" val="232271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00B6-8857-2F64-B629-C0B54AB08284}"/>
              </a:ext>
            </a:extLst>
          </p:cNvPr>
          <p:cNvSpPr>
            <a:spLocks noGrp="1"/>
          </p:cNvSpPr>
          <p:nvPr>
            <p:ph type="title"/>
          </p:nvPr>
        </p:nvSpPr>
        <p:spPr/>
        <p:txBody>
          <a:bodyPr/>
          <a:lstStyle/>
          <a:p>
            <a:r>
              <a:rPr lang="en-US" dirty="0"/>
              <a:t>Optimize Models (6)</a:t>
            </a:r>
          </a:p>
        </p:txBody>
      </p:sp>
      <p:sp>
        <p:nvSpPr>
          <p:cNvPr id="3" name="Content Placeholder 2">
            <a:extLst>
              <a:ext uri="{FF2B5EF4-FFF2-40B4-BE49-F238E27FC236}">
                <a16:creationId xmlns:a16="http://schemas.microsoft.com/office/drawing/2014/main" id="{B6F54E2A-C1A2-EAE3-A97F-7F3F8AF3B04F}"/>
              </a:ext>
            </a:extLst>
          </p:cNvPr>
          <p:cNvSpPr>
            <a:spLocks noGrp="1"/>
          </p:cNvSpPr>
          <p:nvPr>
            <p:ph idx="1"/>
          </p:nvPr>
        </p:nvSpPr>
        <p:spPr>
          <a:xfrm>
            <a:off x="466725" y="1719243"/>
            <a:ext cx="4495800" cy="4191001"/>
          </a:xfrm>
        </p:spPr>
        <p:txBody>
          <a:bodyPr>
            <a:normAutofit fontScale="70000" lnSpcReduction="20000"/>
          </a:bodyPr>
          <a:lstStyle/>
          <a:p>
            <a:r>
              <a:rPr lang="en-US" dirty="0"/>
              <a:t>Don’t expect to get everything you want.</a:t>
            </a:r>
          </a:p>
          <a:p>
            <a:pPr lvl="1"/>
            <a:r>
              <a:rPr lang="en-US" dirty="0"/>
              <a:t>“There are no </a:t>
            </a:r>
            <a:r>
              <a:rPr lang="en-US" i="1" dirty="0"/>
              <a:t>ideal</a:t>
            </a:r>
            <a:r>
              <a:rPr lang="en-US" dirty="0"/>
              <a:t> solutions, only tradeoffs”.</a:t>
            </a:r>
          </a:p>
          <a:p>
            <a:pPr lvl="1"/>
            <a:r>
              <a:rPr lang="en-US" dirty="0"/>
              <a:t>Gain, Pattern shape, F/B, F/R, SWR, </a:t>
            </a:r>
            <a:r>
              <a:rPr lang="en-US" dirty="0" err="1"/>
              <a:t>etc</a:t>
            </a:r>
            <a:r>
              <a:rPr lang="en-US" dirty="0"/>
              <a:t>, all come with a price. Whack-a-mole.</a:t>
            </a:r>
          </a:p>
          <a:p>
            <a:r>
              <a:rPr lang="en-US" dirty="0"/>
              <a:t>Let’s look at a 6 element 20m OWA Yagi on a 48’ boom.</a:t>
            </a:r>
          </a:p>
          <a:p>
            <a:r>
              <a:rPr lang="en-US" i="1" dirty="0"/>
              <a:t>Coupled resonators </a:t>
            </a:r>
            <a:r>
              <a:rPr lang="en-US" dirty="0"/>
              <a:t>formed by closely-spaced DE and D1 lead to a wide and low SWR response.</a:t>
            </a:r>
          </a:p>
          <a:p>
            <a:r>
              <a:rPr lang="en-US" dirty="0"/>
              <a:t>42 NEC Wires. </a:t>
            </a:r>
          </a:p>
        </p:txBody>
      </p:sp>
      <p:sp>
        <p:nvSpPr>
          <p:cNvPr id="4" name="Footer Placeholder 3">
            <a:extLst>
              <a:ext uri="{FF2B5EF4-FFF2-40B4-BE49-F238E27FC236}">
                <a16:creationId xmlns:a16="http://schemas.microsoft.com/office/drawing/2014/main" id="{56CBFDFC-5B96-B4D1-5D6C-93EF0775A42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4B063FA-01C5-1452-EA9E-BE0646221BA8}"/>
              </a:ext>
            </a:extLst>
          </p:cNvPr>
          <p:cNvSpPr>
            <a:spLocks noGrp="1"/>
          </p:cNvSpPr>
          <p:nvPr>
            <p:ph type="sldNum" sz="quarter" idx="12"/>
          </p:nvPr>
        </p:nvSpPr>
        <p:spPr/>
        <p:txBody>
          <a:bodyPr/>
          <a:lstStyle/>
          <a:p>
            <a:fld id="{BDEBF4CF-0050-4F81-919F-EC1624062A76}" type="slidenum">
              <a:rPr lang="en-US" altLang="en-US" smtClean="0"/>
              <a:pPr/>
              <a:t>39</a:t>
            </a:fld>
            <a:endParaRPr lang="en-US" altLang="en-US"/>
          </a:p>
        </p:txBody>
      </p:sp>
      <p:pic>
        <p:nvPicPr>
          <p:cNvPr id="1026" name="Picture 2">
            <a:extLst>
              <a:ext uri="{FF2B5EF4-FFF2-40B4-BE49-F238E27FC236}">
                <a16:creationId xmlns:a16="http://schemas.microsoft.com/office/drawing/2014/main" id="{37534682-07C1-24A9-5590-D66336CD6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54181"/>
            <a:ext cx="3505200" cy="483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10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sz="3000" dirty="0"/>
              <a:t>The Current State of EZNEC/NEC-Based</a:t>
            </a:r>
            <a:br>
              <a:rPr lang="en-US" sz="3000" dirty="0"/>
            </a:br>
            <a:r>
              <a:rPr lang="en-US" sz="3000" dirty="0"/>
              <a:t>Antenna Modeling (2)</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200" y="1752600"/>
            <a:ext cx="8229600" cy="4343400"/>
          </a:xfrm>
        </p:spPr>
        <p:txBody>
          <a:bodyPr>
            <a:normAutofit fontScale="70000" lnSpcReduction="20000"/>
          </a:bodyPr>
          <a:lstStyle/>
          <a:p>
            <a:r>
              <a:rPr lang="en-US" dirty="0"/>
              <a:t>There have been several significant events in the NEC and EZNEC world over the last few years.</a:t>
            </a:r>
          </a:p>
          <a:p>
            <a:r>
              <a:rPr lang="en-US" dirty="0"/>
              <a:t>NEC-4.2 was released.</a:t>
            </a:r>
          </a:p>
          <a:p>
            <a:r>
              <a:rPr lang="en-US" dirty="0"/>
              <a:t>NEC-5.0 was released.</a:t>
            </a:r>
          </a:p>
          <a:p>
            <a:pPr lvl="1"/>
            <a:r>
              <a:rPr lang="en-US" dirty="0"/>
              <a:t>NEC-5.0 is based upon a different electric field solution method (it’s not just tweaks to NEC-4.2, it is a separate product).</a:t>
            </a:r>
          </a:p>
          <a:p>
            <a:r>
              <a:rPr lang="en-US" dirty="0"/>
              <a:t>Sadly, Gerald Burke, long time NEC developer at Lawrence Livermore National Labs (LLNL), died in 2021.</a:t>
            </a:r>
          </a:p>
          <a:p>
            <a:pPr lvl="1"/>
            <a:r>
              <a:rPr lang="en-US" dirty="0"/>
              <a:t>There will be no NEC-6 (my opinion). </a:t>
            </a:r>
          </a:p>
          <a:p>
            <a:r>
              <a:rPr lang="en-US" dirty="0"/>
              <a:t>Around 2 years ago, around the release of EZNEC 7.0, EZNEC creator Roy Lewallen, W7EL, moved towards retirement.</a:t>
            </a:r>
          </a:p>
          <a:p>
            <a:r>
              <a:rPr lang="en-US" dirty="0"/>
              <a:t>Gee, death and retirement… Is that a problem going forward? </a:t>
            </a:r>
          </a:p>
          <a:p>
            <a:endParaRPr lang="en-US" dirty="0"/>
          </a:p>
          <a:p>
            <a:endParaRPr lang="en-US" dirty="0"/>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4</a:t>
            </a:fld>
            <a:endParaRPr lang="en-US" altLang="en-US"/>
          </a:p>
        </p:txBody>
      </p:sp>
    </p:spTree>
    <p:extLst>
      <p:ext uri="{BB962C8B-B14F-4D97-AF65-F5344CB8AC3E}">
        <p14:creationId xmlns:p14="http://schemas.microsoft.com/office/powerpoint/2010/main" val="774673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00B6-8857-2F64-B629-C0B54AB08284}"/>
              </a:ext>
            </a:extLst>
          </p:cNvPr>
          <p:cNvSpPr>
            <a:spLocks noGrp="1"/>
          </p:cNvSpPr>
          <p:nvPr>
            <p:ph type="title"/>
          </p:nvPr>
        </p:nvSpPr>
        <p:spPr/>
        <p:txBody>
          <a:bodyPr/>
          <a:lstStyle/>
          <a:p>
            <a:r>
              <a:rPr lang="en-US" dirty="0"/>
              <a:t>Optimize Models (7)</a:t>
            </a:r>
          </a:p>
        </p:txBody>
      </p:sp>
      <p:sp>
        <p:nvSpPr>
          <p:cNvPr id="3" name="Content Placeholder 2">
            <a:extLst>
              <a:ext uri="{FF2B5EF4-FFF2-40B4-BE49-F238E27FC236}">
                <a16:creationId xmlns:a16="http://schemas.microsoft.com/office/drawing/2014/main" id="{B6F54E2A-C1A2-EAE3-A97F-7F3F8AF3B04F}"/>
              </a:ext>
            </a:extLst>
          </p:cNvPr>
          <p:cNvSpPr>
            <a:spLocks noGrp="1"/>
          </p:cNvSpPr>
          <p:nvPr>
            <p:ph idx="1"/>
          </p:nvPr>
        </p:nvSpPr>
        <p:spPr>
          <a:xfrm>
            <a:off x="466724" y="1719243"/>
            <a:ext cx="4333875" cy="4191001"/>
          </a:xfrm>
        </p:spPr>
        <p:txBody>
          <a:bodyPr>
            <a:normAutofit fontScale="92500" lnSpcReduction="20000"/>
          </a:bodyPr>
          <a:lstStyle/>
          <a:p>
            <a:r>
              <a:rPr lang="en-US" dirty="0"/>
              <a:t>This is the Variables sheet.</a:t>
            </a:r>
          </a:p>
          <a:p>
            <a:r>
              <a:rPr lang="en-US" dirty="0"/>
              <a:t>Working in inches.</a:t>
            </a:r>
          </a:p>
          <a:p>
            <a:pPr lvl="1"/>
            <a:r>
              <a:rPr lang="en-US" dirty="0"/>
              <a:t>1440” = 120’ high.</a:t>
            </a:r>
          </a:p>
          <a:p>
            <a:r>
              <a:rPr lang="en-US" dirty="0"/>
              <a:t>13 variables, but only 10 are </a:t>
            </a:r>
            <a:r>
              <a:rPr lang="en-US" i="1" dirty="0"/>
              <a:t>optimized</a:t>
            </a:r>
            <a:r>
              <a:rPr lang="en-US" dirty="0"/>
              <a:t>.</a:t>
            </a:r>
          </a:p>
          <a:p>
            <a:r>
              <a:rPr lang="en-US" dirty="0"/>
              <a:t>Height above ground and the positions of the REF and D4 are fixed (boom is fixed).</a:t>
            </a:r>
          </a:p>
        </p:txBody>
      </p:sp>
      <p:sp>
        <p:nvSpPr>
          <p:cNvPr id="4" name="Footer Placeholder 3">
            <a:extLst>
              <a:ext uri="{FF2B5EF4-FFF2-40B4-BE49-F238E27FC236}">
                <a16:creationId xmlns:a16="http://schemas.microsoft.com/office/drawing/2014/main" id="{56CBFDFC-5B96-B4D1-5D6C-93EF0775A42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4B063FA-01C5-1452-EA9E-BE0646221BA8}"/>
              </a:ext>
            </a:extLst>
          </p:cNvPr>
          <p:cNvSpPr>
            <a:spLocks noGrp="1"/>
          </p:cNvSpPr>
          <p:nvPr>
            <p:ph type="sldNum" sz="quarter" idx="12"/>
          </p:nvPr>
        </p:nvSpPr>
        <p:spPr/>
        <p:txBody>
          <a:bodyPr/>
          <a:lstStyle/>
          <a:p>
            <a:fld id="{BDEBF4CF-0050-4F81-919F-EC1624062A76}" type="slidenum">
              <a:rPr lang="en-US" altLang="en-US" smtClean="0"/>
              <a:pPr/>
              <a:t>40</a:t>
            </a:fld>
            <a:endParaRPr lang="en-US" altLang="en-US"/>
          </a:p>
        </p:txBody>
      </p:sp>
      <p:pic>
        <p:nvPicPr>
          <p:cNvPr id="7" name="Picture 6">
            <a:extLst>
              <a:ext uri="{FF2B5EF4-FFF2-40B4-BE49-F238E27FC236}">
                <a16:creationId xmlns:a16="http://schemas.microsoft.com/office/drawing/2014/main" id="{C7C22607-47F3-90DB-42BE-D2EEF6283172}"/>
              </a:ext>
            </a:extLst>
          </p:cNvPr>
          <p:cNvPicPr>
            <a:picLocks noChangeAspect="1"/>
          </p:cNvPicPr>
          <p:nvPr/>
        </p:nvPicPr>
        <p:blipFill>
          <a:blip r:embed="rId3"/>
          <a:stretch>
            <a:fillRect/>
          </a:stretch>
        </p:blipFill>
        <p:spPr>
          <a:xfrm>
            <a:off x="4905567" y="1724025"/>
            <a:ext cx="3552633" cy="4347010"/>
          </a:xfrm>
          <a:prstGeom prst="rect">
            <a:avLst/>
          </a:prstGeom>
        </p:spPr>
      </p:pic>
    </p:spTree>
    <p:extLst>
      <p:ext uri="{BB962C8B-B14F-4D97-AF65-F5344CB8AC3E}">
        <p14:creationId xmlns:p14="http://schemas.microsoft.com/office/powerpoint/2010/main" val="2427776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00B6-8857-2F64-B629-C0B54AB08284}"/>
              </a:ext>
            </a:extLst>
          </p:cNvPr>
          <p:cNvSpPr>
            <a:spLocks noGrp="1"/>
          </p:cNvSpPr>
          <p:nvPr>
            <p:ph type="title"/>
          </p:nvPr>
        </p:nvSpPr>
        <p:spPr/>
        <p:txBody>
          <a:bodyPr/>
          <a:lstStyle/>
          <a:p>
            <a:r>
              <a:rPr lang="en-US" dirty="0"/>
              <a:t>Optimize Models (8)</a:t>
            </a:r>
          </a:p>
        </p:txBody>
      </p:sp>
      <p:sp>
        <p:nvSpPr>
          <p:cNvPr id="3" name="Content Placeholder 2">
            <a:extLst>
              <a:ext uri="{FF2B5EF4-FFF2-40B4-BE49-F238E27FC236}">
                <a16:creationId xmlns:a16="http://schemas.microsoft.com/office/drawing/2014/main" id="{B6F54E2A-C1A2-EAE3-A97F-7F3F8AF3B04F}"/>
              </a:ext>
            </a:extLst>
          </p:cNvPr>
          <p:cNvSpPr>
            <a:spLocks noGrp="1"/>
          </p:cNvSpPr>
          <p:nvPr>
            <p:ph idx="1"/>
          </p:nvPr>
        </p:nvSpPr>
        <p:spPr>
          <a:xfrm>
            <a:off x="466724" y="1719243"/>
            <a:ext cx="4333875" cy="4191001"/>
          </a:xfrm>
        </p:spPr>
        <p:txBody>
          <a:bodyPr>
            <a:normAutofit/>
          </a:bodyPr>
          <a:lstStyle/>
          <a:p>
            <a:r>
              <a:rPr lang="en-US" dirty="0"/>
              <a:t>Use the Optimizer Setup button to select what Variables should be adjusted.</a:t>
            </a:r>
          </a:p>
          <a:p>
            <a:r>
              <a:rPr lang="en-US" dirty="0"/>
              <a:t>Unselected are fixed.</a:t>
            </a:r>
          </a:p>
        </p:txBody>
      </p:sp>
      <p:sp>
        <p:nvSpPr>
          <p:cNvPr id="4" name="Footer Placeholder 3">
            <a:extLst>
              <a:ext uri="{FF2B5EF4-FFF2-40B4-BE49-F238E27FC236}">
                <a16:creationId xmlns:a16="http://schemas.microsoft.com/office/drawing/2014/main" id="{56CBFDFC-5B96-B4D1-5D6C-93EF0775A42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4B063FA-01C5-1452-EA9E-BE0646221BA8}"/>
              </a:ext>
            </a:extLst>
          </p:cNvPr>
          <p:cNvSpPr>
            <a:spLocks noGrp="1"/>
          </p:cNvSpPr>
          <p:nvPr>
            <p:ph type="sldNum" sz="quarter" idx="12"/>
          </p:nvPr>
        </p:nvSpPr>
        <p:spPr/>
        <p:txBody>
          <a:bodyPr/>
          <a:lstStyle/>
          <a:p>
            <a:fld id="{BDEBF4CF-0050-4F81-919F-EC1624062A76}" type="slidenum">
              <a:rPr lang="en-US" altLang="en-US" smtClean="0"/>
              <a:pPr/>
              <a:t>41</a:t>
            </a:fld>
            <a:endParaRPr lang="en-US" altLang="en-US"/>
          </a:p>
        </p:txBody>
      </p:sp>
      <p:pic>
        <p:nvPicPr>
          <p:cNvPr id="8" name="Picture 7">
            <a:extLst>
              <a:ext uri="{FF2B5EF4-FFF2-40B4-BE49-F238E27FC236}">
                <a16:creationId xmlns:a16="http://schemas.microsoft.com/office/drawing/2014/main" id="{18916133-A375-B3AD-1A0F-4D044D9D5E5D}"/>
              </a:ext>
            </a:extLst>
          </p:cNvPr>
          <p:cNvPicPr>
            <a:picLocks noChangeAspect="1"/>
          </p:cNvPicPr>
          <p:nvPr/>
        </p:nvPicPr>
        <p:blipFill>
          <a:blip r:embed="rId3"/>
          <a:stretch>
            <a:fillRect/>
          </a:stretch>
        </p:blipFill>
        <p:spPr>
          <a:xfrm>
            <a:off x="5181600" y="1674158"/>
            <a:ext cx="3304829" cy="4236086"/>
          </a:xfrm>
          <a:prstGeom prst="rect">
            <a:avLst/>
          </a:prstGeom>
        </p:spPr>
      </p:pic>
    </p:spTree>
    <p:extLst>
      <p:ext uri="{BB962C8B-B14F-4D97-AF65-F5344CB8AC3E}">
        <p14:creationId xmlns:p14="http://schemas.microsoft.com/office/powerpoint/2010/main" val="3401099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00B6-8857-2F64-B629-C0B54AB08284}"/>
              </a:ext>
            </a:extLst>
          </p:cNvPr>
          <p:cNvSpPr>
            <a:spLocks noGrp="1"/>
          </p:cNvSpPr>
          <p:nvPr>
            <p:ph type="title"/>
          </p:nvPr>
        </p:nvSpPr>
        <p:spPr>
          <a:xfrm>
            <a:off x="457200" y="347643"/>
            <a:ext cx="8229600" cy="737820"/>
          </a:xfrm>
        </p:spPr>
        <p:txBody>
          <a:bodyPr/>
          <a:lstStyle/>
          <a:p>
            <a:r>
              <a:rPr lang="en-US" dirty="0"/>
              <a:t>Optimize Models (9)</a:t>
            </a:r>
          </a:p>
        </p:txBody>
      </p:sp>
      <p:sp>
        <p:nvSpPr>
          <p:cNvPr id="3" name="Content Placeholder 2">
            <a:extLst>
              <a:ext uri="{FF2B5EF4-FFF2-40B4-BE49-F238E27FC236}">
                <a16:creationId xmlns:a16="http://schemas.microsoft.com/office/drawing/2014/main" id="{B6F54E2A-C1A2-EAE3-A97F-7F3F8AF3B04F}"/>
              </a:ext>
            </a:extLst>
          </p:cNvPr>
          <p:cNvSpPr>
            <a:spLocks noGrp="1"/>
          </p:cNvSpPr>
          <p:nvPr>
            <p:ph idx="1"/>
          </p:nvPr>
        </p:nvSpPr>
        <p:spPr>
          <a:xfrm>
            <a:off x="365342" y="1371600"/>
            <a:ext cx="2505075" cy="5047876"/>
          </a:xfrm>
        </p:spPr>
        <p:txBody>
          <a:bodyPr>
            <a:normAutofit fontScale="70000" lnSpcReduction="20000"/>
          </a:bodyPr>
          <a:lstStyle/>
          <a:p>
            <a:r>
              <a:rPr lang="en-US" dirty="0"/>
              <a:t>The Optimize sheet sets up and runs the optimization.</a:t>
            </a:r>
          </a:p>
          <a:p>
            <a:r>
              <a:rPr lang="en-US" dirty="0"/>
              <a:t>OWA is established by setting Frequency targets across the band.</a:t>
            </a:r>
          </a:p>
          <a:p>
            <a:r>
              <a:rPr lang="en-US" dirty="0"/>
              <a:t>Targets have weights.</a:t>
            </a:r>
          </a:p>
          <a:p>
            <a:r>
              <a:rPr lang="en-US" dirty="0"/>
              <a:t>Progress is updated in the table and pattern.</a:t>
            </a:r>
          </a:p>
        </p:txBody>
      </p:sp>
      <p:sp>
        <p:nvSpPr>
          <p:cNvPr id="4" name="Footer Placeholder 3">
            <a:extLst>
              <a:ext uri="{FF2B5EF4-FFF2-40B4-BE49-F238E27FC236}">
                <a16:creationId xmlns:a16="http://schemas.microsoft.com/office/drawing/2014/main" id="{56CBFDFC-5B96-B4D1-5D6C-93EF0775A42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4B063FA-01C5-1452-EA9E-BE0646221BA8}"/>
              </a:ext>
            </a:extLst>
          </p:cNvPr>
          <p:cNvSpPr>
            <a:spLocks noGrp="1"/>
          </p:cNvSpPr>
          <p:nvPr>
            <p:ph type="sldNum" sz="quarter" idx="12"/>
          </p:nvPr>
        </p:nvSpPr>
        <p:spPr/>
        <p:txBody>
          <a:bodyPr/>
          <a:lstStyle/>
          <a:p>
            <a:fld id="{BDEBF4CF-0050-4F81-919F-EC1624062A76}" type="slidenum">
              <a:rPr lang="en-US" altLang="en-US" smtClean="0"/>
              <a:pPr/>
              <a:t>42</a:t>
            </a:fld>
            <a:endParaRPr lang="en-US" altLang="en-US"/>
          </a:p>
        </p:txBody>
      </p:sp>
      <p:pic>
        <p:nvPicPr>
          <p:cNvPr id="10" name="Picture 9">
            <a:extLst>
              <a:ext uri="{FF2B5EF4-FFF2-40B4-BE49-F238E27FC236}">
                <a16:creationId xmlns:a16="http://schemas.microsoft.com/office/drawing/2014/main" id="{5F7A1A40-EE0F-5B59-D2B7-5F5CFAA73C44}"/>
              </a:ext>
            </a:extLst>
          </p:cNvPr>
          <p:cNvPicPr>
            <a:picLocks noChangeAspect="1"/>
          </p:cNvPicPr>
          <p:nvPr/>
        </p:nvPicPr>
        <p:blipFill>
          <a:blip r:embed="rId3"/>
          <a:stretch>
            <a:fillRect/>
          </a:stretch>
        </p:blipFill>
        <p:spPr>
          <a:xfrm>
            <a:off x="2860892" y="1085463"/>
            <a:ext cx="5996517" cy="5334013"/>
          </a:xfrm>
          <a:prstGeom prst="rect">
            <a:avLst/>
          </a:prstGeom>
        </p:spPr>
      </p:pic>
    </p:spTree>
    <p:extLst>
      <p:ext uri="{BB962C8B-B14F-4D97-AF65-F5344CB8AC3E}">
        <p14:creationId xmlns:p14="http://schemas.microsoft.com/office/powerpoint/2010/main" val="2876096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00B6-8857-2F64-B629-C0B54AB08284}"/>
              </a:ext>
            </a:extLst>
          </p:cNvPr>
          <p:cNvSpPr>
            <a:spLocks noGrp="1"/>
          </p:cNvSpPr>
          <p:nvPr>
            <p:ph type="title"/>
          </p:nvPr>
        </p:nvSpPr>
        <p:spPr>
          <a:xfrm>
            <a:off x="457200" y="347643"/>
            <a:ext cx="8229600" cy="737820"/>
          </a:xfrm>
        </p:spPr>
        <p:txBody>
          <a:bodyPr/>
          <a:lstStyle/>
          <a:p>
            <a:r>
              <a:rPr lang="en-US" dirty="0"/>
              <a:t>Optimize Models (10)</a:t>
            </a:r>
          </a:p>
        </p:txBody>
      </p:sp>
      <p:sp>
        <p:nvSpPr>
          <p:cNvPr id="3" name="Content Placeholder 2">
            <a:extLst>
              <a:ext uri="{FF2B5EF4-FFF2-40B4-BE49-F238E27FC236}">
                <a16:creationId xmlns:a16="http://schemas.microsoft.com/office/drawing/2014/main" id="{B6F54E2A-C1A2-EAE3-A97F-7F3F8AF3B04F}"/>
              </a:ext>
            </a:extLst>
          </p:cNvPr>
          <p:cNvSpPr>
            <a:spLocks noGrp="1"/>
          </p:cNvSpPr>
          <p:nvPr>
            <p:ph idx="1"/>
          </p:nvPr>
        </p:nvSpPr>
        <p:spPr>
          <a:xfrm>
            <a:off x="365343" y="1371600"/>
            <a:ext cx="1463458" cy="1066800"/>
          </a:xfrm>
        </p:spPr>
        <p:txBody>
          <a:bodyPr>
            <a:normAutofit fontScale="77500" lnSpcReduction="20000"/>
          </a:bodyPr>
          <a:lstStyle/>
          <a:p>
            <a:pPr marL="0" indent="0">
              <a:buNone/>
            </a:pPr>
            <a:r>
              <a:rPr lang="en-US" dirty="0"/>
              <a:t>The Calculate sheet.</a:t>
            </a:r>
          </a:p>
        </p:txBody>
      </p:sp>
      <p:sp>
        <p:nvSpPr>
          <p:cNvPr id="4" name="Footer Placeholder 3">
            <a:extLst>
              <a:ext uri="{FF2B5EF4-FFF2-40B4-BE49-F238E27FC236}">
                <a16:creationId xmlns:a16="http://schemas.microsoft.com/office/drawing/2014/main" id="{56CBFDFC-5B96-B4D1-5D6C-93EF0775A42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4B063FA-01C5-1452-EA9E-BE0646221BA8}"/>
              </a:ext>
            </a:extLst>
          </p:cNvPr>
          <p:cNvSpPr>
            <a:spLocks noGrp="1"/>
          </p:cNvSpPr>
          <p:nvPr>
            <p:ph type="sldNum" sz="quarter" idx="12"/>
          </p:nvPr>
        </p:nvSpPr>
        <p:spPr/>
        <p:txBody>
          <a:bodyPr/>
          <a:lstStyle/>
          <a:p>
            <a:fld id="{BDEBF4CF-0050-4F81-919F-EC1624062A76}" type="slidenum">
              <a:rPr lang="en-US" altLang="en-US" smtClean="0"/>
              <a:pPr/>
              <a:t>43</a:t>
            </a:fld>
            <a:endParaRPr lang="en-US" altLang="en-US"/>
          </a:p>
        </p:txBody>
      </p:sp>
      <p:pic>
        <p:nvPicPr>
          <p:cNvPr id="7" name="Picture 6">
            <a:extLst>
              <a:ext uri="{FF2B5EF4-FFF2-40B4-BE49-F238E27FC236}">
                <a16:creationId xmlns:a16="http://schemas.microsoft.com/office/drawing/2014/main" id="{8204E236-BF3C-5F66-4851-AF66C17FCE7A}"/>
              </a:ext>
            </a:extLst>
          </p:cNvPr>
          <p:cNvPicPr>
            <a:picLocks noChangeAspect="1"/>
          </p:cNvPicPr>
          <p:nvPr/>
        </p:nvPicPr>
        <p:blipFill>
          <a:blip r:embed="rId3"/>
          <a:stretch>
            <a:fillRect/>
          </a:stretch>
        </p:blipFill>
        <p:spPr>
          <a:xfrm>
            <a:off x="2099852" y="1264410"/>
            <a:ext cx="6586948" cy="4801867"/>
          </a:xfrm>
          <a:prstGeom prst="rect">
            <a:avLst/>
          </a:prstGeom>
        </p:spPr>
      </p:pic>
    </p:spTree>
    <p:extLst>
      <p:ext uri="{BB962C8B-B14F-4D97-AF65-F5344CB8AC3E}">
        <p14:creationId xmlns:p14="http://schemas.microsoft.com/office/powerpoint/2010/main" val="1625154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00B6-8857-2F64-B629-C0B54AB08284}"/>
              </a:ext>
            </a:extLst>
          </p:cNvPr>
          <p:cNvSpPr>
            <a:spLocks noGrp="1"/>
          </p:cNvSpPr>
          <p:nvPr>
            <p:ph type="title"/>
          </p:nvPr>
        </p:nvSpPr>
        <p:spPr>
          <a:xfrm>
            <a:off x="457200" y="347643"/>
            <a:ext cx="8229600" cy="737820"/>
          </a:xfrm>
        </p:spPr>
        <p:txBody>
          <a:bodyPr/>
          <a:lstStyle/>
          <a:p>
            <a:r>
              <a:rPr lang="en-US" dirty="0"/>
              <a:t>Optimize Models (11)</a:t>
            </a:r>
          </a:p>
        </p:txBody>
      </p:sp>
      <p:sp>
        <p:nvSpPr>
          <p:cNvPr id="3" name="Content Placeholder 2">
            <a:extLst>
              <a:ext uri="{FF2B5EF4-FFF2-40B4-BE49-F238E27FC236}">
                <a16:creationId xmlns:a16="http://schemas.microsoft.com/office/drawing/2014/main" id="{B6F54E2A-C1A2-EAE3-A97F-7F3F8AF3B04F}"/>
              </a:ext>
            </a:extLst>
          </p:cNvPr>
          <p:cNvSpPr>
            <a:spLocks noGrp="1"/>
          </p:cNvSpPr>
          <p:nvPr>
            <p:ph idx="1"/>
          </p:nvPr>
        </p:nvSpPr>
        <p:spPr>
          <a:xfrm>
            <a:off x="304800" y="1692432"/>
            <a:ext cx="2819401" cy="1523456"/>
          </a:xfrm>
        </p:spPr>
        <p:txBody>
          <a:bodyPr>
            <a:normAutofit fontScale="77500" lnSpcReduction="20000"/>
          </a:bodyPr>
          <a:lstStyle/>
          <a:p>
            <a:r>
              <a:rPr lang="en-US" dirty="0"/>
              <a:t>All the analysis tools previously presented are available. </a:t>
            </a:r>
          </a:p>
        </p:txBody>
      </p:sp>
      <p:sp>
        <p:nvSpPr>
          <p:cNvPr id="4" name="Footer Placeholder 3">
            <a:extLst>
              <a:ext uri="{FF2B5EF4-FFF2-40B4-BE49-F238E27FC236}">
                <a16:creationId xmlns:a16="http://schemas.microsoft.com/office/drawing/2014/main" id="{56CBFDFC-5B96-B4D1-5D6C-93EF0775A42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4B063FA-01C5-1452-EA9E-BE0646221BA8}"/>
              </a:ext>
            </a:extLst>
          </p:cNvPr>
          <p:cNvSpPr>
            <a:spLocks noGrp="1"/>
          </p:cNvSpPr>
          <p:nvPr>
            <p:ph type="sldNum" sz="quarter" idx="12"/>
          </p:nvPr>
        </p:nvSpPr>
        <p:spPr/>
        <p:txBody>
          <a:bodyPr/>
          <a:lstStyle/>
          <a:p>
            <a:fld id="{BDEBF4CF-0050-4F81-919F-EC1624062A76}" type="slidenum">
              <a:rPr lang="en-US" altLang="en-US" smtClean="0"/>
              <a:pPr/>
              <a:t>44</a:t>
            </a:fld>
            <a:endParaRPr lang="en-US" altLang="en-US"/>
          </a:p>
        </p:txBody>
      </p:sp>
      <p:pic>
        <p:nvPicPr>
          <p:cNvPr id="8" name="Picture 7">
            <a:extLst>
              <a:ext uri="{FF2B5EF4-FFF2-40B4-BE49-F238E27FC236}">
                <a16:creationId xmlns:a16="http://schemas.microsoft.com/office/drawing/2014/main" id="{C5A5BA5C-057D-FD80-3539-40908FF46564}"/>
              </a:ext>
            </a:extLst>
          </p:cNvPr>
          <p:cNvPicPr>
            <a:picLocks noChangeAspect="1"/>
          </p:cNvPicPr>
          <p:nvPr/>
        </p:nvPicPr>
        <p:blipFill>
          <a:blip r:embed="rId3"/>
          <a:stretch>
            <a:fillRect/>
          </a:stretch>
        </p:blipFill>
        <p:spPr>
          <a:xfrm>
            <a:off x="771525" y="4143375"/>
            <a:ext cx="3429000" cy="2209800"/>
          </a:xfrm>
          <a:prstGeom prst="rect">
            <a:avLst/>
          </a:prstGeom>
        </p:spPr>
      </p:pic>
      <p:pic>
        <p:nvPicPr>
          <p:cNvPr id="10" name="Picture 9">
            <a:extLst>
              <a:ext uri="{FF2B5EF4-FFF2-40B4-BE49-F238E27FC236}">
                <a16:creationId xmlns:a16="http://schemas.microsoft.com/office/drawing/2014/main" id="{D6B01431-D742-D231-9F7F-F5E7D0C06ECE}"/>
              </a:ext>
            </a:extLst>
          </p:cNvPr>
          <p:cNvPicPr>
            <a:picLocks noChangeAspect="1"/>
          </p:cNvPicPr>
          <p:nvPr/>
        </p:nvPicPr>
        <p:blipFill>
          <a:blip r:embed="rId4"/>
          <a:stretch>
            <a:fillRect/>
          </a:stretch>
        </p:blipFill>
        <p:spPr>
          <a:xfrm>
            <a:off x="4808050" y="4152900"/>
            <a:ext cx="3429000" cy="2209800"/>
          </a:xfrm>
          <a:prstGeom prst="rect">
            <a:avLst/>
          </a:prstGeom>
        </p:spPr>
      </p:pic>
      <p:pic>
        <p:nvPicPr>
          <p:cNvPr id="12" name="Picture 11">
            <a:extLst>
              <a:ext uri="{FF2B5EF4-FFF2-40B4-BE49-F238E27FC236}">
                <a16:creationId xmlns:a16="http://schemas.microsoft.com/office/drawing/2014/main" id="{1B47A540-B4BE-F905-AB74-B98654DCDC49}"/>
              </a:ext>
            </a:extLst>
          </p:cNvPr>
          <p:cNvPicPr>
            <a:picLocks noChangeAspect="1"/>
          </p:cNvPicPr>
          <p:nvPr/>
        </p:nvPicPr>
        <p:blipFill>
          <a:blip r:embed="rId5"/>
          <a:stretch>
            <a:fillRect/>
          </a:stretch>
        </p:blipFill>
        <p:spPr>
          <a:xfrm>
            <a:off x="3124201" y="1081136"/>
            <a:ext cx="5112850" cy="2974338"/>
          </a:xfrm>
          <a:prstGeom prst="rect">
            <a:avLst/>
          </a:prstGeom>
        </p:spPr>
      </p:pic>
    </p:spTree>
    <p:extLst>
      <p:ext uri="{BB962C8B-B14F-4D97-AF65-F5344CB8AC3E}">
        <p14:creationId xmlns:p14="http://schemas.microsoft.com/office/powerpoint/2010/main" val="389376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00B6-8857-2F64-B629-C0B54AB08284}"/>
              </a:ext>
            </a:extLst>
          </p:cNvPr>
          <p:cNvSpPr>
            <a:spLocks noGrp="1"/>
          </p:cNvSpPr>
          <p:nvPr>
            <p:ph type="title"/>
          </p:nvPr>
        </p:nvSpPr>
        <p:spPr/>
        <p:txBody>
          <a:bodyPr/>
          <a:lstStyle/>
          <a:p>
            <a:r>
              <a:rPr lang="en-US" dirty="0"/>
              <a:t>Optimize Models (12)</a:t>
            </a:r>
          </a:p>
        </p:txBody>
      </p:sp>
      <p:sp>
        <p:nvSpPr>
          <p:cNvPr id="3" name="Content Placeholder 2">
            <a:extLst>
              <a:ext uri="{FF2B5EF4-FFF2-40B4-BE49-F238E27FC236}">
                <a16:creationId xmlns:a16="http://schemas.microsoft.com/office/drawing/2014/main" id="{B6F54E2A-C1A2-EAE3-A97F-7F3F8AF3B04F}"/>
              </a:ext>
            </a:extLst>
          </p:cNvPr>
          <p:cNvSpPr>
            <a:spLocks noGrp="1"/>
          </p:cNvSpPr>
          <p:nvPr>
            <p:ph idx="1"/>
          </p:nvPr>
        </p:nvSpPr>
        <p:spPr>
          <a:xfrm>
            <a:off x="457200" y="1524001"/>
            <a:ext cx="8077200" cy="4572000"/>
          </a:xfrm>
        </p:spPr>
        <p:txBody>
          <a:bodyPr>
            <a:normAutofit fontScale="85000" lnSpcReduction="20000"/>
          </a:bodyPr>
          <a:lstStyle/>
          <a:p>
            <a:r>
              <a:rPr lang="en-US" dirty="0"/>
              <a:t>SWR has increased value with solid state amps.</a:t>
            </a:r>
          </a:p>
          <a:p>
            <a:r>
              <a:rPr lang="en-US" dirty="0"/>
              <a:t>Using the </a:t>
            </a:r>
            <a:r>
              <a:rPr lang="en-US" dirty="0" err="1"/>
              <a:t>AutoEZ</a:t>
            </a:r>
            <a:r>
              <a:rPr lang="en-US" dirty="0"/>
              <a:t> optimizer is a good way to make use of an aluminum tubing </a:t>
            </a:r>
            <a:r>
              <a:rPr lang="en-US" i="1" dirty="0"/>
              <a:t>boneyard.</a:t>
            </a:r>
          </a:p>
          <a:p>
            <a:pPr lvl="1"/>
            <a:r>
              <a:rPr lang="en-US" dirty="0"/>
              <a:t>Booms and elements from this and that.</a:t>
            </a:r>
          </a:p>
          <a:p>
            <a:r>
              <a:rPr lang="en-US" dirty="0"/>
              <a:t>Use software like YM (Yagi Mechanical) to determine taper schedules.</a:t>
            </a:r>
          </a:p>
          <a:p>
            <a:pPr lvl="1"/>
            <a:r>
              <a:rPr lang="en-US" dirty="0"/>
              <a:t>Determine wind speed ratings and ice loading limits.</a:t>
            </a:r>
          </a:p>
          <a:p>
            <a:r>
              <a:rPr lang="en-US" dirty="0"/>
              <a:t>Fix the locations of the reflector and front director to accommodate the boom length available and turn loose the optimizer to fill in the middle.</a:t>
            </a:r>
          </a:p>
          <a:p>
            <a:r>
              <a:rPr lang="en-US" dirty="0"/>
              <a:t>Congratulations, you are a Yagi designer!</a:t>
            </a:r>
          </a:p>
        </p:txBody>
      </p:sp>
      <p:sp>
        <p:nvSpPr>
          <p:cNvPr id="4" name="Footer Placeholder 3">
            <a:extLst>
              <a:ext uri="{FF2B5EF4-FFF2-40B4-BE49-F238E27FC236}">
                <a16:creationId xmlns:a16="http://schemas.microsoft.com/office/drawing/2014/main" id="{56CBFDFC-5B96-B4D1-5D6C-93EF0775A42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4B063FA-01C5-1452-EA9E-BE0646221BA8}"/>
              </a:ext>
            </a:extLst>
          </p:cNvPr>
          <p:cNvSpPr>
            <a:spLocks noGrp="1"/>
          </p:cNvSpPr>
          <p:nvPr>
            <p:ph type="sldNum" sz="quarter" idx="12"/>
          </p:nvPr>
        </p:nvSpPr>
        <p:spPr/>
        <p:txBody>
          <a:bodyPr/>
          <a:lstStyle/>
          <a:p>
            <a:fld id="{BDEBF4CF-0050-4F81-919F-EC1624062A76}" type="slidenum">
              <a:rPr lang="en-US" altLang="en-US" smtClean="0"/>
              <a:pPr/>
              <a:t>45</a:t>
            </a:fld>
            <a:endParaRPr lang="en-US" altLang="en-US"/>
          </a:p>
        </p:txBody>
      </p:sp>
    </p:spTree>
    <p:extLst>
      <p:ext uri="{BB962C8B-B14F-4D97-AF65-F5344CB8AC3E}">
        <p14:creationId xmlns:p14="http://schemas.microsoft.com/office/powerpoint/2010/main" val="1371648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err="1"/>
              <a:t>AutoEZ</a:t>
            </a:r>
            <a:r>
              <a:rPr lang="en-US" dirty="0"/>
              <a:t> Examples</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p:txBody>
          <a:bodyPr>
            <a:normAutofit fontScale="92500" lnSpcReduction="10000"/>
          </a:bodyPr>
          <a:lstStyle/>
          <a:p>
            <a:r>
              <a:rPr lang="en-US" dirty="0"/>
              <a:t>The online documentation at ac6la.com is excellent and extensive.</a:t>
            </a:r>
          </a:p>
          <a:p>
            <a:pPr lvl="1"/>
            <a:r>
              <a:rPr lang="en-US" dirty="0"/>
              <a:t>https://ac6la.com/aecollectiontoc.html </a:t>
            </a:r>
          </a:p>
          <a:p>
            <a:pPr lvl="1"/>
            <a:r>
              <a:rPr lang="en-US" dirty="0"/>
              <a:t>Many examples of popular antennas and topics.</a:t>
            </a:r>
          </a:p>
          <a:p>
            <a:pPr lvl="1"/>
            <a:r>
              <a:rPr lang="en-US" dirty="0"/>
              <a:t>Examples include discussions, files, and references.</a:t>
            </a:r>
          </a:p>
          <a:p>
            <a:pPr lvl="2"/>
            <a:r>
              <a:rPr lang="en-US" dirty="0"/>
              <a:t>These can be very helpful even if you never model!</a:t>
            </a:r>
          </a:p>
          <a:p>
            <a:pPr lvl="1"/>
            <a:r>
              <a:rPr lang="en-US" dirty="0"/>
              <a:t>Most of the examples serve as practical lessons in modeling.</a:t>
            </a:r>
          </a:p>
          <a:p>
            <a:pPr lvl="2"/>
            <a:r>
              <a:rPr lang="en-US" dirty="0"/>
              <a:t>Reminds me of the work of  L.B. </a:t>
            </a:r>
            <a:r>
              <a:rPr lang="en-US" dirty="0" err="1"/>
              <a:t>Cebik</a:t>
            </a:r>
            <a:r>
              <a:rPr lang="en-US" dirty="0"/>
              <a:t>, W4RNL (SK).</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46</a:t>
            </a:fld>
            <a:endParaRPr lang="en-US" altLang="en-US"/>
          </a:p>
        </p:txBody>
      </p:sp>
    </p:spTree>
    <p:extLst>
      <p:ext uri="{BB962C8B-B14F-4D97-AF65-F5344CB8AC3E}">
        <p14:creationId xmlns:p14="http://schemas.microsoft.com/office/powerpoint/2010/main" val="24110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err="1"/>
              <a:t>AutoEZ</a:t>
            </a:r>
            <a:r>
              <a:rPr lang="en-US" dirty="0"/>
              <a:t> Examples (1)</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47</a:t>
            </a:fld>
            <a:endParaRPr lang="en-US" altLang="en-US"/>
          </a:p>
        </p:txBody>
      </p:sp>
      <p:pic>
        <p:nvPicPr>
          <p:cNvPr id="8" name="Content Placeholder 7">
            <a:extLst>
              <a:ext uri="{FF2B5EF4-FFF2-40B4-BE49-F238E27FC236}">
                <a16:creationId xmlns:a16="http://schemas.microsoft.com/office/drawing/2014/main" id="{28558EC5-2AF4-9FBD-B08C-A14A762D7652}"/>
              </a:ext>
            </a:extLst>
          </p:cNvPr>
          <p:cNvPicPr>
            <a:picLocks noGrp="1" noChangeAspect="1"/>
          </p:cNvPicPr>
          <p:nvPr>
            <p:ph idx="1"/>
          </p:nvPr>
        </p:nvPicPr>
        <p:blipFill>
          <a:blip r:embed="rId2"/>
          <a:stretch>
            <a:fillRect/>
          </a:stretch>
        </p:blipFill>
        <p:spPr>
          <a:xfrm>
            <a:off x="486488" y="1524000"/>
            <a:ext cx="8171024" cy="4721225"/>
          </a:xfrm>
        </p:spPr>
      </p:pic>
    </p:spTree>
    <p:extLst>
      <p:ext uri="{BB962C8B-B14F-4D97-AF65-F5344CB8AC3E}">
        <p14:creationId xmlns:p14="http://schemas.microsoft.com/office/powerpoint/2010/main" val="3167334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a:t>Other Software/Notes by AC6LA</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p:txBody>
          <a:bodyPr>
            <a:normAutofit fontScale="85000" lnSpcReduction="10000"/>
          </a:bodyPr>
          <a:lstStyle/>
          <a:p>
            <a:r>
              <a:rPr lang="en-US" dirty="0" err="1"/>
              <a:t>AutoEZ</a:t>
            </a:r>
            <a:r>
              <a:rPr lang="en-US" dirty="0"/>
              <a:t> (this presentation!)</a:t>
            </a:r>
          </a:p>
          <a:p>
            <a:r>
              <a:rPr lang="en-US" dirty="0" err="1"/>
              <a:t>ZPlots</a:t>
            </a:r>
            <a:r>
              <a:rPr lang="en-US" dirty="0"/>
              <a:t> (plot impedance data from many sources)</a:t>
            </a:r>
          </a:p>
          <a:p>
            <a:r>
              <a:rPr lang="en-US" dirty="0" err="1"/>
              <a:t>TLDetails</a:t>
            </a:r>
            <a:r>
              <a:rPr lang="en-US" dirty="0"/>
              <a:t> (transmission line analysis)</a:t>
            </a:r>
          </a:p>
          <a:p>
            <a:r>
              <a:rPr lang="en-US" dirty="0" err="1"/>
              <a:t>XLGTa</a:t>
            </a:r>
            <a:r>
              <a:rPr lang="en-US" dirty="0"/>
              <a:t> (antenna gain/temperature ratio &gt; 70 MHz)</a:t>
            </a:r>
          </a:p>
          <a:p>
            <a:r>
              <a:rPr lang="en-US" dirty="0"/>
              <a:t>Feed2EL (2 element vertical array)</a:t>
            </a:r>
          </a:p>
          <a:p>
            <a:r>
              <a:rPr lang="en-US" dirty="0" err="1"/>
              <a:t>MoxGen</a:t>
            </a:r>
            <a:r>
              <a:rPr lang="en-US" dirty="0"/>
              <a:t> (Moxon Rectangle generator)</a:t>
            </a:r>
          </a:p>
          <a:p>
            <a:r>
              <a:rPr lang="en-US" dirty="0"/>
              <a:t>Additional Loss Due to SWR (note)</a:t>
            </a:r>
          </a:p>
          <a:p>
            <a:r>
              <a:rPr lang="en-US" dirty="0"/>
              <a:t>Transmission Line Math (note)</a:t>
            </a:r>
          </a:p>
          <a:p>
            <a:r>
              <a:rPr lang="en-US" dirty="0"/>
              <a:t>And a few more….</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48</a:t>
            </a:fld>
            <a:endParaRPr lang="en-US" altLang="en-US"/>
          </a:p>
        </p:txBody>
      </p:sp>
    </p:spTree>
    <p:extLst>
      <p:ext uri="{BB962C8B-B14F-4D97-AF65-F5344CB8AC3E}">
        <p14:creationId xmlns:p14="http://schemas.microsoft.com/office/powerpoint/2010/main" val="1071260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err="1"/>
              <a:t>ZPlots</a:t>
            </a:r>
            <a:endParaRPr lang="en-US" dirty="0"/>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200" y="1524000"/>
            <a:ext cx="8229600" cy="4800599"/>
          </a:xfrm>
        </p:spPr>
        <p:txBody>
          <a:bodyPr>
            <a:normAutofit fontScale="70000" lnSpcReduction="20000"/>
          </a:bodyPr>
          <a:lstStyle/>
          <a:p>
            <a:r>
              <a:rPr lang="en-US" dirty="0"/>
              <a:t>Plots data versus frequency which can be computed from the </a:t>
            </a:r>
            <a:r>
              <a:rPr lang="en-US" i="1" dirty="0"/>
              <a:t>complex reflection coefficient</a:t>
            </a:r>
            <a:r>
              <a:rPr lang="en-US" dirty="0"/>
              <a:t> obtained from many sources, including </a:t>
            </a:r>
            <a:r>
              <a:rPr lang="en-US" u="sng" dirty="0"/>
              <a:t>models</a:t>
            </a:r>
            <a:r>
              <a:rPr lang="en-US" dirty="0"/>
              <a:t> and </a:t>
            </a:r>
            <a:r>
              <a:rPr lang="en-US" u="sng" dirty="0"/>
              <a:t>measured</a:t>
            </a:r>
            <a:r>
              <a:rPr lang="en-US" dirty="0"/>
              <a:t>. </a:t>
            </a:r>
          </a:p>
          <a:p>
            <a:pPr lvl="1"/>
            <a:r>
              <a:rPr lang="en-US" dirty="0"/>
              <a:t>Accepts the popular </a:t>
            </a:r>
            <a:r>
              <a:rPr lang="en-US" i="1" dirty="0"/>
              <a:t>Touchstone®</a:t>
            </a:r>
            <a:r>
              <a:rPr lang="en-US" dirty="0"/>
              <a:t> format (and .csv .data .txt).</a:t>
            </a:r>
          </a:p>
          <a:p>
            <a:r>
              <a:rPr lang="en-US" dirty="0"/>
              <a:t>Comparing antenna model expectations to measured results on a single graph simplifies evaluating the model/measured closeness.</a:t>
            </a:r>
          </a:p>
          <a:p>
            <a:r>
              <a:rPr lang="en-US" dirty="0"/>
              <a:t>The complex reflection coefficient (S11 scattering parameter) can be converted into many parameters, including: SWR, Rs, </a:t>
            </a:r>
            <a:r>
              <a:rPr lang="en-US" dirty="0" err="1"/>
              <a:t>Xs</a:t>
            </a:r>
            <a:r>
              <a:rPr lang="en-US" dirty="0"/>
              <a:t>, |Z|, RL, Q, Ls, Cs, </a:t>
            </a:r>
            <a:r>
              <a:rPr lang="en-US" dirty="0" err="1"/>
              <a:t>etc</a:t>
            </a:r>
            <a:r>
              <a:rPr lang="en-US" dirty="0"/>
              <a:t> (can be used with VNAs, not just antennas).</a:t>
            </a:r>
          </a:p>
          <a:p>
            <a:r>
              <a:rPr lang="en-US" dirty="0" err="1"/>
              <a:t>ZPlots</a:t>
            </a:r>
            <a:r>
              <a:rPr lang="en-US" dirty="0"/>
              <a:t> is contained in an Excel file. </a:t>
            </a:r>
          </a:p>
          <a:p>
            <a:r>
              <a:rPr lang="en-US" dirty="0" err="1"/>
              <a:t>ZPlots</a:t>
            </a:r>
            <a:r>
              <a:rPr lang="en-US" dirty="0"/>
              <a:t> can compare several sweeps on one graph.</a:t>
            </a:r>
          </a:p>
          <a:p>
            <a:r>
              <a:rPr lang="en-US" dirty="0"/>
              <a:t>Output can be a rectangular graph, table, or Smith Chart.</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49</a:t>
            </a:fld>
            <a:endParaRPr lang="en-US" altLang="en-US"/>
          </a:p>
        </p:txBody>
      </p:sp>
    </p:spTree>
    <p:extLst>
      <p:ext uri="{BB962C8B-B14F-4D97-AF65-F5344CB8AC3E}">
        <p14:creationId xmlns:p14="http://schemas.microsoft.com/office/powerpoint/2010/main" val="34573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sz="3000" dirty="0"/>
              <a:t>The Current State of EZNECNEC-Based</a:t>
            </a:r>
            <a:br>
              <a:rPr lang="en-US" sz="3000" dirty="0"/>
            </a:br>
            <a:r>
              <a:rPr lang="en-US" sz="3000" dirty="0"/>
              <a:t>Antenna Modeling (3)</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p:txBody>
          <a:bodyPr>
            <a:normAutofit fontScale="70000" lnSpcReduction="20000"/>
          </a:bodyPr>
          <a:lstStyle/>
          <a:p>
            <a:r>
              <a:rPr lang="en-US" dirty="0"/>
              <a:t>Not really!</a:t>
            </a:r>
          </a:p>
          <a:p>
            <a:r>
              <a:rPr lang="en-US" dirty="0"/>
              <a:t>Some bug fixes and improvements have been made to NEC-5.0 by Roy, W7EL and Dan, AC6LA. It is not dead.</a:t>
            </a:r>
          </a:p>
          <a:p>
            <a:pPr lvl="1"/>
            <a:r>
              <a:rPr lang="en-US" dirty="0"/>
              <a:t>LLNL claims to be looking for folks interested in support/enhancement of NEC-5.0.</a:t>
            </a:r>
          </a:p>
          <a:p>
            <a:r>
              <a:rPr lang="en-US" dirty="0"/>
              <a:t>EZNEC Pro+ v 7.0 became </a:t>
            </a:r>
            <a:r>
              <a:rPr lang="en-US" b="1" u="sng" dirty="0">
                <a:solidFill>
                  <a:srgbClr val="FFFF00"/>
                </a:solidFill>
              </a:rPr>
              <a:t>free</a:t>
            </a:r>
            <a:r>
              <a:rPr lang="en-US" dirty="0"/>
              <a:t>!</a:t>
            </a:r>
          </a:p>
          <a:p>
            <a:r>
              <a:rPr lang="en-US" dirty="0"/>
              <a:t>The license fees for NEC-4.2 and NEC-5.0 were reduced to $110 (from $400). </a:t>
            </a:r>
            <a:r>
              <a:rPr lang="en-US" u="sng" dirty="0"/>
              <a:t>Still licensed through LLNL</a:t>
            </a:r>
            <a:r>
              <a:rPr lang="en-US" dirty="0"/>
              <a:t>.</a:t>
            </a:r>
          </a:p>
          <a:p>
            <a:r>
              <a:rPr lang="en-US" dirty="0"/>
              <a:t>This means that the pinnacle of NEC modeling software with EZNEC now costs $110 or $220 for both NEC-4.2 and NEC-5.0 engines (was once $1000).</a:t>
            </a:r>
          </a:p>
          <a:p>
            <a:r>
              <a:rPr lang="en-US" dirty="0"/>
              <a:t>W7EL does not generally respond to support requests but has been known to fix bugs and lurks in the background.</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5</a:t>
            </a:fld>
            <a:endParaRPr lang="en-US" altLang="en-US"/>
          </a:p>
        </p:txBody>
      </p:sp>
    </p:spTree>
    <p:extLst>
      <p:ext uri="{BB962C8B-B14F-4D97-AF65-F5344CB8AC3E}">
        <p14:creationId xmlns:p14="http://schemas.microsoft.com/office/powerpoint/2010/main" val="3741313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err="1"/>
              <a:t>Zplots</a:t>
            </a:r>
            <a:r>
              <a:rPr lang="en-US" dirty="0"/>
              <a:t> (2)</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199" y="1676400"/>
            <a:ext cx="8229600" cy="838200"/>
          </a:xfrm>
        </p:spPr>
        <p:txBody>
          <a:bodyPr>
            <a:normAutofit fontScale="92500" lnSpcReduction="20000"/>
          </a:bodyPr>
          <a:lstStyle/>
          <a:p>
            <a:r>
              <a:rPr lang="en-US" dirty="0"/>
              <a:t>Comparison of 12m Yagi </a:t>
            </a:r>
            <a:r>
              <a:rPr lang="en-US" u="sng" dirty="0"/>
              <a:t>model</a:t>
            </a:r>
            <a:r>
              <a:rPr lang="en-US" dirty="0"/>
              <a:t> (red) to </a:t>
            </a:r>
            <a:r>
              <a:rPr lang="en-US" u="sng" dirty="0"/>
              <a:t>measured</a:t>
            </a:r>
            <a:r>
              <a:rPr lang="en-US" dirty="0"/>
              <a:t> (green).</a:t>
            </a:r>
          </a:p>
          <a:p>
            <a:endParaRPr lang="en-US" dirty="0"/>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dirty="0" err="1"/>
              <a:t>AutoEZ</a:t>
            </a:r>
            <a:r>
              <a:rPr lang="en-US" altLang="en-US" dirty="0"/>
              <a:t>: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50</a:t>
            </a:fld>
            <a:endParaRPr lang="en-US" altLang="en-US"/>
          </a:p>
        </p:txBody>
      </p:sp>
      <p:pic>
        <p:nvPicPr>
          <p:cNvPr id="6" name="Picture 5">
            <a:extLst>
              <a:ext uri="{FF2B5EF4-FFF2-40B4-BE49-F238E27FC236}">
                <a16:creationId xmlns:a16="http://schemas.microsoft.com/office/drawing/2014/main" id="{50B693D8-B8DC-AEAB-BF8D-C2904A36D69D}"/>
              </a:ext>
            </a:extLst>
          </p:cNvPr>
          <p:cNvPicPr>
            <a:picLocks noChangeAspect="1"/>
          </p:cNvPicPr>
          <p:nvPr/>
        </p:nvPicPr>
        <p:blipFill>
          <a:blip r:embed="rId2"/>
          <a:stretch>
            <a:fillRect/>
          </a:stretch>
        </p:blipFill>
        <p:spPr>
          <a:xfrm>
            <a:off x="971656" y="2590800"/>
            <a:ext cx="7181744" cy="3716130"/>
          </a:xfrm>
          <a:prstGeom prst="rect">
            <a:avLst/>
          </a:prstGeom>
        </p:spPr>
      </p:pic>
    </p:spTree>
    <p:extLst>
      <p:ext uri="{BB962C8B-B14F-4D97-AF65-F5344CB8AC3E}">
        <p14:creationId xmlns:p14="http://schemas.microsoft.com/office/powerpoint/2010/main" val="1900215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err="1"/>
              <a:t>TLDetails</a:t>
            </a:r>
            <a:endParaRPr lang="en-US" dirty="0"/>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152401" y="1471613"/>
            <a:ext cx="2514600" cy="4624387"/>
          </a:xfrm>
        </p:spPr>
        <p:txBody>
          <a:bodyPr>
            <a:normAutofit fontScale="62500" lnSpcReduction="20000"/>
          </a:bodyPr>
          <a:lstStyle/>
          <a:p>
            <a:r>
              <a:rPr lang="en-US" dirty="0"/>
              <a:t>Determine the impedance transformation through a section of TL knowing either the load or input impedance.</a:t>
            </a:r>
          </a:p>
          <a:p>
            <a:r>
              <a:rPr lang="en-US" dirty="0"/>
              <a:t>Built-in detailed specifications for approximately 100 different line types (coax, open wire).</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51</a:t>
            </a:fld>
            <a:endParaRPr lang="en-US" altLang="en-US"/>
          </a:p>
        </p:txBody>
      </p:sp>
      <p:pic>
        <p:nvPicPr>
          <p:cNvPr id="7" name="Picture 6">
            <a:extLst>
              <a:ext uri="{FF2B5EF4-FFF2-40B4-BE49-F238E27FC236}">
                <a16:creationId xmlns:a16="http://schemas.microsoft.com/office/drawing/2014/main" id="{DB6063E6-E860-B428-9764-EE2F85AE3971}"/>
              </a:ext>
            </a:extLst>
          </p:cNvPr>
          <p:cNvPicPr>
            <a:picLocks noChangeAspect="1"/>
          </p:cNvPicPr>
          <p:nvPr/>
        </p:nvPicPr>
        <p:blipFill>
          <a:blip r:embed="rId2"/>
          <a:stretch>
            <a:fillRect/>
          </a:stretch>
        </p:blipFill>
        <p:spPr>
          <a:xfrm>
            <a:off x="2590800" y="1397000"/>
            <a:ext cx="6284603" cy="4699000"/>
          </a:xfrm>
          <a:prstGeom prst="rect">
            <a:avLst/>
          </a:prstGeom>
        </p:spPr>
      </p:pic>
    </p:spTree>
    <p:extLst>
      <p:ext uri="{BB962C8B-B14F-4D97-AF65-F5344CB8AC3E}">
        <p14:creationId xmlns:p14="http://schemas.microsoft.com/office/powerpoint/2010/main" val="1746180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a:xfrm>
            <a:off x="457200" y="304800"/>
            <a:ext cx="8229600" cy="1371600"/>
          </a:xfrm>
        </p:spPr>
        <p:txBody>
          <a:bodyPr/>
          <a:lstStyle/>
          <a:p>
            <a:r>
              <a:rPr lang="en-US" dirty="0"/>
              <a:t>Conclusion</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p:txBody>
          <a:bodyPr>
            <a:normAutofit fontScale="85000" lnSpcReduction="20000"/>
          </a:bodyPr>
          <a:lstStyle/>
          <a:p>
            <a:r>
              <a:rPr lang="en-US" dirty="0"/>
              <a:t>This is a great time to get into antenna modeling!</a:t>
            </a:r>
          </a:p>
          <a:p>
            <a:r>
              <a:rPr lang="en-US" dirty="0"/>
              <a:t>Very low cost for the top-of-the-line NEC tools.</a:t>
            </a:r>
          </a:p>
          <a:p>
            <a:pPr lvl="1"/>
            <a:r>
              <a:rPr lang="en-US" sz="2400" dirty="0"/>
              <a:t>NEC-4.2/5.0 + EZNEC Pro/2+ v. 7 + </a:t>
            </a:r>
            <a:r>
              <a:rPr lang="en-US" sz="2400" dirty="0" err="1"/>
              <a:t>AutoEZ</a:t>
            </a:r>
            <a:r>
              <a:rPr lang="en-US" sz="2400" dirty="0"/>
              <a:t> &lt; $200.</a:t>
            </a:r>
          </a:p>
          <a:p>
            <a:r>
              <a:rPr lang="en-US" dirty="0"/>
              <a:t>Very high functionality and performance.</a:t>
            </a:r>
          </a:p>
          <a:p>
            <a:pPr lvl="1"/>
            <a:r>
              <a:rPr lang="en-US" dirty="0"/>
              <a:t>All of these tools updated in the last 5 years.</a:t>
            </a:r>
          </a:p>
          <a:p>
            <a:pPr lvl="1"/>
            <a:r>
              <a:rPr lang="en-US" dirty="0" err="1"/>
              <a:t>AutoEZ</a:t>
            </a:r>
            <a:r>
              <a:rPr lang="en-US" dirty="0"/>
              <a:t> is in active development.</a:t>
            </a:r>
          </a:p>
          <a:p>
            <a:pPr lvl="1"/>
            <a:r>
              <a:rPr lang="en-US" dirty="0"/>
              <a:t>PCs are screaming fast these days.</a:t>
            </a:r>
          </a:p>
          <a:p>
            <a:pPr lvl="1"/>
            <a:r>
              <a:rPr lang="en-US" dirty="0"/>
              <a:t>Lots of examples and models out there.</a:t>
            </a:r>
          </a:p>
          <a:p>
            <a:r>
              <a:rPr lang="en-US" dirty="0"/>
              <a:t>NEC-5 appears to be most insensitive to a range of modeling guideline violations. NEC-5 is recommended by Roy, W7EL.</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52</a:t>
            </a:fld>
            <a:endParaRPr lang="en-US" altLang="en-US"/>
          </a:p>
        </p:txBody>
      </p:sp>
    </p:spTree>
    <p:extLst>
      <p:ext uri="{BB962C8B-B14F-4D97-AF65-F5344CB8AC3E}">
        <p14:creationId xmlns:p14="http://schemas.microsoft.com/office/powerpoint/2010/main" val="1704013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200" y="1600199"/>
            <a:ext cx="8229600" cy="4645025"/>
          </a:xfrm>
        </p:spPr>
        <p:txBody>
          <a:bodyPr>
            <a:normAutofit fontScale="62500" lnSpcReduction="20000"/>
          </a:bodyPr>
          <a:lstStyle/>
          <a:p>
            <a:r>
              <a:rPr lang="en-US" dirty="0">
                <a:hlinkClick r:id="rId2"/>
              </a:rPr>
              <a:t>https://ac6la.com</a:t>
            </a:r>
            <a:r>
              <a:rPr lang="en-US" dirty="0"/>
              <a:t> (</a:t>
            </a:r>
            <a:r>
              <a:rPr lang="en-US" dirty="0" err="1"/>
              <a:t>AutoEZ</a:t>
            </a:r>
            <a:r>
              <a:rPr lang="en-US" dirty="0"/>
              <a:t> Internet Home)</a:t>
            </a:r>
          </a:p>
          <a:p>
            <a:r>
              <a:rPr lang="en-US" dirty="0">
                <a:hlinkClick r:id="rId3"/>
              </a:rPr>
              <a:t>djm2150@yahoo.com</a:t>
            </a:r>
            <a:r>
              <a:rPr lang="en-US" dirty="0"/>
              <a:t> (Dan’s email)</a:t>
            </a:r>
          </a:p>
          <a:p>
            <a:r>
              <a:rPr lang="en-US" dirty="0">
                <a:hlinkClick r:id="rId4"/>
              </a:rPr>
              <a:t>ordy@seed-solutions.com</a:t>
            </a:r>
            <a:r>
              <a:rPr lang="en-US" dirty="0"/>
              <a:t> (my email)</a:t>
            </a:r>
          </a:p>
          <a:p>
            <a:r>
              <a:rPr lang="en-US" dirty="0"/>
              <a:t>Advanced Antenna Modeling by Marcel De </a:t>
            </a:r>
            <a:r>
              <a:rPr lang="en-US" dirty="0" err="1"/>
              <a:t>Canck</a:t>
            </a:r>
            <a:r>
              <a:rPr lang="en-US" dirty="0"/>
              <a:t>, ON5AU (SK): </a:t>
            </a:r>
            <a:r>
              <a:rPr lang="en-US" dirty="0">
                <a:hlinkClick r:id="rId5"/>
              </a:rPr>
              <a:t>http://www.on5au.be/advanced_modeling_book.html</a:t>
            </a:r>
            <a:r>
              <a:rPr lang="en-US" dirty="0"/>
              <a:t> </a:t>
            </a:r>
          </a:p>
          <a:p>
            <a:r>
              <a:rPr lang="en-US" dirty="0"/>
              <a:t>Practical Antenna Models vol.1-3 by ON5AU: </a:t>
            </a:r>
            <a:r>
              <a:rPr lang="en-US" dirty="0">
                <a:hlinkClick r:id="rId6"/>
              </a:rPr>
              <a:t>http://www.on5au.be/practical-antenna-modeling.html</a:t>
            </a:r>
            <a:r>
              <a:rPr lang="en-US" dirty="0"/>
              <a:t> </a:t>
            </a:r>
          </a:p>
          <a:p>
            <a:r>
              <a:rPr lang="en-US" dirty="0">
                <a:hlinkClick r:id="rId7"/>
              </a:rPr>
              <a:t>https://eznec.com/AutoEZ.htm</a:t>
            </a:r>
            <a:r>
              <a:rPr lang="en-US" dirty="0"/>
              <a:t> </a:t>
            </a:r>
          </a:p>
          <a:p>
            <a:r>
              <a:rPr lang="en-US" dirty="0">
                <a:hlinkClick r:id="rId8"/>
              </a:rPr>
              <a:t>https://eznec.com/misc/EZNEC_Printable_Manual/7.0/EZW70_User_Manual.pdf</a:t>
            </a:r>
            <a:r>
              <a:rPr lang="en-US" dirty="0"/>
              <a:t> </a:t>
            </a:r>
          </a:p>
          <a:p>
            <a:r>
              <a:rPr lang="en-US" dirty="0">
                <a:hlinkClick r:id="rId7"/>
              </a:rPr>
              <a:t>https://eznec.com/AutoEZ.htm</a:t>
            </a:r>
            <a:r>
              <a:rPr lang="en-US" dirty="0"/>
              <a:t> </a:t>
            </a:r>
          </a:p>
          <a:p>
            <a:r>
              <a:rPr lang="en-US" dirty="0"/>
              <a:t>QRZ Antenna Forums: </a:t>
            </a:r>
            <a:r>
              <a:rPr lang="en-US" dirty="0">
                <a:hlinkClick r:id="rId9"/>
              </a:rPr>
              <a:t>https://forums.qrz.com/index.php?search/129677990/&amp;q=autoez&amp;o=date&amp;c[node]=33&amp;c[user][0]=293912</a:t>
            </a:r>
            <a:r>
              <a:rPr lang="en-US" dirty="0"/>
              <a:t> </a:t>
            </a:r>
            <a:br>
              <a:rPr lang="en-US" dirty="0"/>
            </a:br>
            <a:r>
              <a:rPr lang="en-US" dirty="0"/>
              <a:t> </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53</a:t>
            </a:fld>
            <a:endParaRPr lang="en-US" altLang="en-US"/>
          </a:p>
        </p:txBody>
      </p:sp>
    </p:spTree>
    <p:extLst>
      <p:ext uri="{BB962C8B-B14F-4D97-AF65-F5344CB8AC3E}">
        <p14:creationId xmlns:p14="http://schemas.microsoft.com/office/powerpoint/2010/main" val="3676607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95E6-162F-B451-8DCD-D19E080D79A3}"/>
              </a:ext>
            </a:extLst>
          </p:cNvPr>
          <p:cNvSpPr>
            <a:spLocks noGrp="1"/>
          </p:cNvSpPr>
          <p:nvPr>
            <p:ph type="title"/>
          </p:nvPr>
        </p:nvSpPr>
        <p:spPr/>
        <p:txBody>
          <a:bodyPr/>
          <a:lstStyle/>
          <a:p>
            <a:r>
              <a:rPr lang="en-US" dirty="0" err="1"/>
              <a:t>AutoEZ</a:t>
            </a:r>
            <a:r>
              <a:rPr lang="en-US" dirty="0"/>
              <a:t> Feature Summary</a:t>
            </a:r>
          </a:p>
        </p:txBody>
      </p:sp>
      <p:sp>
        <p:nvSpPr>
          <p:cNvPr id="3" name="Content Placeholder 2">
            <a:extLst>
              <a:ext uri="{FF2B5EF4-FFF2-40B4-BE49-F238E27FC236}">
                <a16:creationId xmlns:a16="http://schemas.microsoft.com/office/drawing/2014/main" id="{0C247E11-5A5C-F5F4-7D77-325C75DD6E0C}"/>
              </a:ext>
            </a:extLst>
          </p:cNvPr>
          <p:cNvSpPr>
            <a:spLocks noGrp="1"/>
          </p:cNvSpPr>
          <p:nvPr>
            <p:ph idx="1"/>
          </p:nvPr>
        </p:nvSpPr>
        <p:spPr>
          <a:xfrm>
            <a:off x="457200" y="1752600"/>
            <a:ext cx="8229600" cy="4114800"/>
          </a:xfrm>
        </p:spPr>
        <p:txBody>
          <a:bodyPr/>
          <a:lstStyle/>
          <a:p>
            <a:r>
              <a:rPr lang="en-US" sz="2400" dirty="0"/>
              <a:t>Taken from the page: </a:t>
            </a:r>
            <a:r>
              <a:rPr lang="en-US" sz="2400" dirty="0">
                <a:hlinkClick r:id="rId2"/>
              </a:rPr>
              <a:t>https://eznec.com/AutoEZ.htm</a:t>
            </a:r>
            <a:r>
              <a:rPr lang="en-US" sz="2400" dirty="0"/>
              <a:t>  </a:t>
            </a:r>
          </a:p>
        </p:txBody>
      </p:sp>
      <p:sp>
        <p:nvSpPr>
          <p:cNvPr id="4" name="Footer Placeholder 3">
            <a:extLst>
              <a:ext uri="{FF2B5EF4-FFF2-40B4-BE49-F238E27FC236}">
                <a16:creationId xmlns:a16="http://schemas.microsoft.com/office/drawing/2014/main" id="{5EC77950-4AC8-C566-DC0E-E5E1FCAE11AE}"/>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240BC285-9988-09F3-6446-E9BFBF87DD0D}"/>
              </a:ext>
            </a:extLst>
          </p:cNvPr>
          <p:cNvSpPr>
            <a:spLocks noGrp="1"/>
          </p:cNvSpPr>
          <p:nvPr>
            <p:ph type="sldNum" sz="quarter" idx="12"/>
          </p:nvPr>
        </p:nvSpPr>
        <p:spPr/>
        <p:txBody>
          <a:bodyPr/>
          <a:lstStyle/>
          <a:p>
            <a:fld id="{BDEBF4CF-0050-4F81-919F-EC1624062A76}" type="slidenum">
              <a:rPr lang="en-US" altLang="en-US" smtClean="0"/>
              <a:pPr/>
              <a:t>54</a:t>
            </a:fld>
            <a:endParaRPr lang="en-US" altLang="en-US"/>
          </a:p>
        </p:txBody>
      </p:sp>
      <p:pic>
        <p:nvPicPr>
          <p:cNvPr id="7" name="Picture 6">
            <a:extLst>
              <a:ext uri="{FF2B5EF4-FFF2-40B4-BE49-F238E27FC236}">
                <a16:creationId xmlns:a16="http://schemas.microsoft.com/office/drawing/2014/main" id="{25BA94DB-BE61-56E9-0044-4C87EF6D90C6}"/>
              </a:ext>
            </a:extLst>
          </p:cNvPr>
          <p:cNvPicPr>
            <a:picLocks noChangeAspect="1"/>
          </p:cNvPicPr>
          <p:nvPr/>
        </p:nvPicPr>
        <p:blipFill>
          <a:blip r:embed="rId3"/>
          <a:stretch>
            <a:fillRect/>
          </a:stretch>
        </p:blipFill>
        <p:spPr>
          <a:xfrm>
            <a:off x="1052952" y="2302368"/>
            <a:ext cx="7038095" cy="3942857"/>
          </a:xfrm>
          <a:prstGeom prst="rect">
            <a:avLst/>
          </a:prstGeom>
        </p:spPr>
      </p:pic>
    </p:spTree>
    <p:extLst>
      <p:ext uri="{BB962C8B-B14F-4D97-AF65-F5344CB8AC3E}">
        <p14:creationId xmlns:p14="http://schemas.microsoft.com/office/powerpoint/2010/main" val="1897697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95E6-162F-B451-8DCD-D19E080D79A3}"/>
              </a:ext>
            </a:extLst>
          </p:cNvPr>
          <p:cNvSpPr>
            <a:spLocks noGrp="1"/>
          </p:cNvSpPr>
          <p:nvPr>
            <p:ph type="title"/>
          </p:nvPr>
        </p:nvSpPr>
        <p:spPr/>
        <p:txBody>
          <a:bodyPr/>
          <a:lstStyle/>
          <a:p>
            <a:r>
              <a:rPr lang="en-US" dirty="0" err="1"/>
              <a:t>AutoEZ</a:t>
            </a:r>
            <a:r>
              <a:rPr lang="en-US" dirty="0"/>
              <a:t> Feature Summary (2)</a:t>
            </a:r>
          </a:p>
        </p:txBody>
      </p:sp>
      <p:sp>
        <p:nvSpPr>
          <p:cNvPr id="3" name="Content Placeholder 2">
            <a:extLst>
              <a:ext uri="{FF2B5EF4-FFF2-40B4-BE49-F238E27FC236}">
                <a16:creationId xmlns:a16="http://schemas.microsoft.com/office/drawing/2014/main" id="{0C247E11-5A5C-F5F4-7D77-325C75DD6E0C}"/>
              </a:ext>
            </a:extLst>
          </p:cNvPr>
          <p:cNvSpPr>
            <a:spLocks noGrp="1"/>
          </p:cNvSpPr>
          <p:nvPr>
            <p:ph idx="1"/>
          </p:nvPr>
        </p:nvSpPr>
        <p:spPr>
          <a:xfrm>
            <a:off x="457200" y="1752600"/>
            <a:ext cx="8229600" cy="4114800"/>
          </a:xfrm>
        </p:spPr>
        <p:txBody>
          <a:bodyPr/>
          <a:lstStyle/>
          <a:p>
            <a:r>
              <a:rPr lang="en-US" sz="2400" dirty="0"/>
              <a:t>Taken from the page: </a:t>
            </a:r>
            <a:r>
              <a:rPr lang="en-US" sz="2400" dirty="0">
                <a:hlinkClick r:id="rId2"/>
              </a:rPr>
              <a:t>https://eznec.com/AutoEZ.htm</a:t>
            </a:r>
            <a:r>
              <a:rPr lang="en-US" sz="2400" dirty="0"/>
              <a:t>  </a:t>
            </a:r>
          </a:p>
        </p:txBody>
      </p:sp>
      <p:sp>
        <p:nvSpPr>
          <p:cNvPr id="4" name="Footer Placeholder 3">
            <a:extLst>
              <a:ext uri="{FF2B5EF4-FFF2-40B4-BE49-F238E27FC236}">
                <a16:creationId xmlns:a16="http://schemas.microsoft.com/office/drawing/2014/main" id="{5EC77950-4AC8-C566-DC0E-E5E1FCAE11AE}"/>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240BC285-9988-09F3-6446-E9BFBF87DD0D}"/>
              </a:ext>
            </a:extLst>
          </p:cNvPr>
          <p:cNvSpPr>
            <a:spLocks noGrp="1"/>
          </p:cNvSpPr>
          <p:nvPr>
            <p:ph type="sldNum" sz="quarter" idx="12"/>
          </p:nvPr>
        </p:nvSpPr>
        <p:spPr/>
        <p:txBody>
          <a:bodyPr/>
          <a:lstStyle/>
          <a:p>
            <a:fld id="{BDEBF4CF-0050-4F81-919F-EC1624062A76}" type="slidenum">
              <a:rPr lang="en-US" altLang="en-US" smtClean="0"/>
              <a:pPr/>
              <a:t>55</a:t>
            </a:fld>
            <a:endParaRPr lang="en-US" altLang="en-US"/>
          </a:p>
        </p:txBody>
      </p:sp>
      <p:pic>
        <p:nvPicPr>
          <p:cNvPr id="10" name="Picture 9">
            <a:extLst>
              <a:ext uri="{FF2B5EF4-FFF2-40B4-BE49-F238E27FC236}">
                <a16:creationId xmlns:a16="http://schemas.microsoft.com/office/drawing/2014/main" id="{E90DDE44-6E0D-FF7E-E1B9-E18C718B5BEE}"/>
              </a:ext>
            </a:extLst>
          </p:cNvPr>
          <p:cNvPicPr>
            <a:picLocks noChangeAspect="1"/>
          </p:cNvPicPr>
          <p:nvPr/>
        </p:nvPicPr>
        <p:blipFill>
          <a:blip r:embed="rId3"/>
          <a:stretch>
            <a:fillRect/>
          </a:stretch>
        </p:blipFill>
        <p:spPr>
          <a:xfrm>
            <a:off x="1066800" y="2275361"/>
            <a:ext cx="6790476" cy="3780952"/>
          </a:xfrm>
          <a:prstGeom prst="rect">
            <a:avLst/>
          </a:prstGeom>
        </p:spPr>
      </p:pic>
    </p:spTree>
    <p:extLst>
      <p:ext uri="{BB962C8B-B14F-4D97-AF65-F5344CB8AC3E}">
        <p14:creationId xmlns:p14="http://schemas.microsoft.com/office/powerpoint/2010/main" val="2766954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95E6-162F-B451-8DCD-D19E080D79A3}"/>
              </a:ext>
            </a:extLst>
          </p:cNvPr>
          <p:cNvSpPr>
            <a:spLocks noGrp="1"/>
          </p:cNvSpPr>
          <p:nvPr>
            <p:ph type="title"/>
          </p:nvPr>
        </p:nvSpPr>
        <p:spPr/>
        <p:txBody>
          <a:bodyPr/>
          <a:lstStyle/>
          <a:p>
            <a:r>
              <a:rPr lang="en-US" dirty="0" err="1"/>
              <a:t>AutoEZ</a:t>
            </a:r>
            <a:r>
              <a:rPr lang="en-US" dirty="0"/>
              <a:t> Feature Summary (3)</a:t>
            </a:r>
          </a:p>
        </p:txBody>
      </p:sp>
      <p:sp>
        <p:nvSpPr>
          <p:cNvPr id="3" name="Content Placeholder 2">
            <a:extLst>
              <a:ext uri="{FF2B5EF4-FFF2-40B4-BE49-F238E27FC236}">
                <a16:creationId xmlns:a16="http://schemas.microsoft.com/office/drawing/2014/main" id="{0C247E11-5A5C-F5F4-7D77-325C75DD6E0C}"/>
              </a:ext>
            </a:extLst>
          </p:cNvPr>
          <p:cNvSpPr>
            <a:spLocks noGrp="1"/>
          </p:cNvSpPr>
          <p:nvPr>
            <p:ph idx="1"/>
          </p:nvPr>
        </p:nvSpPr>
        <p:spPr>
          <a:xfrm>
            <a:off x="457199" y="1447800"/>
            <a:ext cx="8229600" cy="4114800"/>
          </a:xfrm>
        </p:spPr>
        <p:txBody>
          <a:bodyPr/>
          <a:lstStyle/>
          <a:p>
            <a:r>
              <a:rPr lang="en-US" sz="2400" dirty="0"/>
              <a:t>Taken from the page: </a:t>
            </a:r>
            <a:r>
              <a:rPr lang="en-US" sz="2400" dirty="0">
                <a:hlinkClick r:id="rId2"/>
              </a:rPr>
              <a:t>https://eznec.com/AutoEZ.htm</a:t>
            </a:r>
            <a:r>
              <a:rPr lang="en-US" sz="2400" dirty="0"/>
              <a:t>  </a:t>
            </a:r>
          </a:p>
        </p:txBody>
      </p:sp>
      <p:sp>
        <p:nvSpPr>
          <p:cNvPr id="4" name="Footer Placeholder 3">
            <a:extLst>
              <a:ext uri="{FF2B5EF4-FFF2-40B4-BE49-F238E27FC236}">
                <a16:creationId xmlns:a16="http://schemas.microsoft.com/office/drawing/2014/main" id="{5EC77950-4AC8-C566-DC0E-E5E1FCAE11AE}"/>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240BC285-9988-09F3-6446-E9BFBF87DD0D}"/>
              </a:ext>
            </a:extLst>
          </p:cNvPr>
          <p:cNvSpPr>
            <a:spLocks noGrp="1"/>
          </p:cNvSpPr>
          <p:nvPr>
            <p:ph type="sldNum" sz="quarter" idx="12"/>
          </p:nvPr>
        </p:nvSpPr>
        <p:spPr/>
        <p:txBody>
          <a:bodyPr/>
          <a:lstStyle/>
          <a:p>
            <a:fld id="{BDEBF4CF-0050-4F81-919F-EC1624062A76}" type="slidenum">
              <a:rPr lang="en-US" altLang="en-US" smtClean="0"/>
              <a:pPr/>
              <a:t>56</a:t>
            </a:fld>
            <a:endParaRPr lang="en-US" altLang="en-US"/>
          </a:p>
        </p:txBody>
      </p:sp>
      <p:pic>
        <p:nvPicPr>
          <p:cNvPr id="7" name="Picture 6">
            <a:extLst>
              <a:ext uri="{FF2B5EF4-FFF2-40B4-BE49-F238E27FC236}">
                <a16:creationId xmlns:a16="http://schemas.microsoft.com/office/drawing/2014/main" id="{B16AED9B-DF92-A17E-3036-A754B1811702}"/>
              </a:ext>
            </a:extLst>
          </p:cNvPr>
          <p:cNvPicPr>
            <a:picLocks noChangeAspect="1"/>
          </p:cNvPicPr>
          <p:nvPr/>
        </p:nvPicPr>
        <p:blipFill>
          <a:blip r:embed="rId3"/>
          <a:stretch>
            <a:fillRect/>
          </a:stretch>
        </p:blipFill>
        <p:spPr>
          <a:xfrm>
            <a:off x="990600" y="1905000"/>
            <a:ext cx="7028571" cy="4428571"/>
          </a:xfrm>
          <a:prstGeom prst="rect">
            <a:avLst/>
          </a:prstGeom>
        </p:spPr>
      </p:pic>
    </p:spTree>
    <p:extLst>
      <p:ext uri="{BB962C8B-B14F-4D97-AF65-F5344CB8AC3E}">
        <p14:creationId xmlns:p14="http://schemas.microsoft.com/office/powerpoint/2010/main" val="1327656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a:t>EZNEC in 2024</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200" y="1752601"/>
            <a:ext cx="8229600" cy="4492624"/>
          </a:xfrm>
        </p:spPr>
        <p:txBody>
          <a:bodyPr>
            <a:normAutofit fontScale="62500" lnSpcReduction="20000"/>
          </a:bodyPr>
          <a:lstStyle/>
          <a:p>
            <a:r>
              <a:rPr lang="en-US" dirty="0"/>
              <a:t>Based upon reading the EZNEC web page:</a:t>
            </a:r>
          </a:p>
          <a:p>
            <a:pPr lvl="1"/>
            <a:r>
              <a:rPr lang="en-US" dirty="0">
                <a:hlinkClick r:id="rId2"/>
              </a:rPr>
              <a:t>https://eznec.com/ez70faq.htm</a:t>
            </a:r>
            <a:endParaRPr lang="en-US" dirty="0"/>
          </a:p>
          <a:p>
            <a:r>
              <a:rPr lang="en-US" dirty="0"/>
              <a:t>There are now two EZNEC products:</a:t>
            </a:r>
          </a:p>
          <a:p>
            <a:pPr lvl="1"/>
            <a:r>
              <a:rPr lang="en-US" dirty="0"/>
              <a:t>Pro/2+ and Pro/4+. Both are free. Both are version 7 in terms of features. This is the latest version.</a:t>
            </a:r>
          </a:p>
          <a:p>
            <a:r>
              <a:rPr lang="en-US" dirty="0"/>
              <a:t>The only difference between Pro/2+ and Pro/4+ is that Pro/4+ includes an internal NEC-4.2 engine, which will execute faster than the external 4.2 engine. </a:t>
            </a:r>
          </a:p>
          <a:p>
            <a:r>
              <a:rPr lang="en-US" dirty="0"/>
              <a:t>Only previous EZNEC Pro/4 customers qualify for Pro/4+ because W7EL verified your NEC-4 license as part of purchasing Pro/4.</a:t>
            </a:r>
          </a:p>
          <a:p>
            <a:r>
              <a:rPr lang="en-US" dirty="0"/>
              <a:t>New customers should download Pro/2+ and then purchase NEC-4.2 or NEC-5 licenses from LLNL as desired. Download engine after purchase.</a:t>
            </a:r>
          </a:p>
          <a:p>
            <a:pPr lvl="1"/>
            <a:r>
              <a:rPr lang="en-US" dirty="0"/>
              <a:t>Each is now $110.</a:t>
            </a:r>
          </a:p>
          <a:p>
            <a:pPr lvl="1"/>
            <a:r>
              <a:rPr lang="en-US" dirty="0"/>
              <a:t>Pro/2+ will work with external NEC-4.2 and 5 engines.</a:t>
            </a:r>
          </a:p>
          <a:p>
            <a:pPr lvl="1"/>
            <a:r>
              <a:rPr lang="en-US" dirty="0"/>
              <a:t>NEC-5 is only available as an external program engine.</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57</a:t>
            </a:fld>
            <a:endParaRPr lang="en-US" altLang="en-US"/>
          </a:p>
        </p:txBody>
      </p:sp>
    </p:spTree>
    <p:extLst>
      <p:ext uri="{BB962C8B-B14F-4D97-AF65-F5344CB8AC3E}">
        <p14:creationId xmlns:p14="http://schemas.microsoft.com/office/powerpoint/2010/main" val="2550217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a:t>EZNEC Calculating Engines</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200" y="1752601"/>
            <a:ext cx="4267200" cy="4492624"/>
          </a:xfrm>
        </p:spPr>
        <p:txBody>
          <a:bodyPr>
            <a:normAutofit/>
          </a:bodyPr>
          <a:lstStyle/>
          <a:p>
            <a:r>
              <a:rPr lang="en-US" dirty="0"/>
              <a:t>Differences in calculating engines described on page 180 of the EZNEC 7.0.3 user manual.</a:t>
            </a:r>
          </a:p>
          <a:p>
            <a:r>
              <a:rPr lang="en-US" dirty="0"/>
              <a:t>Table prepared by Dan, AC6LA.</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58</a:t>
            </a:fld>
            <a:endParaRPr lang="en-US" altLang="en-US"/>
          </a:p>
        </p:txBody>
      </p:sp>
      <p:pic>
        <p:nvPicPr>
          <p:cNvPr id="7" name="Picture 6" descr="A screenshot of a computer&#10;&#10;Description automatically generated">
            <a:extLst>
              <a:ext uri="{FF2B5EF4-FFF2-40B4-BE49-F238E27FC236}">
                <a16:creationId xmlns:a16="http://schemas.microsoft.com/office/drawing/2014/main" id="{474F72F2-1D83-BD8A-C66A-B680F3017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447800"/>
            <a:ext cx="3733800" cy="4863668"/>
          </a:xfrm>
          <a:prstGeom prst="rect">
            <a:avLst/>
          </a:prstGeom>
        </p:spPr>
      </p:pic>
    </p:spTree>
    <p:extLst>
      <p:ext uri="{BB962C8B-B14F-4D97-AF65-F5344CB8AC3E}">
        <p14:creationId xmlns:p14="http://schemas.microsoft.com/office/powerpoint/2010/main" val="2143651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A850F-7B81-F89E-257D-EAB929FD524B}"/>
              </a:ext>
            </a:extLst>
          </p:cNvPr>
          <p:cNvSpPr>
            <a:spLocks noGrp="1"/>
          </p:cNvSpPr>
          <p:nvPr>
            <p:ph type="title"/>
          </p:nvPr>
        </p:nvSpPr>
        <p:spPr/>
        <p:txBody>
          <a:bodyPr/>
          <a:lstStyle/>
          <a:p>
            <a:r>
              <a:rPr lang="en-US" dirty="0"/>
              <a:t>Bio of AC6LA</a:t>
            </a:r>
          </a:p>
        </p:txBody>
      </p:sp>
      <p:sp>
        <p:nvSpPr>
          <p:cNvPr id="3" name="Content Placeholder 2">
            <a:extLst>
              <a:ext uri="{FF2B5EF4-FFF2-40B4-BE49-F238E27FC236}">
                <a16:creationId xmlns:a16="http://schemas.microsoft.com/office/drawing/2014/main" id="{D550F183-A079-BA69-9927-9FB96D5FEF4A}"/>
              </a:ext>
            </a:extLst>
          </p:cNvPr>
          <p:cNvSpPr>
            <a:spLocks noGrp="1"/>
          </p:cNvSpPr>
          <p:nvPr>
            <p:ph idx="1"/>
          </p:nvPr>
        </p:nvSpPr>
        <p:spPr/>
        <p:txBody>
          <a:bodyPr>
            <a:normAutofit fontScale="70000" lnSpcReduction="20000"/>
          </a:bodyPr>
          <a:lstStyle/>
          <a:p>
            <a:r>
              <a:rPr lang="en-US" dirty="0"/>
              <a:t>I asked Dan for any information about himself that he was willing to share. Here’s what he said:</a:t>
            </a:r>
          </a:p>
          <a:p>
            <a:endParaRPr lang="en-US" dirty="0"/>
          </a:p>
          <a:p>
            <a:r>
              <a:rPr lang="en-US" dirty="0"/>
              <a:t>I got into ham radio when I was a junior in high school. My Elmer was Mel, W3ZQU, a WWII radio op vet. He owned a TV repair shop (and sold </a:t>
            </a:r>
            <a:r>
              <a:rPr lang="en-US" dirty="0" err="1"/>
              <a:t>Setchell</a:t>
            </a:r>
            <a:r>
              <a:rPr lang="en-US" dirty="0"/>
              <a:t> Carlson TV sets) so obviously I was never at a loss for parts for home brew projects. He also happened to be the father of my high school girlfriend. My Novice call was WN3LVE and he used to tease me mercilessly that I was the only Novice he knew who wanted to upgrade to a 1x4 call, W3LOVE. The girlfriend didn't last. Ham radio did.</a:t>
            </a:r>
            <a:br>
              <a:rPr lang="en-US" dirty="0"/>
            </a:br>
            <a:r>
              <a:rPr lang="en-US" dirty="0"/>
              <a:t> </a:t>
            </a:r>
          </a:p>
        </p:txBody>
      </p:sp>
      <p:sp>
        <p:nvSpPr>
          <p:cNvPr id="4" name="Footer Placeholder 3">
            <a:extLst>
              <a:ext uri="{FF2B5EF4-FFF2-40B4-BE49-F238E27FC236}">
                <a16:creationId xmlns:a16="http://schemas.microsoft.com/office/drawing/2014/main" id="{D8788D68-F7A8-67E5-F453-4EB5281A55BD}"/>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FD5017CB-BEAD-050A-757A-3B13B4D9775B}"/>
              </a:ext>
            </a:extLst>
          </p:cNvPr>
          <p:cNvSpPr>
            <a:spLocks noGrp="1"/>
          </p:cNvSpPr>
          <p:nvPr>
            <p:ph type="sldNum" sz="quarter" idx="12"/>
          </p:nvPr>
        </p:nvSpPr>
        <p:spPr/>
        <p:txBody>
          <a:bodyPr/>
          <a:lstStyle/>
          <a:p>
            <a:fld id="{BDEBF4CF-0050-4F81-919F-EC1624062A76}" type="slidenum">
              <a:rPr lang="en-US" altLang="en-US" smtClean="0"/>
              <a:pPr/>
              <a:t>59</a:t>
            </a:fld>
            <a:endParaRPr lang="en-US" altLang="en-US"/>
          </a:p>
        </p:txBody>
      </p:sp>
    </p:spTree>
    <p:extLst>
      <p:ext uri="{BB962C8B-B14F-4D97-AF65-F5344CB8AC3E}">
        <p14:creationId xmlns:p14="http://schemas.microsoft.com/office/powerpoint/2010/main" val="1586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sz="3000" dirty="0"/>
              <a:t>The Current State of EZNEC/NEC-Based</a:t>
            </a:r>
            <a:br>
              <a:rPr lang="en-US" sz="3000" dirty="0"/>
            </a:br>
            <a:r>
              <a:rPr lang="en-US" sz="3000" dirty="0"/>
              <a:t>Antenna Modeling (4)</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200" y="1866900"/>
            <a:ext cx="8229600" cy="4264025"/>
          </a:xfrm>
        </p:spPr>
        <p:txBody>
          <a:bodyPr>
            <a:normAutofit fontScale="70000" lnSpcReduction="20000"/>
          </a:bodyPr>
          <a:lstStyle/>
          <a:p>
            <a:r>
              <a:rPr lang="en-US" dirty="0"/>
              <a:t>NEC and EZNEC could each be their own topics, but that’s not this presentation!</a:t>
            </a:r>
          </a:p>
          <a:p>
            <a:r>
              <a:rPr lang="en-US" dirty="0"/>
              <a:t>Moving models from NEC-4 to NEC-5 can require some tweaks for best results. </a:t>
            </a:r>
          </a:p>
          <a:p>
            <a:pPr lvl="1"/>
            <a:r>
              <a:rPr lang="en-US" dirty="0"/>
              <a:t>e.g. Source placement and # of segments.</a:t>
            </a:r>
          </a:p>
          <a:p>
            <a:r>
              <a:rPr lang="en-US" dirty="0"/>
              <a:t>If you shied away from modeling due to cost, performance, or model size, those days are gone, and have been for a few years.</a:t>
            </a:r>
          </a:p>
          <a:p>
            <a:pPr lvl="1"/>
            <a:r>
              <a:rPr lang="en-US" dirty="0"/>
              <a:t>Modern PCs are so much faster and contain much more memory than the typical PC of 20+ years ago.</a:t>
            </a:r>
          </a:p>
          <a:p>
            <a:pPr lvl="1"/>
            <a:r>
              <a:rPr lang="en-US" dirty="0"/>
              <a:t>What used to be a slog is now a breeze.</a:t>
            </a:r>
          </a:p>
          <a:p>
            <a:r>
              <a:rPr lang="en-US" dirty="0"/>
              <a:t>Additional current EZNEC information is included at the end of this presentation.</a:t>
            </a:r>
          </a:p>
          <a:p>
            <a:r>
              <a:rPr lang="en-US" dirty="0"/>
              <a:t>Now back to </a:t>
            </a:r>
            <a:r>
              <a:rPr lang="en-US" dirty="0" err="1"/>
              <a:t>AutoEZ</a:t>
            </a:r>
            <a:r>
              <a:rPr lang="en-US" dirty="0"/>
              <a:t>. </a:t>
            </a:r>
          </a:p>
          <a:p>
            <a:endParaRPr lang="en-US"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6</a:t>
            </a:fld>
            <a:endParaRPr lang="en-US" altLang="en-US"/>
          </a:p>
        </p:txBody>
      </p:sp>
    </p:spTree>
    <p:extLst>
      <p:ext uri="{BB962C8B-B14F-4D97-AF65-F5344CB8AC3E}">
        <p14:creationId xmlns:p14="http://schemas.microsoft.com/office/powerpoint/2010/main" val="11722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a:t>What is </a:t>
            </a:r>
            <a:r>
              <a:rPr lang="en-US" dirty="0" err="1"/>
              <a:t>AutoEZ</a:t>
            </a:r>
            <a:r>
              <a:rPr lang="en-US" dirty="0"/>
              <a:t>?</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200" y="1752600"/>
            <a:ext cx="8229600" cy="4343400"/>
          </a:xfrm>
        </p:spPr>
        <p:txBody>
          <a:bodyPr>
            <a:normAutofit fontScale="77500" lnSpcReduction="20000"/>
          </a:bodyPr>
          <a:lstStyle/>
          <a:p>
            <a:r>
              <a:rPr lang="en-US" dirty="0"/>
              <a:t>A software </a:t>
            </a:r>
            <a:r>
              <a:rPr lang="en-US" i="1" dirty="0"/>
              <a:t>front end</a:t>
            </a:r>
            <a:r>
              <a:rPr lang="en-US" dirty="0"/>
              <a:t>  for EZNEC (v. 5, 6, 7) created by Dan Maguire, AC6LA (</a:t>
            </a:r>
            <a:r>
              <a:rPr lang="en-US" u="sng" dirty="0"/>
              <a:t>Auto</a:t>
            </a:r>
            <a:r>
              <a:rPr lang="en-US" dirty="0"/>
              <a:t>mated Use of </a:t>
            </a:r>
            <a:r>
              <a:rPr lang="en-US" u="sng" dirty="0"/>
              <a:t>EZ</a:t>
            </a:r>
            <a:r>
              <a:rPr lang="en-US" dirty="0"/>
              <a:t>NEC).</a:t>
            </a:r>
          </a:p>
          <a:p>
            <a:pPr lvl="1"/>
            <a:r>
              <a:rPr lang="en-US" dirty="0"/>
              <a:t>Dan is out in </a:t>
            </a:r>
            <a:r>
              <a:rPr lang="en-US" i="1" dirty="0"/>
              <a:t>6 land</a:t>
            </a:r>
            <a:r>
              <a:rPr lang="en-US" dirty="0"/>
              <a:t> and it’s hard to get him back here, so I am tackling this most worthwhile topic in his stead.</a:t>
            </a:r>
          </a:p>
          <a:p>
            <a:pPr lvl="1"/>
            <a:r>
              <a:rPr lang="en-US" dirty="0"/>
              <a:t>Runs on a PC under Windows.</a:t>
            </a:r>
          </a:p>
          <a:p>
            <a:r>
              <a:rPr lang="en-US" dirty="0" err="1"/>
              <a:t>AutoEZ</a:t>
            </a:r>
            <a:r>
              <a:rPr lang="en-US" dirty="0"/>
              <a:t> is an extension of Microsoft Excel (Visual Basic extensions in the form of macros).</a:t>
            </a:r>
          </a:p>
          <a:p>
            <a:pPr lvl="1"/>
            <a:r>
              <a:rPr lang="en-US" dirty="0"/>
              <a:t>Brings the power of </a:t>
            </a:r>
            <a:r>
              <a:rPr lang="en-US" b="1" dirty="0"/>
              <a:t>Excel</a:t>
            </a:r>
            <a:r>
              <a:rPr lang="en-US" dirty="0"/>
              <a:t> to antenna modeling.</a:t>
            </a:r>
          </a:p>
          <a:p>
            <a:r>
              <a:rPr lang="en-US" dirty="0"/>
              <a:t>EZNEC is automatically executed under </a:t>
            </a:r>
            <a:r>
              <a:rPr lang="en-US" dirty="0" err="1"/>
              <a:t>AutoEZ</a:t>
            </a:r>
            <a:r>
              <a:rPr lang="en-US" dirty="0"/>
              <a:t>.</a:t>
            </a:r>
          </a:p>
          <a:p>
            <a:pPr lvl="1"/>
            <a:r>
              <a:rPr lang="en-US" dirty="0"/>
              <a:t>EZNEC is still visible and can be manually controlled although care needs to be taken to not </a:t>
            </a:r>
            <a:r>
              <a:rPr lang="en-US" i="1" dirty="0"/>
              <a:t>bump elbows</a:t>
            </a:r>
            <a:r>
              <a:rPr lang="en-US" dirty="0"/>
              <a:t>.</a:t>
            </a:r>
          </a:p>
          <a:p>
            <a:pPr lvl="1"/>
            <a:r>
              <a:rPr lang="en-US" dirty="0"/>
              <a:t>EZNEC is a </a:t>
            </a:r>
            <a:r>
              <a:rPr lang="en-US" i="1" dirty="0"/>
              <a:t>front end</a:t>
            </a:r>
            <a:r>
              <a:rPr lang="en-US" dirty="0"/>
              <a:t> for NEC, versions 2, 4, 4.2, and 5.</a:t>
            </a:r>
          </a:p>
          <a:p>
            <a:endParaRPr lang="en-US" dirty="0"/>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7</a:t>
            </a:fld>
            <a:endParaRPr lang="en-US" altLang="en-US"/>
          </a:p>
        </p:txBody>
      </p:sp>
    </p:spTree>
    <p:extLst>
      <p:ext uri="{BB962C8B-B14F-4D97-AF65-F5344CB8AC3E}">
        <p14:creationId xmlns:p14="http://schemas.microsoft.com/office/powerpoint/2010/main" val="1225580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a:t>What is </a:t>
            </a:r>
            <a:r>
              <a:rPr lang="en-US" dirty="0" err="1"/>
              <a:t>AutoEZ</a:t>
            </a:r>
            <a:r>
              <a:rPr lang="en-US" dirty="0"/>
              <a:t>? (2)</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200" y="1981200"/>
            <a:ext cx="8229600" cy="3581400"/>
          </a:xfrm>
        </p:spPr>
        <p:txBody>
          <a:bodyPr>
            <a:normAutofit fontScale="92500" lnSpcReduction="10000"/>
          </a:bodyPr>
          <a:lstStyle/>
          <a:p>
            <a:r>
              <a:rPr lang="en-US" dirty="0"/>
              <a:t>The </a:t>
            </a:r>
            <a:r>
              <a:rPr lang="en-US" dirty="0" err="1"/>
              <a:t>AutoEZ</a:t>
            </a:r>
            <a:r>
              <a:rPr lang="en-US" dirty="0"/>
              <a:t> tool chain:</a:t>
            </a:r>
          </a:p>
          <a:p>
            <a:pPr lvl="1"/>
            <a:r>
              <a:rPr lang="en-US" sz="3600" dirty="0" err="1"/>
              <a:t>AutoEZ</a:t>
            </a:r>
            <a:r>
              <a:rPr lang="en-US" sz="3600" dirty="0"/>
              <a:t> (Excel) -&gt; EZNEC ~&gt; NEC</a:t>
            </a:r>
          </a:p>
          <a:p>
            <a:r>
              <a:rPr lang="en-US" dirty="0"/>
              <a:t>Gee, this sounds like a lot of parts!</a:t>
            </a:r>
          </a:p>
          <a:p>
            <a:r>
              <a:rPr lang="en-US" dirty="0"/>
              <a:t>Some degree of knowledge is needed about four related and overlapping yet different programs.</a:t>
            </a:r>
          </a:p>
          <a:p>
            <a:r>
              <a:rPr lang="en-US" dirty="0"/>
              <a:t>Is this a steep learning curve?</a:t>
            </a:r>
          </a:p>
          <a:p>
            <a:endParaRPr lang="en-US"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8</a:t>
            </a:fld>
            <a:endParaRPr lang="en-US" altLang="en-US"/>
          </a:p>
        </p:txBody>
      </p:sp>
    </p:spTree>
    <p:extLst>
      <p:ext uri="{BB962C8B-B14F-4D97-AF65-F5344CB8AC3E}">
        <p14:creationId xmlns:p14="http://schemas.microsoft.com/office/powerpoint/2010/main" val="286721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a:t>What is </a:t>
            </a:r>
            <a:r>
              <a:rPr lang="en-US" dirty="0" err="1"/>
              <a:t>AutoEZ</a:t>
            </a:r>
            <a:r>
              <a:rPr lang="en-US" dirty="0"/>
              <a:t>? (3)</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200" y="1447800"/>
            <a:ext cx="8229600" cy="4648200"/>
          </a:xfrm>
        </p:spPr>
        <p:txBody>
          <a:bodyPr>
            <a:normAutofit fontScale="77500" lnSpcReduction="20000"/>
          </a:bodyPr>
          <a:lstStyle/>
          <a:p>
            <a:r>
              <a:rPr lang="en-US" dirty="0"/>
              <a:t>Yes!</a:t>
            </a:r>
          </a:p>
          <a:p>
            <a:r>
              <a:rPr lang="en-US" dirty="0"/>
              <a:t>But the rewards and results are more than worth the effort.</a:t>
            </a:r>
          </a:p>
          <a:p>
            <a:r>
              <a:rPr lang="en-US" dirty="0"/>
              <a:t>The ability to quickly and efficiently design, analyze, and optimize antennas based upon NEC has never been greater (this is the </a:t>
            </a:r>
            <a:r>
              <a:rPr lang="en-US" i="1" dirty="0"/>
              <a:t>revolution</a:t>
            </a:r>
            <a:r>
              <a:rPr lang="en-US" dirty="0"/>
              <a:t>, not </a:t>
            </a:r>
            <a:r>
              <a:rPr lang="en-US" i="1" dirty="0"/>
              <a:t>evolution</a:t>
            </a:r>
            <a:r>
              <a:rPr lang="en-US" dirty="0"/>
              <a:t>).</a:t>
            </a:r>
          </a:p>
          <a:p>
            <a:r>
              <a:rPr lang="en-US" dirty="0" err="1"/>
              <a:t>AutoEZ</a:t>
            </a:r>
            <a:r>
              <a:rPr lang="en-US" dirty="0"/>
              <a:t> is a powerful tool for learning about antennas through the </a:t>
            </a:r>
            <a:r>
              <a:rPr lang="en-US" i="1" dirty="0"/>
              <a:t>what-if</a:t>
            </a:r>
            <a:r>
              <a:rPr lang="en-US" dirty="0"/>
              <a:t>  process (lots of permutations).</a:t>
            </a:r>
          </a:p>
          <a:p>
            <a:r>
              <a:rPr lang="en-US" dirty="0"/>
              <a:t>Like all CAD (computer aided design) tools the capabilities of the user are greatly amplified, but, the tools must be learned to the appropriate level.</a:t>
            </a:r>
          </a:p>
          <a:p>
            <a:r>
              <a:rPr lang="en-US" dirty="0"/>
              <a:t>If you are an EZNEC user with some experience with Excel, there should be very little angst using </a:t>
            </a:r>
            <a:r>
              <a:rPr lang="en-US" dirty="0" err="1"/>
              <a:t>AutoEZ</a:t>
            </a:r>
            <a:r>
              <a:rPr lang="en-US" dirty="0"/>
              <a:t>.</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AutoEZ: A Revolution in the Evolution of Antenna Modeling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9</a:t>
            </a:fld>
            <a:endParaRPr lang="en-US" altLang="en-US"/>
          </a:p>
        </p:txBody>
      </p:sp>
    </p:spTree>
    <p:extLst>
      <p:ext uri="{BB962C8B-B14F-4D97-AF65-F5344CB8AC3E}">
        <p14:creationId xmlns:p14="http://schemas.microsoft.com/office/powerpoint/2010/main" val="1834104384"/>
      </p:ext>
    </p:extLst>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Textured</Template>
  <TotalTime>85141</TotalTime>
  <Words>4939</Words>
  <Application>Microsoft Office PowerPoint</Application>
  <PresentationFormat>On-screen Show (4:3)</PresentationFormat>
  <Paragraphs>491</Paragraphs>
  <Slides>59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Tahoma</vt:lpstr>
      <vt:lpstr>Wingdings</vt:lpstr>
      <vt:lpstr>Textured</vt:lpstr>
      <vt:lpstr>AutoEZ: A Revolution in the Evolution of Antenna Modeling </vt:lpstr>
      <vt:lpstr>Contents</vt:lpstr>
      <vt:lpstr>The Current State of EZNEC/NEC-Based Antenna Modeling</vt:lpstr>
      <vt:lpstr>The Current State of EZNEC/NEC-Based Antenna Modeling (2)</vt:lpstr>
      <vt:lpstr>The Current State of EZNECNEC-Based Antenna Modeling (3)</vt:lpstr>
      <vt:lpstr>The Current State of EZNEC/NEC-Based Antenna Modeling (4)</vt:lpstr>
      <vt:lpstr>What is AutoEZ?</vt:lpstr>
      <vt:lpstr>What is AutoEZ? (2)</vt:lpstr>
      <vt:lpstr>What is AutoEZ? (3)</vt:lpstr>
      <vt:lpstr>What is AutoEZ? (4)</vt:lpstr>
      <vt:lpstr>AutoEZ Key Features</vt:lpstr>
      <vt:lpstr>Model With Variables/Formulas</vt:lpstr>
      <vt:lpstr>Model With Variables/Formulas (2)</vt:lpstr>
      <vt:lpstr>Model With Variables/Formulas (3)</vt:lpstr>
      <vt:lpstr>Model With Variables/Formulas (4)</vt:lpstr>
      <vt:lpstr>Model With Variables/Formulas (5)</vt:lpstr>
      <vt:lpstr>Model With Variables/Formulas (6)</vt:lpstr>
      <vt:lpstr>Model With Variables/Formulas (7)</vt:lpstr>
      <vt:lpstr>Model With Variables/Formulas (8)</vt:lpstr>
      <vt:lpstr>Model With Variables/Formulas (9)</vt:lpstr>
      <vt:lpstr>Model With Variables/Formulas (10)</vt:lpstr>
      <vt:lpstr>Model With Variables/Formulas (11)</vt:lpstr>
      <vt:lpstr>Model With Variables/Formulas (12)</vt:lpstr>
      <vt:lpstr>Model With Variables/Formulas (13)</vt:lpstr>
      <vt:lpstr>Model With Variables/Formulas (14)</vt:lpstr>
      <vt:lpstr>Model With Variables/Formulas (15)</vt:lpstr>
      <vt:lpstr>Model With Variables/Formulas (16)</vt:lpstr>
      <vt:lpstr>Model With Variables/Formulas (17)</vt:lpstr>
      <vt:lpstr>Model With Variables/Formulas (18)</vt:lpstr>
      <vt:lpstr>Model With Variables/Formulas (19)</vt:lpstr>
      <vt:lpstr>Model With Variables/Formulas (20)</vt:lpstr>
      <vt:lpstr>Model With Variables/Formulas (21)</vt:lpstr>
      <vt:lpstr>Model With Variables/Formulas (22)</vt:lpstr>
      <vt:lpstr>Optimize Models</vt:lpstr>
      <vt:lpstr>Optimize Models (2)</vt:lpstr>
      <vt:lpstr>Optimize Models (3)</vt:lpstr>
      <vt:lpstr>Optimize Models (4)</vt:lpstr>
      <vt:lpstr>Optimize Models (5)</vt:lpstr>
      <vt:lpstr>Optimize Models (6)</vt:lpstr>
      <vt:lpstr>Optimize Models (7)</vt:lpstr>
      <vt:lpstr>Optimize Models (8)</vt:lpstr>
      <vt:lpstr>Optimize Models (9)</vt:lpstr>
      <vt:lpstr>Optimize Models (10)</vt:lpstr>
      <vt:lpstr>Optimize Models (11)</vt:lpstr>
      <vt:lpstr>Optimize Models (12)</vt:lpstr>
      <vt:lpstr>AutoEZ Examples</vt:lpstr>
      <vt:lpstr>AutoEZ Examples (1)</vt:lpstr>
      <vt:lpstr>Other Software/Notes by AC6LA</vt:lpstr>
      <vt:lpstr>ZPlots</vt:lpstr>
      <vt:lpstr>Zplots (2)</vt:lpstr>
      <vt:lpstr>TLDetails</vt:lpstr>
      <vt:lpstr>Conclusion</vt:lpstr>
      <vt:lpstr>References</vt:lpstr>
      <vt:lpstr>AutoEZ Feature Summary</vt:lpstr>
      <vt:lpstr>AutoEZ Feature Summary (2)</vt:lpstr>
      <vt:lpstr>AutoEZ Feature Summary (3)</vt:lpstr>
      <vt:lpstr>EZNEC in 2024</vt:lpstr>
      <vt:lpstr>EZNEC Calculating Engines</vt:lpstr>
      <vt:lpstr>Bio of AC6LA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Ordy</dc:creator>
  <cp:lastModifiedBy>Greg Ordy</cp:lastModifiedBy>
  <cp:revision>895</cp:revision>
  <dcterms:created xsi:type="dcterms:W3CDTF">2008-05-02T18:25:19Z</dcterms:created>
  <dcterms:modified xsi:type="dcterms:W3CDTF">2024-05-10T00:52:43Z</dcterms:modified>
</cp:coreProperties>
</file>