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88" r:id="rId3"/>
    <p:sldId id="344" r:id="rId4"/>
    <p:sldId id="389" r:id="rId5"/>
    <p:sldId id="390" r:id="rId6"/>
    <p:sldId id="391" r:id="rId7"/>
    <p:sldId id="392" r:id="rId8"/>
    <p:sldId id="343" r:id="rId9"/>
    <p:sldId id="331" r:id="rId10"/>
    <p:sldId id="330" r:id="rId11"/>
    <p:sldId id="329" r:id="rId12"/>
    <p:sldId id="333" r:id="rId13"/>
    <p:sldId id="335" r:id="rId14"/>
    <p:sldId id="336" r:id="rId15"/>
    <p:sldId id="394" r:id="rId16"/>
    <p:sldId id="369" r:id="rId17"/>
    <p:sldId id="370" r:id="rId18"/>
    <p:sldId id="372" r:id="rId19"/>
    <p:sldId id="393" r:id="rId20"/>
    <p:sldId id="338" r:id="rId21"/>
    <p:sldId id="341" r:id="rId22"/>
    <p:sldId id="379" r:id="rId23"/>
    <p:sldId id="374" r:id="rId24"/>
    <p:sldId id="375" r:id="rId25"/>
    <p:sldId id="361" r:id="rId26"/>
    <p:sldId id="387" r:id="rId27"/>
    <p:sldId id="376" r:id="rId28"/>
    <p:sldId id="395" r:id="rId29"/>
    <p:sldId id="360" r:id="rId30"/>
    <p:sldId id="385" r:id="rId31"/>
    <p:sldId id="386" r:id="rId32"/>
    <p:sldId id="380" r:id="rId33"/>
    <p:sldId id="334" r:id="rId34"/>
    <p:sldId id="328" r:id="rId35"/>
    <p:sldId id="325" r:id="rId36"/>
    <p:sldId id="326" r:id="rId37"/>
    <p:sldId id="396" r:id="rId38"/>
    <p:sldId id="316" r:id="rId39"/>
    <p:sldId id="382" r:id="rId40"/>
    <p:sldId id="365" r:id="rId41"/>
    <p:sldId id="366" r:id="rId42"/>
    <p:sldId id="377" r:id="rId43"/>
    <p:sldId id="383" r:id="rId44"/>
    <p:sldId id="368" r:id="rId45"/>
    <p:sldId id="348" r:id="rId46"/>
    <p:sldId id="349" r:id="rId47"/>
    <p:sldId id="350" r:id="rId48"/>
    <p:sldId id="351" r:id="rId49"/>
    <p:sldId id="352" r:id="rId50"/>
    <p:sldId id="353" r:id="rId51"/>
    <p:sldId id="367" r:id="rId52"/>
    <p:sldId id="356" r:id="rId53"/>
    <p:sldId id="354" r:id="rId54"/>
    <p:sldId id="309" r:id="rId55"/>
    <p:sldId id="302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5016-C3C6-407A-86B2-3E26FF8BC1E2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EAA3-01FC-4038-B33C-DBF31B0F7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5016-C3C6-407A-86B2-3E26FF8BC1E2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EAA3-01FC-4038-B33C-DBF31B0F7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5016-C3C6-407A-86B2-3E26FF8BC1E2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EAA3-01FC-4038-B33C-DBF31B0F7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5016-C3C6-407A-86B2-3E26FF8BC1E2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EAA3-01FC-4038-B33C-DBF31B0F7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5016-C3C6-407A-86B2-3E26FF8BC1E2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EAA3-01FC-4038-B33C-DBF31B0F7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5016-C3C6-407A-86B2-3E26FF8BC1E2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EAA3-01FC-4038-B33C-DBF31B0F7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5016-C3C6-407A-86B2-3E26FF8BC1E2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EAA3-01FC-4038-B33C-DBF31B0F7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5016-C3C6-407A-86B2-3E26FF8BC1E2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EAA3-01FC-4038-B33C-DBF31B0F7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5016-C3C6-407A-86B2-3E26FF8BC1E2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EAA3-01FC-4038-B33C-DBF31B0F7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5016-C3C6-407A-86B2-3E26FF8BC1E2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EAA3-01FC-4038-B33C-DBF31B0F7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5016-C3C6-407A-86B2-3E26FF8BC1E2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EAA3-01FC-4038-B33C-DBF31B0F7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35016-C3C6-407A-86B2-3E26FF8BC1E2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9EAA3-01FC-4038-B33C-DBF31B0F7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im\OneDrive\Hy-Safe%20Technology%20Drop%20Test%20Harness%20Demo%20for%20Fall%20Protection.mp4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ca4training.com/" TargetMode="External"/><Relationship Id="rId2" Type="http://schemas.openxmlformats.org/officeDocument/2006/relationships/hyperlink" Target="http://www.comtrainusa.com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Tower Safety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Tim </a:t>
            </a:r>
            <a:r>
              <a:rPr lang="en-US" sz="2700" dirty="0" err="1" smtClean="0"/>
              <a:t>Jellison</a:t>
            </a:r>
            <a:r>
              <a:rPr lang="en-US" sz="2700" dirty="0" smtClean="0"/>
              <a:t>  W3YQ/KL7WV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990600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438400"/>
            <a:ext cx="7235952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Incapacitation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Know your body.</a:t>
            </a:r>
          </a:p>
          <a:p>
            <a:pPr>
              <a:buNone/>
            </a:pPr>
            <a:r>
              <a:rPr lang="en-US" sz="2800" i="1" dirty="0" smtClean="0"/>
              <a:t>Heat/cold.  Both can tap your strength.</a:t>
            </a:r>
          </a:p>
          <a:p>
            <a:pPr>
              <a:buNone/>
            </a:pPr>
            <a:r>
              <a:rPr lang="en-US" sz="2800" dirty="0" smtClean="0"/>
              <a:t>Work slowly and methodically.</a:t>
            </a:r>
          </a:p>
          <a:p>
            <a:pPr>
              <a:buNone/>
            </a:pPr>
            <a:r>
              <a:rPr lang="en-US" sz="2800" i="1" dirty="0" smtClean="0"/>
              <a:t>Insects and birds.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600" dirty="0" smtClean="0"/>
              <a:t>Falls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Any fall could be fatal.</a:t>
            </a:r>
          </a:p>
          <a:p>
            <a:pPr>
              <a:buNone/>
            </a:pPr>
            <a:r>
              <a:rPr lang="en-US" sz="2800" dirty="0" smtClean="0"/>
              <a:t>Even falling 10 feet could kill you.</a:t>
            </a:r>
          </a:p>
          <a:p>
            <a:pPr>
              <a:buNone/>
            </a:pPr>
            <a:r>
              <a:rPr lang="en-US" sz="2800" dirty="0" smtClean="0"/>
              <a:t>100% tie-off.  </a:t>
            </a:r>
            <a:r>
              <a:rPr lang="en-US" sz="2800" dirty="0" smtClean="0">
                <a:solidFill>
                  <a:srgbClr val="FF0000"/>
                </a:solidFill>
              </a:rPr>
              <a:t>No free climbing.  </a:t>
            </a:r>
            <a:r>
              <a:rPr lang="en-US" sz="2800" dirty="0" smtClean="0"/>
              <a:t>No exceptions.</a:t>
            </a:r>
            <a:endParaRPr lang="en-US" sz="6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100% Tie off.  No free climbing!</a:t>
            </a:r>
          </a:p>
          <a:p>
            <a:r>
              <a:rPr lang="en-US" dirty="0" smtClean="0"/>
              <a:t>Always use a full body harness.</a:t>
            </a:r>
          </a:p>
          <a:p>
            <a:r>
              <a:rPr lang="en-US" dirty="0" smtClean="0"/>
              <a:t>It will keep you safe(r) and it will greatly assist the rescuer during a rescue.</a:t>
            </a:r>
          </a:p>
          <a:p>
            <a:r>
              <a:rPr lang="en-US" dirty="0" smtClean="0"/>
              <a:t>I use a DBI </a:t>
            </a:r>
            <a:r>
              <a:rPr lang="en-US" dirty="0" err="1" smtClean="0"/>
              <a:t>Sala</a:t>
            </a:r>
            <a:r>
              <a:rPr lang="en-US" dirty="0" smtClean="0"/>
              <a:t> </a:t>
            </a:r>
            <a:r>
              <a:rPr lang="en-US" dirty="0" err="1" smtClean="0"/>
              <a:t>Exofit</a:t>
            </a:r>
            <a:r>
              <a:rPr lang="en-US" dirty="0" smtClean="0"/>
              <a:t> harness.  But there are all kinds of approved options on the market.</a:t>
            </a:r>
          </a:p>
          <a:p>
            <a:r>
              <a:rPr lang="en-US" dirty="0" smtClean="0"/>
              <a:t>None of it is cheap, however</a:t>
            </a:r>
            <a:r>
              <a:rPr lang="en-US" dirty="0" smtClean="0"/>
              <a:t>.  But what’s your life worth?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Body Harness</a:t>
            </a:r>
            <a:endParaRPr lang="en-US" dirty="0"/>
          </a:p>
        </p:txBody>
      </p:sp>
      <p:pic>
        <p:nvPicPr>
          <p:cNvPr id="4" name="Content Placeholder 3" descr="SALA10852_l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08708" y="1600200"/>
            <a:ext cx="332658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Body Harness</a:t>
            </a:r>
            <a:endParaRPr lang="en-US" dirty="0"/>
          </a:p>
        </p:txBody>
      </p:sp>
      <p:pic>
        <p:nvPicPr>
          <p:cNvPr id="4" name="Content Placeholder 3" descr="1108650_b_sala_img_org_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3250" y="1720056"/>
            <a:ext cx="2857500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Fall arrest and fall prevention are two different things.  </a:t>
            </a:r>
          </a:p>
          <a:p>
            <a:r>
              <a:rPr lang="en-US" dirty="0" smtClean="0"/>
              <a:t>We’ll talk about both as we progress.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 In the US, </a:t>
            </a:r>
            <a:r>
              <a:rPr lang="en-US" dirty="0" smtClean="0">
                <a:solidFill>
                  <a:srgbClr val="FF0000"/>
                </a:solidFill>
              </a:rPr>
              <a:t>fall arrest </a:t>
            </a:r>
            <a:r>
              <a:rPr lang="en-US" dirty="0" smtClean="0"/>
              <a:t>for </a:t>
            </a:r>
            <a:r>
              <a:rPr lang="en-US" b="1" dirty="0" smtClean="0"/>
              <a:t>employees</a:t>
            </a:r>
            <a:r>
              <a:rPr lang="en-US" dirty="0" smtClean="0"/>
              <a:t> is mandated by OSHA.  The requirements are further defined by ANSI.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OSHA has no jurisdiction over you working you are working in your own backyard.  But that doesn’t mean you should be haphazard.  Follow the rules anyway.  They’re there for a reason.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OSHA rules are broad and cover all types of employees, not just tower workers.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OSHA mandates fall arrest devices be utilized for any work 6 or more feet up.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</a:t>
            </a:r>
            <a:r>
              <a:rPr lang="en-US" dirty="0" smtClean="0">
                <a:solidFill>
                  <a:srgbClr val="FF0000"/>
                </a:solidFill>
              </a:rPr>
              <a:t>Fall Arrest</a:t>
            </a:r>
            <a:r>
              <a:rPr lang="en-US" dirty="0" smtClean="0"/>
              <a:t>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FF0000"/>
                </a:solidFill>
              </a:rPr>
              <a:t>IMPORTANT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All fall arrest equipment attaches to the back, dorsal D-ring of your harness.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Body Harness</a:t>
            </a:r>
            <a:endParaRPr lang="en-US" dirty="0"/>
          </a:p>
        </p:txBody>
      </p:sp>
      <p:pic>
        <p:nvPicPr>
          <p:cNvPr id="4" name="Content Placeholder 3" descr="1108650_b_sala_img_org_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3250" y="1724787"/>
            <a:ext cx="2857500" cy="42767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disclaimers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I am not a certified instructor.</a:t>
            </a:r>
          </a:p>
          <a:p>
            <a:r>
              <a:rPr lang="en-US" dirty="0" smtClean="0"/>
              <a:t>You </a:t>
            </a:r>
            <a:r>
              <a:rPr lang="en-US" dirty="0" smtClean="0"/>
              <a:t>will not be a certified climber after this talk.</a:t>
            </a:r>
          </a:p>
          <a:p>
            <a:r>
              <a:rPr lang="en-US" dirty="0" smtClean="0"/>
              <a:t>I </a:t>
            </a:r>
            <a:r>
              <a:rPr lang="en-US" dirty="0" smtClean="0"/>
              <a:t>am, however, a certified climber/rescuer.</a:t>
            </a:r>
          </a:p>
          <a:p>
            <a:r>
              <a:rPr lang="en-US" dirty="0" smtClean="0"/>
              <a:t>My only goal is to help you stay safe.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</a:t>
            </a:r>
            <a:r>
              <a:rPr lang="en-US" dirty="0" smtClean="0">
                <a:solidFill>
                  <a:srgbClr val="FF0000"/>
                </a:solidFill>
              </a:rPr>
              <a:t>Fall Arrest</a:t>
            </a:r>
            <a:r>
              <a:rPr lang="en-US" dirty="0" smtClean="0"/>
              <a:t> Lanyards</a:t>
            </a:r>
            <a:endParaRPr lang="en-US" dirty="0"/>
          </a:p>
        </p:txBody>
      </p:sp>
      <p:pic>
        <p:nvPicPr>
          <p:cNvPr id="5" name="Content Placeholder 4" descr="wf-lanyard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65283" y="1600200"/>
            <a:ext cx="321343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</a:t>
            </a:r>
            <a:r>
              <a:rPr lang="en-US" dirty="0" smtClean="0">
                <a:solidFill>
                  <a:srgbClr val="FF0000"/>
                </a:solidFill>
              </a:rPr>
              <a:t>Fall Arrest</a:t>
            </a:r>
            <a:r>
              <a:rPr lang="en-US" dirty="0" smtClean="0"/>
              <a:t> Lanyards</a:t>
            </a:r>
            <a:endParaRPr lang="en-US" dirty="0"/>
          </a:p>
        </p:txBody>
      </p:sp>
      <p:pic>
        <p:nvPicPr>
          <p:cNvPr id="4" name="Content Placeholder 3" descr="fh-8260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1330" y="1600200"/>
            <a:ext cx="578134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NOT a </a:t>
            </a:r>
            <a:r>
              <a:rPr lang="en-US" dirty="0" smtClean="0">
                <a:solidFill>
                  <a:srgbClr val="FF0000"/>
                </a:solidFill>
              </a:rPr>
              <a:t>Fall Arrest </a:t>
            </a:r>
            <a:r>
              <a:rPr lang="en-US" dirty="0" smtClean="0"/>
              <a:t>Lanyard</a:t>
            </a:r>
            <a:endParaRPr lang="en-US" dirty="0"/>
          </a:p>
        </p:txBody>
      </p:sp>
      <p:pic>
        <p:nvPicPr>
          <p:cNvPr id="4" name="Content Placeholder 3" descr="5052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8250" y="2958306"/>
            <a:ext cx="6667500" cy="1809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>
                <a:solidFill>
                  <a:srgbClr val="FF0000"/>
                </a:solidFill>
              </a:rPr>
              <a:t>Arrest</a:t>
            </a:r>
            <a:r>
              <a:rPr lang="en-US" dirty="0" smtClean="0"/>
              <a:t>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true, proper and safe methods of using fall arrest equipment is complicated and beyond the capabilities of this class.  But we’ll do our best.</a:t>
            </a:r>
          </a:p>
          <a:p>
            <a:r>
              <a:rPr lang="en-US" dirty="0" smtClean="0"/>
              <a:t>Using it improperly can be dangerous.  And it might give you a false sense of security.</a:t>
            </a:r>
          </a:p>
          <a:p>
            <a:r>
              <a:rPr lang="en-US" dirty="0" smtClean="0"/>
              <a:t>Taking a professional tower climbing class is highly recommended.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>
                <a:solidFill>
                  <a:srgbClr val="FF0000"/>
                </a:solidFill>
              </a:rPr>
              <a:t>Arrest</a:t>
            </a:r>
            <a:r>
              <a:rPr lang="en-US" dirty="0" smtClean="0"/>
              <a:t>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forces exerted on your body during a fall will surprise you.</a:t>
            </a:r>
          </a:p>
          <a:p>
            <a:r>
              <a:rPr lang="en-US" dirty="0" smtClean="0"/>
              <a:t>The tie-off point for your fall arrest equipment is critical.</a:t>
            </a:r>
          </a:p>
          <a:p>
            <a:r>
              <a:rPr lang="en-US" dirty="0" smtClean="0"/>
              <a:t>And while (if used properly) the fall arrest equipment will save your life, you WILL be hurt.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Arrest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Only attach to the back, dorsal D-ring.</a:t>
            </a:r>
          </a:p>
          <a:p>
            <a:pPr>
              <a:buNone/>
            </a:pPr>
            <a:r>
              <a:rPr lang="en-US" dirty="0" smtClean="0"/>
              <a:t>Your attachment point must hold 4000 lbs.</a:t>
            </a:r>
          </a:p>
          <a:p>
            <a:pPr>
              <a:buNone/>
            </a:pPr>
            <a:r>
              <a:rPr lang="en-US" dirty="0" smtClean="0"/>
              <a:t>Will it hold a pickup truck?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Double click on the box to play the video</a:t>
            </a:r>
            <a:endParaRPr lang="en-US" sz="1800" dirty="0"/>
          </a:p>
        </p:txBody>
      </p:sp>
      <p:pic>
        <p:nvPicPr>
          <p:cNvPr id="4" name="Hy-Safe Technology Drop Test Harness Demo for Fall Protection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" y="1371600"/>
            <a:ext cx="8610600" cy="5464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fall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will you get the (injured) climber down?</a:t>
            </a:r>
          </a:p>
          <a:p>
            <a:r>
              <a:rPr lang="en-US" dirty="0" smtClean="0"/>
              <a:t>Be aware of suspension trauma.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Rescue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angle rescue techniques are taught in certification classes like </a:t>
            </a:r>
            <a:r>
              <a:rPr lang="en-US" dirty="0" err="1" smtClean="0"/>
              <a:t>Comtrain</a:t>
            </a:r>
            <a:r>
              <a:rPr lang="en-US" dirty="0" smtClean="0"/>
              <a:t>, but you probably won’t have the training or the equipment.</a:t>
            </a:r>
          </a:p>
          <a:p>
            <a:endParaRPr lang="en-US" dirty="0" smtClean="0"/>
          </a:p>
          <a:p>
            <a:r>
              <a:rPr lang="en-US" dirty="0" err="1" smtClean="0"/>
              <a:t>Soooo</a:t>
            </a:r>
            <a:r>
              <a:rPr lang="en-US" dirty="0" smtClean="0"/>
              <a:t>, it usually falls onto the local fire department to rescue you.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6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17" y="304800"/>
            <a:ext cx="8449965" cy="63395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mTrain-Certification-1024x7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8709" y="1600200"/>
            <a:ext cx="592658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Interestingly, OSHA’s rules only address fall </a:t>
            </a:r>
            <a:r>
              <a:rPr lang="en-US" dirty="0" smtClean="0">
                <a:solidFill>
                  <a:srgbClr val="FF0000"/>
                </a:solidFill>
              </a:rPr>
              <a:t>ARREST</a:t>
            </a:r>
            <a:r>
              <a:rPr lang="en-US" dirty="0" smtClean="0"/>
              <a:t>.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smtClean="0"/>
              <a:t>I advocate fall </a:t>
            </a:r>
            <a:r>
              <a:rPr lang="en-US" dirty="0" smtClean="0">
                <a:solidFill>
                  <a:srgbClr val="FF0000"/>
                </a:solidFill>
              </a:rPr>
              <a:t>PREVENTION</a:t>
            </a:r>
            <a:r>
              <a:rPr lang="en-US" dirty="0" smtClean="0"/>
              <a:t>.  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equipment which can be attached to your harness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Fall arrest</a:t>
            </a:r>
            <a:r>
              <a:rPr lang="en-US" dirty="0" smtClean="0"/>
              <a:t> equipment keeps you from going splat once you start to fall.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Positioning</a:t>
            </a:r>
            <a:r>
              <a:rPr lang="en-US" dirty="0" smtClean="0"/>
              <a:t> equipment keeps you from falling and, when used properly, it </a:t>
            </a:r>
            <a:r>
              <a:rPr lang="en-US" b="1" i="1" dirty="0" smtClean="0">
                <a:solidFill>
                  <a:srgbClr val="FF0000"/>
                </a:solidFill>
              </a:rPr>
              <a:t>prevents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 fall from even starting.</a:t>
            </a:r>
          </a:p>
          <a:p>
            <a:r>
              <a:rPr lang="en-US" dirty="0" smtClean="0"/>
              <a:t>Practically speaking, you’ll be using positioning equipment – so you can do work.</a:t>
            </a:r>
          </a:p>
          <a:p>
            <a:r>
              <a:rPr lang="en-US" dirty="0" smtClean="0"/>
              <a:t>This is not an either/or.  It’s OK to use both.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Adjustable </a:t>
            </a:r>
            <a:r>
              <a:rPr lang="en-US" dirty="0" smtClean="0">
                <a:solidFill>
                  <a:srgbClr val="FF0000"/>
                </a:solidFill>
              </a:rPr>
              <a:t>Positioning</a:t>
            </a:r>
            <a:r>
              <a:rPr lang="en-US" dirty="0" smtClean="0"/>
              <a:t> Lanyard</a:t>
            </a:r>
            <a:endParaRPr lang="en-US" dirty="0"/>
          </a:p>
        </p:txBody>
      </p:sp>
      <p:pic>
        <p:nvPicPr>
          <p:cNvPr id="4" name="Content Placeholder 3" descr="5052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8250" y="2958306"/>
            <a:ext cx="6667500" cy="1809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Positioning</a:t>
            </a:r>
            <a:r>
              <a:rPr lang="en-US" dirty="0" smtClean="0"/>
              <a:t> Device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29701_l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26322" y="1600200"/>
            <a:ext cx="24913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90326_1347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using a </a:t>
            </a:r>
            <a:r>
              <a:rPr lang="en-US" dirty="0" smtClean="0">
                <a:solidFill>
                  <a:srgbClr val="FF0000"/>
                </a:solidFill>
              </a:rPr>
              <a:t>fall arrest </a:t>
            </a:r>
            <a:r>
              <a:rPr lang="en-US" dirty="0" smtClean="0"/>
              <a:t>lanyard, the tie-off point is critical.  Don’t trust </a:t>
            </a:r>
            <a:r>
              <a:rPr lang="en-US" dirty="0" err="1" smtClean="0"/>
              <a:t>Rohn</a:t>
            </a:r>
            <a:r>
              <a:rPr lang="en-US" dirty="0" smtClean="0"/>
              <a:t> cross braces.  They’re not strong enough.</a:t>
            </a:r>
            <a:endParaRPr lang="en-US" dirty="0"/>
          </a:p>
        </p:txBody>
      </p:sp>
      <p:pic>
        <p:nvPicPr>
          <p:cNvPr id="4" name="Content Placeholder 3" descr="20190326_1334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5322" y="2057400"/>
            <a:ext cx="7233356" cy="4068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 around the tower leg instead</a:t>
            </a:r>
            <a:endParaRPr lang="en-US" dirty="0"/>
          </a:p>
        </p:txBody>
      </p:sp>
      <p:pic>
        <p:nvPicPr>
          <p:cNvPr id="4" name="Content Placeholder 3" descr="20190326_1335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90326_1347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 careful at the top of the tower.  Don’t let the lanyard slip over the top.</a:t>
            </a:r>
            <a:endParaRPr lang="en-US" dirty="0"/>
          </a:p>
        </p:txBody>
      </p:sp>
      <p:pic>
        <p:nvPicPr>
          <p:cNvPr id="6" name="Content Placeholder 5" descr="20190326_1347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can get a harness with a seat strap.  These are the best!!!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 descr="20190326_1348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rules keep changing </a:t>
            </a:r>
            <a:r>
              <a:rPr lang="en-US" dirty="0" smtClean="0"/>
              <a:t>within </a:t>
            </a:r>
            <a:r>
              <a:rPr lang="en-US" dirty="0" smtClean="0"/>
              <a:t>the industry.  </a:t>
            </a:r>
          </a:p>
          <a:p>
            <a:r>
              <a:rPr lang="en-US" dirty="0" smtClean="0"/>
              <a:t>The keen observer will find discrepancies throughout this presentation.  4 feet?  6 feet?</a:t>
            </a:r>
          </a:p>
          <a:p>
            <a:r>
              <a:rPr lang="en-US" dirty="0" smtClean="0"/>
              <a:t>The numbers are far less important than the concepts.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Hardhats Required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dirty="0" smtClean="0"/>
              <a:t>    Everyone wears one!  The climber needs to have a chinstrap on his/hers.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    Don’t stand around the base of the tower.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Grab</a:t>
            </a:r>
            <a:endParaRPr lang="en-US" dirty="0"/>
          </a:p>
        </p:txBody>
      </p:sp>
      <p:pic>
        <p:nvPicPr>
          <p:cNvPr id="4" name="Content Placeholder 3" descr="md_1snccze0gpw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0221" y="1600200"/>
            <a:ext cx="3363557" cy="4525963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cable grab MUST be attached to the front </a:t>
            </a:r>
            <a:r>
              <a:rPr lang="en-US" dirty="0" err="1" smtClean="0"/>
              <a:t>sternal</a:t>
            </a:r>
            <a:r>
              <a:rPr lang="en-US" dirty="0" smtClean="0"/>
              <a:t> D ring.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man lifts and cranes cost you some $, but they’re a good way to do tower work.  And do it safely.</a:t>
            </a:r>
          </a:p>
          <a:p>
            <a:endParaRPr lang="en-US" dirty="0" smtClean="0"/>
          </a:p>
          <a:p>
            <a:r>
              <a:rPr lang="en-US" dirty="0" smtClean="0"/>
              <a:t>When using a man lift or a man basket hung from a crane, a full body harness with fall arrest lanyard MUST be used.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4800" i="1" dirty="0" smtClean="0">
                <a:solidFill>
                  <a:srgbClr val="FF0000"/>
                </a:solidFill>
              </a:rPr>
              <a:t>Never, ever, ride on a rope!!!</a:t>
            </a:r>
            <a:endParaRPr lang="en-US" sz="4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150915_1223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03981"/>
            <a:ext cx="5029200" cy="6705601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150915_1338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03981"/>
            <a:ext cx="5029200" cy="6705601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150915_1338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0"/>
            <a:ext cx="5128022" cy="6837363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fold_we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0"/>
            <a:ext cx="5305282" cy="6788125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10782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0"/>
            <a:ext cx="5108972" cy="6811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be mean to me.     : (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8190005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8681508" cy="6858000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Tidbits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Consider using a boom truck or crane to install antennas.</a:t>
            </a:r>
          </a:p>
          <a:p>
            <a:r>
              <a:rPr lang="en-US" dirty="0" smtClean="0"/>
              <a:t>Sign companies often have boom trucks.</a:t>
            </a:r>
          </a:p>
          <a:p>
            <a:r>
              <a:rPr lang="en-US" dirty="0" smtClean="0"/>
              <a:t>Man lifts are a good way to go.  You still need full harness and fall arrest equipment when going up in one.</a:t>
            </a:r>
          </a:p>
          <a:p>
            <a:r>
              <a:rPr lang="en-US" dirty="0" smtClean="0"/>
              <a:t>A crane with a man basket sometimes saves the day when repairing an antenna.  Again, full harness and fall arrest equipment is required.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Tidbits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Rock climbing gear works well for rigging light loads.  But it’s not suitable for climber-safety purposes.</a:t>
            </a:r>
          </a:p>
          <a:p>
            <a:r>
              <a:rPr lang="en-US" dirty="0" smtClean="0"/>
              <a:t>Anything (carabineers, lanyards) should be ANSI Z359 rated.  Rock climbing gear is NOT rated and should never be used for human loads when working on a tower.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Plumbing a tower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Use two </a:t>
            </a:r>
            <a:r>
              <a:rPr lang="en-US" sz="2800" dirty="0" err="1" smtClean="0"/>
              <a:t>transists</a:t>
            </a:r>
            <a:r>
              <a:rPr lang="en-US" sz="2800" dirty="0" smtClean="0"/>
              <a:t> 90 degrees apart.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You can also drop a weighted string into a</a:t>
            </a:r>
          </a:p>
          <a:p>
            <a:pPr>
              <a:buNone/>
            </a:pPr>
            <a:r>
              <a:rPr lang="en-US" sz="2800" dirty="0" smtClean="0"/>
              <a:t>bucket of water.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If hiring a tower crew, use only certified climbers</a:t>
            </a:r>
          </a:p>
          <a:p>
            <a:r>
              <a:rPr lang="en-US" dirty="0" smtClean="0"/>
              <a:t>Consider becoming a certified climber yourself</a:t>
            </a:r>
          </a:p>
          <a:p>
            <a:r>
              <a:rPr lang="en-US" dirty="0" smtClean="0">
                <a:hlinkClick r:id="rId2"/>
              </a:rPr>
              <a:t>www.comtrainusa.com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www.citca4training.com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 above all, when climbing follow all safety rules!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8800" dirty="0" smtClean="0"/>
              <a:t>NO SK’s</a:t>
            </a:r>
          </a:p>
          <a:p>
            <a:endParaRPr lang="en-US" dirty="0"/>
          </a:p>
        </p:txBody>
      </p:sp>
      <p:pic>
        <p:nvPicPr>
          <p:cNvPr id="4" name="Picture 2" descr="C: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971800"/>
            <a:ext cx="4114799" cy="3571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Oh, and I </a:t>
            </a:r>
            <a:r>
              <a:rPr lang="en-US" u="sng" dirty="0" smtClean="0"/>
              <a:t>HATE</a:t>
            </a:r>
            <a:r>
              <a:rPr lang="en-US" dirty="0" smtClean="0"/>
              <a:t> </a:t>
            </a:r>
            <a:r>
              <a:rPr lang="en-US" dirty="0" err="1" smtClean="0"/>
              <a:t>Powerpoint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Italics</a:t>
            </a:r>
            <a:r>
              <a:rPr lang="en-US" dirty="0" smtClean="0"/>
              <a:t> stuff means it’s either happened to me or I know of it happening to someone.  Maybe spend extra time thinking about those items???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600" dirty="0" smtClean="0"/>
              <a:t>Electrocution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800" dirty="0" smtClean="0"/>
              <a:t>Check for </a:t>
            </a:r>
            <a:r>
              <a:rPr lang="en-US" sz="2800" dirty="0" err="1" smtClean="0"/>
              <a:t>powerlines</a:t>
            </a:r>
            <a:r>
              <a:rPr lang="en-US" sz="2800" dirty="0" smtClean="0"/>
              <a:t> before beginning work.</a:t>
            </a:r>
          </a:p>
          <a:p>
            <a:pPr>
              <a:buNone/>
            </a:pPr>
            <a:r>
              <a:rPr lang="en-US" sz="2800" dirty="0" smtClean="0"/>
              <a:t>Dipoles, verticals, towers, </a:t>
            </a:r>
            <a:r>
              <a:rPr lang="en-US" sz="2800" dirty="0" err="1" smtClean="0"/>
              <a:t>Yagis</a:t>
            </a:r>
            <a:r>
              <a:rPr lang="en-US" sz="2800" dirty="0" smtClean="0"/>
              <a:t>, ropes. 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They’re all conductive.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6600" dirty="0" smtClean="0"/>
              <a:t>Structural failure</a:t>
            </a:r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Check all guy wires.</a:t>
            </a:r>
          </a:p>
          <a:p>
            <a:pPr>
              <a:buNone/>
            </a:pPr>
            <a:r>
              <a:rPr lang="en-US" sz="3000" dirty="0" smtClean="0"/>
              <a:t>Check foundation.</a:t>
            </a:r>
          </a:p>
          <a:p>
            <a:pPr>
              <a:buNone/>
            </a:pPr>
            <a:r>
              <a:rPr lang="en-US" sz="3000" dirty="0" smtClean="0"/>
              <a:t>Check for rust/degraded components. </a:t>
            </a:r>
          </a:p>
          <a:p>
            <a:pPr>
              <a:buNone/>
            </a:pPr>
            <a:r>
              <a:rPr lang="en-US" sz="3000" dirty="0" smtClean="0"/>
              <a:t>Cheap hardware used?</a:t>
            </a:r>
          </a:p>
          <a:p>
            <a:pPr>
              <a:buNone/>
            </a:pPr>
            <a:r>
              <a:rPr lang="en-US" sz="3000" dirty="0" smtClean="0"/>
              <a:t>Guyed towers need to be straight and plumb.</a:t>
            </a:r>
          </a:p>
          <a:p>
            <a:pPr>
              <a:buNone/>
            </a:pPr>
            <a:r>
              <a:rPr lang="en-US" sz="3000" i="1" dirty="0" smtClean="0"/>
              <a:t>Install temporary guys when stacking or </a:t>
            </a:r>
            <a:r>
              <a:rPr lang="en-US" sz="3000" i="1" dirty="0" smtClean="0"/>
              <a:t>dismantling towers</a:t>
            </a:r>
            <a:r>
              <a:rPr lang="en-US" sz="3000" i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2127</TotalTime>
  <Words>1087</Words>
  <Application>Microsoft Office PowerPoint</Application>
  <PresentationFormat>On-screen Show (4:3)</PresentationFormat>
  <Paragraphs>140</Paragraphs>
  <Slides>55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Tower Safety Tim Jellison  W3YQ/KL7WV       </vt:lpstr>
      <vt:lpstr>Slide 2</vt:lpstr>
      <vt:lpstr>Slide 3</vt:lpstr>
      <vt:lpstr>Slide 4</vt:lpstr>
      <vt:lpstr>Slide 5</vt:lpstr>
      <vt:lpstr>Slide 6</vt:lpstr>
      <vt:lpstr>Slide 7</vt:lpstr>
      <vt:lpstr>Hazards</vt:lpstr>
      <vt:lpstr>Hazards </vt:lpstr>
      <vt:lpstr>Hazards</vt:lpstr>
      <vt:lpstr>Hazards</vt:lpstr>
      <vt:lpstr> </vt:lpstr>
      <vt:lpstr>Full Body Harness</vt:lpstr>
      <vt:lpstr>Full Body Harness</vt:lpstr>
      <vt:lpstr>Slide 15</vt:lpstr>
      <vt:lpstr>Regulations</vt:lpstr>
      <vt:lpstr>Slide 17</vt:lpstr>
      <vt:lpstr>Types of Fall Arrest equipment</vt:lpstr>
      <vt:lpstr>Full Body Harness</vt:lpstr>
      <vt:lpstr>Double Fall Arrest Lanyards</vt:lpstr>
      <vt:lpstr>Double Fall Arrest Lanyards</vt:lpstr>
      <vt:lpstr>This is NOT a Fall Arrest Lanyard</vt:lpstr>
      <vt:lpstr>Fall Arrest Equipment</vt:lpstr>
      <vt:lpstr>Fall Arrest Equipment</vt:lpstr>
      <vt:lpstr>Fall Arrest</vt:lpstr>
      <vt:lpstr>Double click on the box to play the video</vt:lpstr>
      <vt:lpstr>After the fall</vt:lpstr>
      <vt:lpstr>Rescue Plan</vt:lpstr>
      <vt:lpstr>Slide 29</vt:lpstr>
      <vt:lpstr>Slide 30</vt:lpstr>
      <vt:lpstr>Different equipment which can be attached to your harness</vt:lpstr>
      <vt:lpstr>Adjustable Positioning Lanyard</vt:lpstr>
      <vt:lpstr>Positioning Device </vt:lpstr>
      <vt:lpstr>Slide 34</vt:lpstr>
      <vt:lpstr>If using a fall arrest lanyard, the tie-off point is critical.  Don’t trust Rohn cross braces.  They’re not strong enough.</vt:lpstr>
      <vt:lpstr>Snap around the tower leg instead</vt:lpstr>
      <vt:lpstr>Slide 37</vt:lpstr>
      <vt:lpstr>Be careful at the top of the tower.  Don’t let the lanyard slip over the top.</vt:lpstr>
      <vt:lpstr>You can get a harness with a seat strap.  These are the best!!! </vt:lpstr>
      <vt:lpstr>Hardhats Required</vt:lpstr>
      <vt:lpstr>Cable Grab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Some Tidbits</vt:lpstr>
      <vt:lpstr>More Tidbits</vt:lpstr>
      <vt:lpstr>Plumbing a tower</vt:lpstr>
      <vt:lpstr>Slide 54</vt:lpstr>
      <vt:lpstr>And above all, when climbing follow all safety rules!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Towers and Antennas  Tim Jellison  W3YQ/KL7WV     www.KL7WV.com</dc:title>
  <dc:creator>Tim</dc:creator>
  <cp:lastModifiedBy>Tim</cp:lastModifiedBy>
  <cp:revision>202</cp:revision>
  <dcterms:created xsi:type="dcterms:W3CDTF">2015-04-01T15:25:41Z</dcterms:created>
  <dcterms:modified xsi:type="dcterms:W3CDTF">2022-05-09T09:20:20Z</dcterms:modified>
</cp:coreProperties>
</file>