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795" r:id="rId1"/>
  </p:sldMasterIdLst>
  <p:notesMasterIdLst>
    <p:notesMasterId r:id="rId63"/>
  </p:notesMasterIdLst>
  <p:handoutMasterIdLst>
    <p:handoutMasterId r:id="rId64"/>
  </p:handoutMasterIdLst>
  <p:sldIdLst>
    <p:sldId id="279" r:id="rId2"/>
    <p:sldId id="362" r:id="rId3"/>
    <p:sldId id="1103" r:id="rId4"/>
    <p:sldId id="1061" r:id="rId5"/>
    <p:sldId id="1101" r:id="rId6"/>
    <p:sldId id="1076" r:id="rId7"/>
    <p:sldId id="1077" r:id="rId8"/>
    <p:sldId id="1072" r:id="rId9"/>
    <p:sldId id="1086" r:id="rId10"/>
    <p:sldId id="1063" r:id="rId11"/>
    <p:sldId id="1069" r:id="rId12"/>
    <p:sldId id="1064" r:id="rId13"/>
    <p:sldId id="1102" r:id="rId14"/>
    <p:sldId id="1085" r:id="rId15"/>
    <p:sldId id="392" r:id="rId16"/>
    <p:sldId id="1100" r:id="rId17"/>
    <p:sldId id="382" r:id="rId18"/>
    <p:sldId id="1087" r:id="rId19"/>
    <p:sldId id="1078" r:id="rId20"/>
    <p:sldId id="1079" r:id="rId21"/>
    <p:sldId id="398" r:id="rId22"/>
    <p:sldId id="397" r:id="rId23"/>
    <p:sldId id="383" r:id="rId24"/>
    <p:sldId id="385" r:id="rId25"/>
    <p:sldId id="1091" r:id="rId26"/>
    <p:sldId id="1094" r:id="rId27"/>
    <p:sldId id="1095" r:id="rId28"/>
    <p:sldId id="1096" r:id="rId29"/>
    <p:sldId id="1093" r:id="rId30"/>
    <p:sldId id="1099" r:id="rId31"/>
    <p:sldId id="1097" r:id="rId32"/>
    <p:sldId id="1098" r:id="rId33"/>
    <p:sldId id="280" r:id="rId34"/>
    <p:sldId id="371" r:id="rId35"/>
    <p:sldId id="369" r:id="rId36"/>
    <p:sldId id="389" r:id="rId37"/>
    <p:sldId id="370" r:id="rId38"/>
    <p:sldId id="374" r:id="rId39"/>
    <p:sldId id="363" r:id="rId40"/>
    <p:sldId id="377" r:id="rId41"/>
    <p:sldId id="393" r:id="rId42"/>
    <p:sldId id="399" r:id="rId43"/>
    <p:sldId id="394" r:id="rId44"/>
    <p:sldId id="400" r:id="rId45"/>
    <p:sldId id="368" r:id="rId46"/>
    <p:sldId id="388" r:id="rId47"/>
    <p:sldId id="361" r:id="rId48"/>
    <p:sldId id="1088" r:id="rId49"/>
    <p:sldId id="381" r:id="rId50"/>
    <p:sldId id="380" r:id="rId51"/>
    <p:sldId id="1080" r:id="rId52"/>
    <p:sldId id="1081" r:id="rId53"/>
    <p:sldId id="375" r:id="rId54"/>
    <p:sldId id="391" r:id="rId55"/>
    <p:sldId id="384" r:id="rId56"/>
    <p:sldId id="1082" r:id="rId57"/>
    <p:sldId id="367" r:id="rId58"/>
    <p:sldId id="364" r:id="rId59"/>
    <p:sldId id="387" r:id="rId60"/>
    <p:sldId id="1083" r:id="rId61"/>
    <p:sldId id="1084" r:id="rId6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ヒラギノ角ゴ Pro W3" pitchFamily="-48" charset="-128"/>
        <a:cs typeface="+mn-cs"/>
      </a:defRPr>
    </a:lvl1pPr>
    <a:lvl2pPr marL="457200" algn="l" rtl="0" eaLnBrk="0" fontAlgn="base" hangingPunct="0">
      <a:spcBef>
        <a:spcPct val="0"/>
      </a:spcBef>
      <a:spcAft>
        <a:spcPct val="0"/>
      </a:spcAft>
      <a:defRPr sz="2400" kern="1200">
        <a:solidFill>
          <a:schemeClr val="tx1"/>
        </a:solidFill>
        <a:latin typeface="Arial" charset="0"/>
        <a:ea typeface="ヒラギノ角ゴ Pro W3" pitchFamily="-48" charset="-128"/>
        <a:cs typeface="+mn-cs"/>
      </a:defRPr>
    </a:lvl2pPr>
    <a:lvl3pPr marL="914400" algn="l" rtl="0" eaLnBrk="0" fontAlgn="base" hangingPunct="0">
      <a:spcBef>
        <a:spcPct val="0"/>
      </a:spcBef>
      <a:spcAft>
        <a:spcPct val="0"/>
      </a:spcAft>
      <a:defRPr sz="2400" kern="1200">
        <a:solidFill>
          <a:schemeClr val="tx1"/>
        </a:solidFill>
        <a:latin typeface="Arial" charset="0"/>
        <a:ea typeface="ヒラギノ角ゴ Pro W3" pitchFamily="-48" charset="-128"/>
        <a:cs typeface="+mn-cs"/>
      </a:defRPr>
    </a:lvl3pPr>
    <a:lvl4pPr marL="1371600" algn="l" rtl="0" eaLnBrk="0" fontAlgn="base" hangingPunct="0">
      <a:spcBef>
        <a:spcPct val="0"/>
      </a:spcBef>
      <a:spcAft>
        <a:spcPct val="0"/>
      </a:spcAft>
      <a:defRPr sz="2400" kern="1200">
        <a:solidFill>
          <a:schemeClr val="tx1"/>
        </a:solidFill>
        <a:latin typeface="Arial" charset="0"/>
        <a:ea typeface="ヒラギノ角ゴ Pro W3" pitchFamily="-48" charset="-128"/>
        <a:cs typeface="+mn-cs"/>
      </a:defRPr>
    </a:lvl4pPr>
    <a:lvl5pPr marL="1828800" algn="l" rtl="0" eaLnBrk="0" fontAlgn="base" hangingPunct="0">
      <a:spcBef>
        <a:spcPct val="0"/>
      </a:spcBef>
      <a:spcAft>
        <a:spcPct val="0"/>
      </a:spcAft>
      <a:defRPr sz="2400" kern="1200">
        <a:solidFill>
          <a:schemeClr val="tx1"/>
        </a:solidFill>
        <a:latin typeface="Arial" charset="0"/>
        <a:ea typeface="ヒラギノ角ゴ Pro W3" pitchFamily="-48" charset="-128"/>
        <a:cs typeface="+mn-cs"/>
      </a:defRPr>
    </a:lvl5pPr>
    <a:lvl6pPr marL="2286000" algn="l" defTabSz="914400" rtl="0" eaLnBrk="1" latinLnBrk="0" hangingPunct="1">
      <a:defRPr sz="2400" kern="1200">
        <a:solidFill>
          <a:schemeClr val="tx1"/>
        </a:solidFill>
        <a:latin typeface="Arial" charset="0"/>
        <a:ea typeface="ヒラギノ角ゴ Pro W3" pitchFamily="-48" charset="-128"/>
        <a:cs typeface="+mn-cs"/>
      </a:defRPr>
    </a:lvl6pPr>
    <a:lvl7pPr marL="2743200" algn="l" defTabSz="914400" rtl="0" eaLnBrk="1" latinLnBrk="0" hangingPunct="1">
      <a:defRPr sz="2400" kern="1200">
        <a:solidFill>
          <a:schemeClr val="tx1"/>
        </a:solidFill>
        <a:latin typeface="Arial" charset="0"/>
        <a:ea typeface="ヒラギノ角ゴ Pro W3" pitchFamily="-48" charset="-128"/>
        <a:cs typeface="+mn-cs"/>
      </a:defRPr>
    </a:lvl7pPr>
    <a:lvl8pPr marL="3200400" algn="l" defTabSz="914400" rtl="0" eaLnBrk="1" latinLnBrk="0" hangingPunct="1">
      <a:defRPr sz="2400" kern="1200">
        <a:solidFill>
          <a:schemeClr val="tx1"/>
        </a:solidFill>
        <a:latin typeface="Arial" charset="0"/>
        <a:ea typeface="ヒラギノ角ゴ Pro W3" pitchFamily="-48" charset="-128"/>
        <a:cs typeface="+mn-cs"/>
      </a:defRPr>
    </a:lvl8pPr>
    <a:lvl9pPr marL="3657600" algn="l" defTabSz="914400" rtl="0" eaLnBrk="1" latinLnBrk="0" hangingPunct="1">
      <a:defRPr sz="2400" kern="1200">
        <a:solidFill>
          <a:schemeClr val="tx1"/>
        </a:solidFill>
        <a:latin typeface="Arial" charset="0"/>
        <a:ea typeface="ヒラギノ角ゴ Pro W3" pitchFamily="-48"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FCDA0"/>
    <a:srgbClr val="CDB589"/>
    <a:srgbClr val="B2987D"/>
    <a:srgbClr val="BBA991"/>
    <a:srgbClr val="908C85"/>
    <a:srgbClr val="EDFFFF"/>
    <a:srgbClr val="B6DFFF"/>
    <a:srgbClr val="9FA0A0"/>
    <a:srgbClr val="E3FFFF"/>
    <a:srgbClr val="B2D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868" autoAdjust="0"/>
    <p:restoredTop sz="89855" autoAdjust="0"/>
  </p:normalViewPr>
  <p:slideViewPr>
    <p:cSldViewPr>
      <p:cViewPr varScale="1">
        <p:scale>
          <a:sx n="125" d="100"/>
          <a:sy n="125" d="100"/>
        </p:scale>
        <p:origin x="144" y="210"/>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Lst>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_rels/viewProps.xml.rels><?xml version="1.0" encoding="UTF-8" standalone="yes"?>
<Relationships xmlns="http://schemas.openxmlformats.org/package/2006/relationships"><Relationship Id="rId8" Type="http://schemas.openxmlformats.org/officeDocument/2006/relationships/slide" Target="slides/slide11.xml"/><Relationship Id="rId3" Type="http://schemas.openxmlformats.org/officeDocument/2006/relationships/slide" Target="slides/slide6.xml"/><Relationship Id="rId7" Type="http://schemas.openxmlformats.org/officeDocument/2006/relationships/slide" Target="slides/slide10.xml"/><Relationship Id="rId2" Type="http://schemas.openxmlformats.org/officeDocument/2006/relationships/slide" Target="slides/slide5.xml"/><Relationship Id="rId1" Type="http://schemas.openxmlformats.org/officeDocument/2006/relationships/slide" Target="slides/slide4.xml"/><Relationship Id="rId6" Type="http://schemas.openxmlformats.org/officeDocument/2006/relationships/slide" Target="slides/slide9.xml"/><Relationship Id="rId11" Type="http://schemas.openxmlformats.org/officeDocument/2006/relationships/slide" Target="slides/slide14.xml"/><Relationship Id="rId5" Type="http://schemas.openxmlformats.org/officeDocument/2006/relationships/slide" Target="slides/slide8.xml"/><Relationship Id="rId10" Type="http://schemas.openxmlformats.org/officeDocument/2006/relationships/slide" Target="slides/slide13.xml"/><Relationship Id="rId4" Type="http://schemas.openxmlformats.org/officeDocument/2006/relationships/slide" Target="slides/slide7.xml"/><Relationship Id="rId9"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8195" name="Rectangle 3"/>
          <p:cNvSpPr>
            <a:spLocks noGrp="1" noChangeArrowheads="1"/>
          </p:cNvSpPr>
          <p:nvPr>
            <p:ph type="dt" sz="quarter"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8196" name="Rectangle 4"/>
          <p:cNvSpPr>
            <a:spLocks noGrp="1" noChangeArrowheads="1"/>
          </p:cNvSpPr>
          <p:nvPr>
            <p:ph type="ftr" sz="quarter" idx="2"/>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8197" name="Rectangle 5"/>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76880EF0-73BF-43DD-A268-9EDFB4A76D75}" type="slidenum">
              <a:rPr lang="en-US"/>
              <a:pPr>
                <a:defRPr/>
              </a:pPr>
              <a:t>‹#›</a:t>
            </a:fld>
            <a:endParaRPr lang="en-US"/>
          </a:p>
        </p:txBody>
      </p:sp>
    </p:spTree>
    <p:extLst>
      <p:ext uri="{BB962C8B-B14F-4D97-AF65-F5344CB8AC3E}">
        <p14:creationId xmlns:p14="http://schemas.microsoft.com/office/powerpoint/2010/main" val="5698854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19046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9046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047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19047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706D70A9-74C8-4C5E-97FD-DA92AEDC9462}" type="slidenum">
              <a:rPr lang="en-US"/>
              <a:pPr>
                <a:defRPr/>
              </a:pPr>
              <a:t>‹#›</a:t>
            </a:fld>
            <a:endParaRPr lang="en-US"/>
          </a:p>
        </p:txBody>
      </p:sp>
    </p:spTree>
    <p:extLst>
      <p:ext uri="{BB962C8B-B14F-4D97-AF65-F5344CB8AC3E}">
        <p14:creationId xmlns:p14="http://schemas.microsoft.com/office/powerpoint/2010/main" val="18179728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pitchFamily="-48"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ヒラギノ角ゴ Pro W3" pitchFamily="-48"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ヒラギノ角ゴ Pro W3" pitchFamily="-48"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pitchFamily="-48"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pitchFamily="-4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3C7CA8C1-8797-4ABF-B006-0E2E52ACB9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E024D770-900C-42A2-8D31-B7E58AE142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5364" name="Slide Number Placeholder 3">
            <a:extLst>
              <a:ext uri="{FF2B5EF4-FFF2-40B4-BE49-F238E27FC236}">
                <a16:creationId xmlns:a16="http://schemas.microsoft.com/office/drawing/2014/main" id="{371FEB49-DD69-41FC-88DB-02FFE4DCCA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fld id="{5579B962-0ED2-4221-956D-579F9C139CAB}" type="slidenum">
              <a:rPr lang="en-US" altLang="en-US" smtClean="0">
                <a:latin typeface="Calibri" panose="020F0502020204030204" pitchFamily="34" charset="0"/>
              </a:rPr>
              <a:pPr/>
              <a:t>4</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5E80DAFD-E3CD-4EF6-B4B0-C25443AC20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DE780BCE-3FC1-4C46-860A-C6EB347D91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5364" name="Slide Number Placeholder 3">
            <a:extLst>
              <a:ext uri="{FF2B5EF4-FFF2-40B4-BE49-F238E27FC236}">
                <a16:creationId xmlns:a16="http://schemas.microsoft.com/office/drawing/2014/main" id="{AFC943E9-E758-4DEE-8DFB-23C2E078F5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fld id="{A7D7B4DB-54A2-4282-8E65-8D2DAB72052E}" type="slidenum">
              <a:rPr lang="en-US" altLang="en-US" smtClean="0">
                <a:latin typeface="Calibri" panose="020F0502020204030204" pitchFamily="34" charset="0"/>
              </a:rPr>
              <a:pPr/>
              <a:t>14</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06D70A9-74C8-4C5E-97FD-DA92AEDC9462}" type="slidenum">
              <a:rPr lang="en-US" smtClean="0"/>
              <a:pPr>
                <a:defRPr/>
              </a:pPr>
              <a:t>18</a:t>
            </a:fld>
            <a:endParaRPr lang="en-US"/>
          </a:p>
        </p:txBody>
      </p:sp>
    </p:spTree>
    <p:extLst>
      <p:ext uri="{BB962C8B-B14F-4D97-AF65-F5344CB8AC3E}">
        <p14:creationId xmlns:p14="http://schemas.microsoft.com/office/powerpoint/2010/main" val="3497568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06D70A9-74C8-4C5E-97FD-DA92AEDC9462}" type="slidenum">
              <a:rPr lang="en-US" smtClean="0"/>
              <a:pPr>
                <a:defRPr/>
              </a:pPr>
              <a:t>19</a:t>
            </a:fld>
            <a:endParaRPr lang="en-US"/>
          </a:p>
        </p:txBody>
      </p:sp>
    </p:spTree>
    <p:extLst>
      <p:ext uri="{BB962C8B-B14F-4D97-AF65-F5344CB8AC3E}">
        <p14:creationId xmlns:p14="http://schemas.microsoft.com/office/powerpoint/2010/main" val="987936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06D70A9-74C8-4C5E-97FD-DA92AEDC9462}" type="slidenum">
              <a:rPr lang="en-US" smtClean="0"/>
              <a:pPr>
                <a:defRPr/>
              </a:pPr>
              <a:t>20</a:t>
            </a:fld>
            <a:endParaRPr lang="en-US"/>
          </a:p>
        </p:txBody>
      </p:sp>
    </p:spTree>
    <p:extLst>
      <p:ext uri="{BB962C8B-B14F-4D97-AF65-F5344CB8AC3E}">
        <p14:creationId xmlns:p14="http://schemas.microsoft.com/office/powerpoint/2010/main" val="936024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6D70A9-74C8-4C5E-97FD-DA92AEDC9462}" type="slidenum">
              <a:rPr lang="en-US" smtClean="0"/>
              <a:pPr>
                <a:defRPr/>
              </a:pPr>
              <a:t>33</a:t>
            </a:fld>
            <a:endParaRPr lang="en-US"/>
          </a:p>
        </p:txBody>
      </p:sp>
    </p:spTree>
    <p:extLst>
      <p:ext uri="{BB962C8B-B14F-4D97-AF65-F5344CB8AC3E}">
        <p14:creationId xmlns:p14="http://schemas.microsoft.com/office/powerpoint/2010/main" val="4158929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6D70A9-74C8-4C5E-97FD-DA92AEDC9462}" type="slidenum">
              <a:rPr lang="en-US" smtClean="0"/>
              <a:pPr>
                <a:defRPr/>
              </a:pPr>
              <a:t>34</a:t>
            </a:fld>
            <a:endParaRPr lang="en-US"/>
          </a:p>
        </p:txBody>
      </p:sp>
    </p:spTree>
    <p:extLst>
      <p:ext uri="{BB962C8B-B14F-4D97-AF65-F5344CB8AC3E}">
        <p14:creationId xmlns:p14="http://schemas.microsoft.com/office/powerpoint/2010/main" val="2622499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6D70A9-74C8-4C5E-97FD-DA92AEDC9462}" type="slidenum">
              <a:rPr lang="en-US" smtClean="0"/>
              <a:pPr>
                <a:defRPr/>
              </a:pPr>
              <a:t>35</a:t>
            </a:fld>
            <a:endParaRPr lang="en-US"/>
          </a:p>
        </p:txBody>
      </p:sp>
    </p:spTree>
    <p:extLst>
      <p:ext uri="{BB962C8B-B14F-4D97-AF65-F5344CB8AC3E}">
        <p14:creationId xmlns:p14="http://schemas.microsoft.com/office/powerpoint/2010/main" val="3906062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6D70A9-74C8-4C5E-97FD-DA92AEDC9462}" type="slidenum">
              <a:rPr lang="en-US" smtClean="0"/>
              <a:pPr>
                <a:defRPr/>
              </a:pPr>
              <a:t>36</a:t>
            </a:fld>
            <a:endParaRPr lang="en-US"/>
          </a:p>
        </p:txBody>
      </p:sp>
    </p:spTree>
    <p:extLst>
      <p:ext uri="{BB962C8B-B14F-4D97-AF65-F5344CB8AC3E}">
        <p14:creationId xmlns:p14="http://schemas.microsoft.com/office/powerpoint/2010/main" val="942317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6D70A9-74C8-4C5E-97FD-DA92AEDC9462}" type="slidenum">
              <a:rPr lang="en-US" smtClean="0"/>
              <a:pPr>
                <a:defRPr/>
              </a:pPr>
              <a:t>37</a:t>
            </a:fld>
            <a:endParaRPr lang="en-US"/>
          </a:p>
        </p:txBody>
      </p:sp>
    </p:spTree>
    <p:extLst>
      <p:ext uri="{BB962C8B-B14F-4D97-AF65-F5344CB8AC3E}">
        <p14:creationId xmlns:p14="http://schemas.microsoft.com/office/powerpoint/2010/main" val="1276053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6D70A9-74C8-4C5E-97FD-DA92AEDC9462}" type="slidenum">
              <a:rPr lang="en-US" smtClean="0"/>
              <a:pPr>
                <a:defRPr/>
              </a:pPr>
              <a:t>38</a:t>
            </a:fld>
            <a:endParaRPr lang="en-US"/>
          </a:p>
        </p:txBody>
      </p:sp>
    </p:spTree>
    <p:extLst>
      <p:ext uri="{BB962C8B-B14F-4D97-AF65-F5344CB8AC3E}">
        <p14:creationId xmlns:p14="http://schemas.microsoft.com/office/powerpoint/2010/main" val="3098983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89877C39-C12D-46F7-B1BA-9ECF4C877B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A681CDC5-6203-4668-8F90-A2799A8D20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268" name="Slide Number Placeholder 3">
            <a:extLst>
              <a:ext uri="{FF2B5EF4-FFF2-40B4-BE49-F238E27FC236}">
                <a16:creationId xmlns:a16="http://schemas.microsoft.com/office/drawing/2014/main" id="{701C327F-F358-4A4B-B504-1ED1298DFB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fld id="{F749217C-13B2-44CA-AEA8-00E58BA05C10}" type="slidenum">
              <a:rPr lang="en-US" altLang="en-US" smtClean="0">
                <a:latin typeface="Calibri" panose="020F0502020204030204" pitchFamily="34" charset="0"/>
              </a:rPr>
              <a:pPr/>
              <a:t>5</a:t>
            </a:fld>
            <a:endParaRPr lang="en-US" altLang="en-US">
              <a:latin typeface="Calibri" panose="020F0502020204030204" pitchFamily="34" charset="0"/>
            </a:endParaRPr>
          </a:p>
        </p:txBody>
      </p:sp>
    </p:spTree>
    <p:extLst>
      <p:ext uri="{BB962C8B-B14F-4D97-AF65-F5344CB8AC3E}">
        <p14:creationId xmlns:p14="http://schemas.microsoft.com/office/powerpoint/2010/main" val="752787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6D70A9-74C8-4C5E-97FD-DA92AEDC9462}" type="slidenum">
              <a:rPr lang="en-US" smtClean="0"/>
              <a:pPr>
                <a:defRPr/>
              </a:pPr>
              <a:t>39</a:t>
            </a:fld>
            <a:endParaRPr lang="en-US"/>
          </a:p>
        </p:txBody>
      </p:sp>
    </p:spTree>
    <p:extLst>
      <p:ext uri="{BB962C8B-B14F-4D97-AF65-F5344CB8AC3E}">
        <p14:creationId xmlns:p14="http://schemas.microsoft.com/office/powerpoint/2010/main" val="2888629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6D70A9-74C8-4C5E-97FD-DA92AEDC9462}" type="slidenum">
              <a:rPr lang="en-US" smtClean="0"/>
              <a:pPr>
                <a:defRPr/>
              </a:pPr>
              <a:t>40</a:t>
            </a:fld>
            <a:endParaRPr lang="en-US"/>
          </a:p>
        </p:txBody>
      </p:sp>
    </p:spTree>
    <p:extLst>
      <p:ext uri="{BB962C8B-B14F-4D97-AF65-F5344CB8AC3E}">
        <p14:creationId xmlns:p14="http://schemas.microsoft.com/office/powerpoint/2010/main" val="1911311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6D70A9-74C8-4C5E-97FD-DA92AEDC9462}" type="slidenum">
              <a:rPr lang="en-US" smtClean="0"/>
              <a:pPr>
                <a:defRPr/>
              </a:pPr>
              <a:t>41</a:t>
            </a:fld>
            <a:endParaRPr lang="en-US"/>
          </a:p>
        </p:txBody>
      </p:sp>
    </p:spTree>
    <p:extLst>
      <p:ext uri="{BB962C8B-B14F-4D97-AF65-F5344CB8AC3E}">
        <p14:creationId xmlns:p14="http://schemas.microsoft.com/office/powerpoint/2010/main" val="1859336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6D70A9-74C8-4C5E-97FD-DA92AEDC9462}" type="slidenum">
              <a:rPr lang="en-US" smtClean="0"/>
              <a:pPr>
                <a:defRPr/>
              </a:pPr>
              <a:t>42</a:t>
            </a:fld>
            <a:endParaRPr lang="en-US"/>
          </a:p>
        </p:txBody>
      </p:sp>
    </p:spTree>
    <p:extLst>
      <p:ext uri="{BB962C8B-B14F-4D97-AF65-F5344CB8AC3E}">
        <p14:creationId xmlns:p14="http://schemas.microsoft.com/office/powerpoint/2010/main" val="33587076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6D70A9-74C8-4C5E-97FD-DA92AEDC9462}" type="slidenum">
              <a:rPr lang="en-US" smtClean="0"/>
              <a:pPr>
                <a:defRPr/>
              </a:pPr>
              <a:t>43</a:t>
            </a:fld>
            <a:endParaRPr lang="en-US"/>
          </a:p>
        </p:txBody>
      </p:sp>
    </p:spTree>
    <p:extLst>
      <p:ext uri="{BB962C8B-B14F-4D97-AF65-F5344CB8AC3E}">
        <p14:creationId xmlns:p14="http://schemas.microsoft.com/office/powerpoint/2010/main" val="25737756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6D70A9-74C8-4C5E-97FD-DA92AEDC9462}" type="slidenum">
              <a:rPr lang="en-US" smtClean="0"/>
              <a:pPr>
                <a:defRPr/>
              </a:pPr>
              <a:t>44</a:t>
            </a:fld>
            <a:endParaRPr lang="en-US"/>
          </a:p>
        </p:txBody>
      </p:sp>
    </p:spTree>
    <p:extLst>
      <p:ext uri="{BB962C8B-B14F-4D97-AF65-F5344CB8AC3E}">
        <p14:creationId xmlns:p14="http://schemas.microsoft.com/office/powerpoint/2010/main" val="35360640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6D70A9-74C8-4C5E-97FD-DA92AEDC9462}" type="slidenum">
              <a:rPr lang="en-US" smtClean="0"/>
              <a:pPr>
                <a:defRPr/>
              </a:pPr>
              <a:t>45</a:t>
            </a:fld>
            <a:endParaRPr lang="en-US"/>
          </a:p>
        </p:txBody>
      </p:sp>
    </p:spTree>
    <p:extLst>
      <p:ext uri="{BB962C8B-B14F-4D97-AF65-F5344CB8AC3E}">
        <p14:creationId xmlns:p14="http://schemas.microsoft.com/office/powerpoint/2010/main" val="40371500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6D70A9-74C8-4C5E-97FD-DA92AEDC9462}" type="slidenum">
              <a:rPr lang="en-US" smtClean="0"/>
              <a:pPr>
                <a:defRPr/>
              </a:pPr>
              <a:t>46</a:t>
            </a:fld>
            <a:endParaRPr lang="en-US"/>
          </a:p>
        </p:txBody>
      </p:sp>
    </p:spTree>
    <p:extLst>
      <p:ext uri="{BB962C8B-B14F-4D97-AF65-F5344CB8AC3E}">
        <p14:creationId xmlns:p14="http://schemas.microsoft.com/office/powerpoint/2010/main" val="5867029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6D70A9-74C8-4C5E-97FD-DA92AEDC9462}" type="slidenum">
              <a:rPr lang="en-US" smtClean="0"/>
              <a:pPr>
                <a:defRPr/>
              </a:pPr>
              <a:t>47</a:t>
            </a:fld>
            <a:endParaRPr lang="en-US"/>
          </a:p>
        </p:txBody>
      </p:sp>
    </p:spTree>
    <p:extLst>
      <p:ext uri="{BB962C8B-B14F-4D97-AF65-F5344CB8AC3E}">
        <p14:creationId xmlns:p14="http://schemas.microsoft.com/office/powerpoint/2010/main" val="1095727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6D70A9-74C8-4C5E-97FD-DA92AEDC9462}" type="slidenum">
              <a:rPr lang="en-US" smtClean="0"/>
              <a:pPr>
                <a:defRPr/>
              </a:pPr>
              <a:t>48</a:t>
            </a:fld>
            <a:endParaRPr lang="en-US"/>
          </a:p>
        </p:txBody>
      </p:sp>
    </p:spTree>
    <p:extLst>
      <p:ext uri="{BB962C8B-B14F-4D97-AF65-F5344CB8AC3E}">
        <p14:creationId xmlns:p14="http://schemas.microsoft.com/office/powerpoint/2010/main" val="2127765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569E5391-CA60-4948-995B-DDAAFEB12B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97ABED8F-E73F-4646-80C9-9B5C64CB435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220" name="Slide Number Placeholder 3">
            <a:extLst>
              <a:ext uri="{FF2B5EF4-FFF2-40B4-BE49-F238E27FC236}">
                <a16:creationId xmlns:a16="http://schemas.microsoft.com/office/drawing/2014/main" id="{035AB529-4F48-42BC-BF6B-5FD4800734C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fld id="{0AECA598-B74C-4DAE-94E5-18E00C76AF9B}" type="slidenum">
              <a:rPr lang="en-US" altLang="en-US" smtClean="0">
                <a:latin typeface="Calibri" panose="020F0502020204030204" pitchFamily="34" charset="0"/>
              </a:rPr>
              <a:pPr/>
              <a:t>6</a:t>
            </a:fld>
            <a:endParaRPr lang="en-US" altLang="en-US">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6D70A9-74C8-4C5E-97FD-DA92AEDC9462}" type="slidenum">
              <a:rPr lang="en-US" smtClean="0"/>
              <a:pPr>
                <a:defRPr/>
              </a:pPr>
              <a:t>49</a:t>
            </a:fld>
            <a:endParaRPr lang="en-US"/>
          </a:p>
        </p:txBody>
      </p:sp>
    </p:spTree>
    <p:extLst>
      <p:ext uri="{BB962C8B-B14F-4D97-AF65-F5344CB8AC3E}">
        <p14:creationId xmlns:p14="http://schemas.microsoft.com/office/powerpoint/2010/main" val="13240075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6D70A9-74C8-4C5E-97FD-DA92AEDC9462}" type="slidenum">
              <a:rPr lang="en-US" smtClean="0"/>
              <a:pPr>
                <a:defRPr/>
              </a:pPr>
              <a:t>50</a:t>
            </a:fld>
            <a:endParaRPr lang="en-US"/>
          </a:p>
        </p:txBody>
      </p:sp>
    </p:spTree>
    <p:extLst>
      <p:ext uri="{BB962C8B-B14F-4D97-AF65-F5344CB8AC3E}">
        <p14:creationId xmlns:p14="http://schemas.microsoft.com/office/powerpoint/2010/main" val="34421147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6D70A9-74C8-4C5E-97FD-DA92AEDC9462}" type="slidenum">
              <a:rPr lang="en-US" smtClean="0"/>
              <a:pPr>
                <a:defRPr/>
              </a:pPr>
              <a:t>51</a:t>
            </a:fld>
            <a:endParaRPr lang="en-US"/>
          </a:p>
        </p:txBody>
      </p:sp>
    </p:spTree>
    <p:extLst>
      <p:ext uri="{BB962C8B-B14F-4D97-AF65-F5344CB8AC3E}">
        <p14:creationId xmlns:p14="http://schemas.microsoft.com/office/powerpoint/2010/main" val="7480055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6D70A9-74C8-4C5E-97FD-DA92AEDC9462}" type="slidenum">
              <a:rPr lang="en-US" smtClean="0"/>
              <a:pPr>
                <a:defRPr/>
              </a:pPr>
              <a:t>52</a:t>
            </a:fld>
            <a:endParaRPr lang="en-US"/>
          </a:p>
        </p:txBody>
      </p:sp>
    </p:spTree>
    <p:extLst>
      <p:ext uri="{BB962C8B-B14F-4D97-AF65-F5344CB8AC3E}">
        <p14:creationId xmlns:p14="http://schemas.microsoft.com/office/powerpoint/2010/main" val="18428331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6D70A9-74C8-4C5E-97FD-DA92AEDC9462}" type="slidenum">
              <a:rPr lang="en-US" smtClean="0"/>
              <a:pPr>
                <a:defRPr/>
              </a:pPr>
              <a:t>53</a:t>
            </a:fld>
            <a:endParaRPr lang="en-US"/>
          </a:p>
        </p:txBody>
      </p:sp>
    </p:spTree>
    <p:extLst>
      <p:ext uri="{BB962C8B-B14F-4D97-AF65-F5344CB8AC3E}">
        <p14:creationId xmlns:p14="http://schemas.microsoft.com/office/powerpoint/2010/main" val="39945272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6D70A9-74C8-4C5E-97FD-DA92AEDC9462}" type="slidenum">
              <a:rPr lang="en-US" smtClean="0"/>
              <a:pPr>
                <a:defRPr/>
              </a:pPr>
              <a:t>54</a:t>
            </a:fld>
            <a:endParaRPr lang="en-US"/>
          </a:p>
        </p:txBody>
      </p:sp>
    </p:spTree>
    <p:extLst>
      <p:ext uri="{BB962C8B-B14F-4D97-AF65-F5344CB8AC3E}">
        <p14:creationId xmlns:p14="http://schemas.microsoft.com/office/powerpoint/2010/main" val="41198920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6D70A9-74C8-4C5E-97FD-DA92AEDC9462}" type="slidenum">
              <a:rPr lang="en-US" smtClean="0"/>
              <a:pPr>
                <a:defRPr/>
              </a:pPr>
              <a:t>55</a:t>
            </a:fld>
            <a:endParaRPr lang="en-US"/>
          </a:p>
        </p:txBody>
      </p:sp>
    </p:spTree>
    <p:extLst>
      <p:ext uri="{BB962C8B-B14F-4D97-AF65-F5344CB8AC3E}">
        <p14:creationId xmlns:p14="http://schemas.microsoft.com/office/powerpoint/2010/main" val="2151526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6D70A9-74C8-4C5E-97FD-DA92AEDC9462}" type="slidenum">
              <a:rPr lang="en-US" smtClean="0"/>
              <a:pPr>
                <a:defRPr/>
              </a:pPr>
              <a:t>58</a:t>
            </a:fld>
            <a:endParaRPr lang="en-US"/>
          </a:p>
        </p:txBody>
      </p:sp>
    </p:spTree>
    <p:extLst>
      <p:ext uri="{BB962C8B-B14F-4D97-AF65-F5344CB8AC3E}">
        <p14:creationId xmlns:p14="http://schemas.microsoft.com/office/powerpoint/2010/main" val="25430353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6D70A9-74C8-4C5E-97FD-DA92AEDC9462}" type="slidenum">
              <a:rPr lang="en-US" smtClean="0"/>
              <a:pPr>
                <a:defRPr/>
              </a:pPr>
              <a:t>60</a:t>
            </a:fld>
            <a:endParaRPr lang="en-US"/>
          </a:p>
        </p:txBody>
      </p:sp>
    </p:spTree>
    <p:extLst>
      <p:ext uri="{BB962C8B-B14F-4D97-AF65-F5344CB8AC3E}">
        <p14:creationId xmlns:p14="http://schemas.microsoft.com/office/powerpoint/2010/main" val="1114683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06D70A9-74C8-4C5E-97FD-DA92AEDC9462}" type="slidenum">
              <a:rPr lang="en-US" smtClean="0"/>
              <a:pPr>
                <a:defRPr/>
              </a:pPr>
              <a:t>61</a:t>
            </a:fld>
            <a:endParaRPr lang="en-US"/>
          </a:p>
        </p:txBody>
      </p:sp>
    </p:spTree>
    <p:extLst>
      <p:ext uri="{BB962C8B-B14F-4D97-AF65-F5344CB8AC3E}">
        <p14:creationId xmlns:p14="http://schemas.microsoft.com/office/powerpoint/2010/main" val="2207264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89877C39-C12D-46F7-B1BA-9ECF4C877B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A681CDC5-6203-4668-8F90-A2799A8D20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268" name="Slide Number Placeholder 3">
            <a:extLst>
              <a:ext uri="{FF2B5EF4-FFF2-40B4-BE49-F238E27FC236}">
                <a16:creationId xmlns:a16="http://schemas.microsoft.com/office/drawing/2014/main" id="{701C327F-F358-4A4B-B504-1ED1298DFB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fld id="{F749217C-13B2-44CA-AEA8-00E58BA05C10}" type="slidenum">
              <a:rPr lang="en-US" altLang="en-US" smtClean="0">
                <a:latin typeface="Calibri" panose="020F0502020204030204" pitchFamily="34" charset="0"/>
              </a:rPr>
              <a:pPr/>
              <a:t>7</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B7CFE683-5F93-4D3C-8A43-2DDA4A6269B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D7FC61A4-A384-4DA9-8EB1-40A42AA352F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6" name="Slide Number Placeholder 3">
            <a:extLst>
              <a:ext uri="{FF2B5EF4-FFF2-40B4-BE49-F238E27FC236}">
                <a16:creationId xmlns:a16="http://schemas.microsoft.com/office/drawing/2014/main" id="{CAA14990-7621-4468-834C-24CA0764A9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fld id="{A460A8B7-CDDF-4812-83DB-0F0B1E3D19F3}" type="slidenum">
              <a:rPr lang="en-US" altLang="en-US" smtClean="0">
                <a:latin typeface="Calibri" panose="020F0502020204030204" pitchFamily="34" charset="0"/>
              </a:rPr>
              <a:pPr/>
              <a:t>8</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569E5391-CA60-4948-995B-DDAAFEB12B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97ABED8F-E73F-4646-80C9-9B5C64CB435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220" name="Slide Number Placeholder 3">
            <a:extLst>
              <a:ext uri="{FF2B5EF4-FFF2-40B4-BE49-F238E27FC236}">
                <a16:creationId xmlns:a16="http://schemas.microsoft.com/office/drawing/2014/main" id="{035AB529-4F48-42BC-BF6B-5FD4800734C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fld id="{0AECA598-B74C-4DAE-94E5-18E00C76AF9B}" type="slidenum">
              <a:rPr lang="en-US" altLang="en-US" smtClean="0">
                <a:latin typeface="Calibri" panose="020F0502020204030204" pitchFamily="34" charset="0"/>
              </a:rPr>
              <a:pPr/>
              <a:t>9</a:t>
            </a:fld>
            <a:endParaRPr lang="en-US" altLang="en-US">
              <a:latin typeface="Calibri" panose="020F0502020204030204" pitchFamily="34" charset="0"/>
            </a:endParaRPr>
          </a:p>
        </p:txBody>
      </p:sp>
    </p:spTree>
    <p:extLst>
      <p:ext uri="{BB962C8B-B14F-4D97-AF65-F5344CB8AC3E}">
        <p14:creationId xmlns:p14="http://schemas.microsoft.com/office/powerpoint/2010/main" val="3475717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B13D9011-3A88-4F2D-814B-54308E05AC6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9416C79C-D2B0-4891-B61B-162D0E393FC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1748" name="Slide Number Placeholder 3">
            <a:extLst>
              <a:ext uri="{FF2B5EF4-FFF2-40B4-BE49-F238E27FC236}">
                <a16:creationId xmlns:a16="http://schemas.microsoft.com/office/drawing/2014/main" id="{F8AAF935-6A56-4729-8FE2-0956EDE6F35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fld id="{05024710-8273-4AEA-AE19-AB031972F0D8}" type="slidenum">
              <a:rPr lang="en-US" altLang="en-US" smtClean="0">
                <a:latin typeface="Calibri" panose="020F0502020204030204" pitchFamily="34" charset="0"/>
              </a:rPr>
              <a:pPr/>
              <a:t>10</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29C03B8E-9167-4C23-A375-F464B6A6E1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7411498E-F44A-4CF8-BAAE-0BF587B4F8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3796" name="Slide Number Placeholder 3">
            <a:extLst>
              <a:ext uri="{FF2B5EF4-FFF2-40B4-BE49-F238E27FC236}">
                <a16:creationId xmlns:a16="http://schemas.microsoft.com/office/drawing/2014/main" id="{66639776-278D-4C98-A784-82A065384E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fld id="{2B1635BE-8F1E-419E-B16B-FA5726657579}" type="slidenum">
              <a:rPr lang="en-US" altLang="en-US" smtClean="0">
                <a:latin typeface="Calibri" panose="020F0502020204030204" pitchFamily="34" charset="0"/>
              </a:rPr>
              <a:pPr/>
              <a:t>11</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3C7CA8C1-8797-4ABF-B006-0E2E52ACB9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E024D770-900C-42A2-8D31-B7E58AE142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5364" name="Slide Number Placeholder 3">
            <a:extLst>
              <a:ext uri="{FF2B5EF4-FFF2-40B4-BE49-F238E27FC236}">
                <a16:creationId xmlns:a16="http://schemas.microsoft.com/office/drawing/2014/main" id="{371FEB49-DD69-41FC-88DB-02FFE4DCCA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fld id="{5579B962-0ED2-4221-956D-579F9C139CAB}" type="slidenum">
              <a:rPr lang="en-US" altLang="en-US" smtClean="0">
                <a:latin typeface="Calibri" panose="020F0502020204030204" pitchFamily="34" charset="0"/>
              </a:rPr>
              <a:pPr/>
              <a:t>13</a:t>
            </a:fld>
            <a:endParaRPr lang="en-US" altLang="en-US">
              <a:latin typeface="Calibri" panose="020F0502020204030204" pitchFamily="34" charset="0"/>
            </a:endParaRPr>
          </a:p>
        </p:txBody>
      </p:sp>
    </p:spTree>
    <p:extLst>
      <p:ext uri="{BB962C8B-B14F-4D97-AF65-F5344CB8AC3E}">
        <p14:creationId xmlns:p14="http://schemas.microsoft.com/office/powerpoint/2010/main" val="205324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4" name="Line 2"/>
          <p:cNvSpPr>
            <a:spLocks noChangeShapeType="1"/>
          </p:cNvSpPr>
          <p:nvPr/>
        </p:nvSpPr>
        <p:spPr bwMode="auto">
          <a:xfrm>
            <a:off x="7315200" y="1066800"/>
            <a:ext cx="0" cy="449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Line 40"/>
          <p:cNvSpPr>
            <a:spLocks noChangeShapeType="1"/>
          </p:cNvSpPr>
          <p:nvPr/>
        </p:nvSpPr>
        <p:spPr bwMode="auto">
          <a:xfrm>
            <a:off x="304800" y="2819400"/>
            <a:ext cx="82296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03" name="Rectangle 3"/>
          <p:cNvSpPr>
            <a:spLocks noGrp="1" noChangeArrowheads="1"/>
          </p:cNvSpPr>
          <p:nvPr>
            <p:ph type="ctrTitle"/>
          </p:nvPr>
        </p:nvSpPr>
        <p:spPr>
          <a:xfrm>
            <a:off x="315913" y="838199"/>
            <a:ext cx="6781800" cy="1762125"/>
          </a:xfrm>
        </p:spPr>
        <p:txBody>
          <a:bodyPr/>
          <a:lstStyle>
            <a:lvl1pPr algn="r">
              <a:defRPr sz="4800">
                <a:solidFill>
                  <a:schemeClr val="tx1"/>
                </a:solidFill>
              </a:defRPr>
            </a:lvl1pPr>
          </a:lstStyle>
          <a:p>
            <a:pPr lvl="0"/>
            <a:r>
              <a:rPr lang="en-US" noProof="0"/>
              <a:t>Click to edit Master title style</a:t>
            </a:r>
          </a:p>
        </p:txBody>
      </p:sp>
      <p:sp>
        <p:nvSpPr>
          <p:cNvPr id="153604" name="Rectangle 4"/>
          <p:cNvSpPr>
            <a:spLocks noGrp="1" noChangeAspect="1" noChangeArrowheads="1"/>
          </p:cNvSpPr>
          <p:nvPr>
            <p:ph type="subTitle" idx="1"/>
          </p:nvPr>
        </p:nvSpPr>
        <p:spPr>
          <a:xfrm>
            <a:off x="8080886" y="6097564"/>
            <a:ext cx="2358514" cy="766700"/>
          </a:xfrm>
        </p:spPr>
        <p:txBody>
          <a:bodyPr/>
          <a:lstStyle>
            <a:lvl1pPr marL="0" indent="0" algn="r">
              <a:buFont typeface="Wingdings" pitchFamily="2" charset="2"/>
              <a:buNone/>
              <a:defRPr sz="3200"/>
            </a:lvl1pPr>
          </a:lstStyle>
          <a:p>
            <a:pPr lvl="0"/>
            <a:r>
              <a:rPr lang="en-US" noProof="0" dirty="0"/>
              <a:t>Click to edit Master subtitle style</a:t>
            </a:r>
          </a:p>
        </p:txBody>
      </p:sp>
      <p:sp>
        <p:nvSpPr>
          <p:cNvPr id="2" name="AutoShape 2" descr="Image result for pvrc"/>
          <p:cNvSpPr>
            <a:spLocks noChangeAspect="1" noChangeArrowheads="1"/>
          </p:cNvSpPr>
          <p:nvPr userDrawn="1"/>
        </p:nvSpPr>
        <p:spPr bwMode="auto">
          <a:xfrm>
            <a:off x="7696200" y="114299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6" name="Picture 6" descr="http://www.pvrc.org/pvrc2005.gif"/>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97713" y="390143"/>
            <a:ext cx="1972057" cy="1972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8238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4208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6" name="Footer Placeholder 4"/>
          <p:cNvSpPr>
            <a:spLocks noGrp="1"/>
          </p:cNvSpPr>
          <p:nvPr>
            <p:ph type="ftr" sz="quarter" idx="3"/>
          </p:nvPr>
        </p:nvSpPr>
        <p:spPr>
          <a:xfrm>
            <a:off x="3200400" y="6400800"/>
            <a:ext cx="2655888" cy="365125"/>
          </a:xfrm>
          <a:prstGeom prst="rect">
            <a:avLst/>
          </a:prstGeom>
        </p:spPr>
        <p:txBody>
          <a:bodyPr vert="horz" lIns="91440" tIns="45720" rIns="91440" bIns="45720" rtlCol="0" anchor="ctr"/>
          <a:lstStyle>
            <a:lvl1pPr algn="ctr">
              <a:defRPr sz="1200" dirty="0" smtClean="0">
                <a:solidFill>
                  <a:schemeClr val="tx1">
                    <a:lumMod val="75000"/>
                  </a:schemeClr>
                </a:solidFill>
                <a:latin typeface="+mn-lt"/>
              </a:defRPr>
            </a:lvl1pPr>
          </a:lstStyle>
          <a:p>
            <a:pPr>
              <a:defRPr/>
            </a:pPr>
            <a:endParaRPr lang="en-US"/>
          </a:p>
        </p:txBody>
      </p:sp>
    </p:spTree>
    <p:extLst>
      <p:ext uri="{BB962C8B-B14F-4D97-AF65-F5344CB8AC3E}">
        <p14:creationId xmlns:p14="http://schemas.microsoft.com/office/powerpoint/2010/main" val="522883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3"/>
          </p:nvPr>
        </p:nvSpPr>
        <p:spPr>
          <a:xfrm>
            <a:off x="3200400" y="6400800"/>
            <a:ext cx="2655888" cy="365125"/>
          </a:xfrm>
          <a:prstGeom prst="rect">
            <a:avLst/>
          </a:prstGeom>
        </p:spPr>
        <p:txBody>
          <a:bodyPr vert="horz" lIns="91440" tIns="45720" rIns="91440" bIns="45720" rtlCol="0" anchor="ctr"/>
          <a:lstStyle>
            <a:lvl1pPr algn="ctr">
              <a:defRPr sz="1200" dirty="0" smtClean="0">
                <a:solidFill>
                  <a:schemeClr val="tx1">
                    <a:lumMod val="75000"/>
                  </a:schemeClr>
                </a:solidFill>
                <a:latin typeface="+mn-lt"/>
              </a:defRPr>
            </a:lvl1pPr>
          </a:lstStyle>
          <a:p>
            <a:pPr>
              <a:defRPr/>
            </a:pPr>
            <a:endParaRPr lang="en-US"/>
          </a:p>
        </p:txBody>
      </p:sp>
    </p:spTree>
    <p:extLst>
      <p:ext uri="{BB962C8B-B14F-4D97-AF65-F5344CB8AC3E}">
        <p14:creationId xmlns:p14="http://schemas.microsoft.com/office/powerpoint/2010/main" val="542438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p:cNvSpPr>
            <a:spLocks noGrp="1"/>
          </p:cNvSpPr>
          <p:nvPr>
            <p:ph type="ftr" sz="quarter" idx="10"/>
          </p:nvPr>
        </p:nvSpPr>
        <p:spPr>
          <a:xfrm>
            <a:off x="3200400" y="6400800"/>
            <a:ext cx="2655888" cy="365125"/>
          </a:xfrm>
          <a:prstGeom prst="rect">
            <a:avLst/>
          </a:prstGeom>
        </p:spPr>
        <p:txBody>
          <a:bodyPr vert="horz" lIns="91440" tIns="45720" rIns="91440" bIns="45720" rtlCol="0" anchor="ctr"/>
          <a:lstStyle>
            <a:lvl1pPr algn="ctr">
              <a:defRPr sz="1200" dirty="0" smtClean="0">
                <a:solidFill>
                  <a:schemeClr val="tx1">
                    <a:lumMod val="75000"/>
                  </a:schemeClr>
                </a:solidFill>
                <a:latin typeface="+mn-lt"/>
              </a:defRPr>
            </a:lvl1pPr>
          </a:lstStyle>
          <a:p>
            <a:pPr>
              <a:defRPr/>
            </a:pPr>
            <a:endParaRPr lang="en-US"/>
          </a:p>
        </p:txBody>
      </p:sp>
    </p:spTree>
    <p:extLst>
      <p:ext uri="{BB962C8B-B14F-4D97-AF65-F5344CB8AC3E}">
        <p14:creationId xmlns:p14="http://schemas.microsoft.com/office/powerpoint/2010/main" val="2385479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Footer Placeholder 4"/>
          <p:cNvSpPr>
            <a:spLocks noGrp="1"/>
          </p:cNvSpPr>
          <p:nvPr>
            <p:ph type="ftr" sz="quarter" idx="3"/>
          </p:nvPr>
        </p:nvSpPr>
        <p:spPr>
          <a:xfrm>
            <a:off x="3200400" y="6400800"/>
            <a:ext cx="2655888" cy="365125"/>
          </a:xfrm>
          <a:prstGeom prst="rect">
            <a:avLst/>
          </a:prstGeom>
        </p:spPr>
        <p:txBody>
          <a:bodyPr vert="horz" lIns="91440" tIns="45720" rIns="91440" bIns="45720" rtlCol="0" anchor="ctr"/>
          <a:lstStyle>
            <a:lvl1pPr algn="ctr">
              <a:defRPr sz="1200" dirty="0" smtClean="0">
                <a:solidFill>
                  <a:schemeClr val="tx1">
                    <a:lumMod val="75000"/>
                  </a:schemeClr>
                </a:solidFill>
                <a:latin typeface="+mn-lt"/>
              </a:defRPr>
            </a:lvl1pPr>
          </a:lstStyle>
          <a:p>
            <a:pPr>
              <a:defRPr/>
            </a:pPr>
            <a:endParaRPr lang="en-US"/>
          </a:p>
        </p:txBody>
      </p:sp>
    </p:spTree>
    <p:extLst>
      <p:ext uri="{BB962C8B-B14F-4D97-AF65-F5344CB8AC3E}">
        <p14:creationId xmlns:p14="http://schemas.microsoft.com/office/powerpoint/2010/main" val="4265428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p:cNvSpPr>
            <a:spLocks noGrp="1"/>
          </p:cNvSpPr>
          <p:nvPr>
            <p:ph type="ftr" sz="quarter" idx="3"/>
          </p:nvPr>
        </p:nvSpPr>
        <p:spPr>
          <a:xfrm>
            <a:off x="3200400" y="6400800"/>
            <a:ext cx="2655888" cy="365125"/>
          </a:xfrm>
          <a:prstGeom prst="rect">
            <a:avLst/>
          </a:prstGeom>
        </p:spPr>
        <p:txBody>
          <a:bodyPr vert="horz" lIns="91440" tIns="45720" rIns="91440" bIns="45720" rtlCol="0" anchor="ctr"/>
          <a:lstStyle>
            <a:lvl1pPr algn="ctr">
              <a:defRPr sz="1200" dirty="0" smtClean="0">
                <a:solidFill>
                  <a:schemeClr val="tx1">
                    <a:lumMod val="75000"/>
                  </a:schemeClr>
                </a:solidFill>
                <a:latin typeface="+mn-lt"/>
              </a:defRPr>
            </a:lvl1pPr>
          </a:lstStyle>
          <a:p>
            <a:pPr>
              <a:defRPr/>
            </a:pPr>
            <a:endParaRPr lang="en-US"/>
          </a:p>
        </p:txBody>
      </p:sp>
    </p:spTree>
    <p:extLst>
      <p:ext uri="{BB962C8B-B14F-4D97-AF65-F5344CB8AC3E}">
        <p14:creationId xmlns:p14="http://schemas.microsoft.com/office/powerpoint/2010/main" val="927438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467600" cy="792163"/>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3"/>
          </p:nvPr>
        </p:nvSpPr>
        <p:spPr>
          <a:xfrm>
            <a:off x="3200400" y="6400800"/>
            <a:ext cx="2655888" cy="365125"/>
          </a:xfrm>
          <a:prstGeom prst="rect">
            <a:avLst/>
          </a:prstGeom>
        </p:spPr>
        <p:txBody>
          <a:bodyPr vert="horz" lIns="91440" tIns="45720" rIns="91440" bIns="45720" rtlCol="0" anchor="ctr"/>
          <a:lstStyle>
            <a:lvl1pPr algn="ctr">
              <a:defRPr sz="1200" dirty="0" smtClean="0">
                <a:solidFill>
                  <a:schemeClr val="tx1">
                    <a:lumMod val="75000"/>
                  </a:schemeClr>
                </a:solidFill>
                <a:latin typeface="+mn-lt"/>
              </a:defRPr>
            </a:lvl1pPr>
          </a:lstStyle>
          <a:p>
            <a:pPr>
              <a:defRPr/>
            </a:pPr>
            <a:endParaRPr lang="en-US"/>
          </a:p>
        </p:txBody>
      </p:sp>
    </p:spTree>
    <p:extLst>
      <p:ext uri="{BB962C8B-B14F-4D97-AF65-F5344CB8AC3E}">
        <p14:creationId xmlns:p14="http://schemas.microsoft.com/office/powerpoint/2010/main" val="1515276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gi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8001000" y="152400"/>
            <a:ext cx="0" cy="137160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 name="Rectangle 3"/>
          <p:cNvSpPr>
            <a:spLocks noGrp="1" noChangeArrowheads="1"/>
          </p:cNvSpPr>
          <p:nvPr>
            <p:ph type="title"/>
          </p:nvPr>
        </p:nvSpPr>
        <p:spPr bwMode="auto">
          <a:xfrm>
            <a:off x="457200" y="381000"/>
            <a:ext cx="74676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200400" y="6400800"/>
            <a:ext cx="2655888" cy="365125"/>
          </a:xfrm>
          <a:prstGeom prst="rect">
            <a:avLst/>
          </a:prstGeom>
        </p:spPr>
        <p:txBody>
          <a:bodyPr vert="horz" lIns="91440" tIns="45720" rIns="91440" bIns="45720" rtlCol="0" anchor="ctr"/>
          <a:lstStyle>
            <a:lvl1pPr algn="ctr">
              <a:defRPr sz="1200" dirty="0" smtClean="0">
                <a:solidFill>
                  <a:schemeClr val="tx1">
                    <a:lumMod val="75000"/>
                  </a:schemeClr>
                </a:solidFill>
                <a:latin typeface="+mn-lt"/>
              </a:defRPr>
            </a:lvl1pPr>
          </a:lstStyle>
          <a:p>
            <a:pPr>
              <a:defRPr/>
            </a:pPr>
            <a:endParaRPr lang="en-US"/>
          </a:p>
        </p:txBody>
      </p:sp>
      <p:pic>
        <p:nvPicPr>
          <p:cNvPr id="38" name="Picture 6" descr="http://www.pvrc.org/pvrc2005.gif"/>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402513" y="76200"/>
            <a:ext cx="1667257" cy="1667257"/>
          </a:xfrm>
          <a:prstGeom prst="rect">
            <a:avLst/>
          </a:prstGeom>
          <a:noFill/>
          <a:extLst>
            <a:ext uri="{909E8E84-426E-40DD-AFC4-6F175D3DCCD1}">
              <a14:hiddenFill xmlns:a14="http://schemas.microsoft.com/office/drawing/2010/main">
                <a:solidFill>
                  <a:srgbClr val="FFFFFF"/>
                </a:solidFill>
              </a14:hiddenFill>
            </a:ext>
          </a:extLst>
        </p:spPr>
      </p:pic>
    </p:spTree>
  </p:cSld>
  <p:clrMap bg1="dk2" tx1="lt1" bg2="dk1" tx2="lt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6" r:id="rId8"/>
  </p:sldLayoutIdLst>
  <p:hf hdr="0" ftr="0" dt="0"/>
  <p:txStyles>
    <p:titleStyle>
      <a:lvl1pPr algn="l" rtl="0" eaLnBrk="1" fontAlgn="base" hangingPunct="1">
        <a:spcBef>
          <a:spcPct val="0"/>
        </a:spcBef>
        <a:spcAft>
          <a:spcPct val="0"/>
        </a:spcAft>
        <a:defRPr sz="3900" b="1">
          <a:solidFill>
            <a:schemeClr val="folHlink"/>
          </a:solidFill>
          <a:latin typeface="+mj-lt"/>
          <a:ea typeface="+mj-ea"/>
          <a:cs typeface="+mj-cs"/>
        </a:defRPr>
      </a:lvl1pPr>
      <a:lvl2pPr algn="l" rtl="0" eaLnBrk="1" fontAlgn="base" hangingPunct="1">
        <a:spcBef>
          <a:spcPct val="0"/>
        </a:spcBef>
        <a:spcAft>
          <a:spcPct val="0"/>
        </a:spcAft>
        <a:defRPr sz="3900" b="1">
          <a:solidFill>
            <a:schemeClr val="folHlink"/>
          </a:solidFill>
          <a:latin typeface="Arial" charset="0"/>
        </a:defRPr>
      </a:lvl2pPr>
      <a:lvl3pPr algn="l" rtl="0" eaLnBrk="1" fontAlgn="base" hangingPunct="1">
        <a:spcBef>
          <a:spcPct val="0"/>
        </a:spcBef>
        <a:spcAft>
          <a:spcPct val="0"/>
        </a:spcAft>
        <a:defRPr sz="3900" b="1">
          <a:solidFill>
            <a:schemeClr val="folHlink"/>
          </a:solidFill>
          <a:latin typeface="Arial" charset="0"/>
        </a:defRPr>
      </a:lvl3pPr>
      <a:lvl4pPr algn="l" rtl="0" eaLnBrk="1" fontAlgn="base" hangingPunct="1">
        <a:spcBef>
          <a:spcPct val="0"/>
        </a:spcBef>
        <a:spcAft>
          <a:spcPct val="0"/>
        </a:spcAft>
        <a:defRPr sz="3900" b="1">
          <a:solidFill>
            <a:schemeClr val="folHlink"/>
          </a:solidFill>
          <a:latin typeface="Arial" charset="0"/>
        </a:defRPr>
      </a:lvl4pPr>
      <a:lvl5pPr algn="l" rtl="0" eaLnBrk="1" fontAlgn="base" hangingPunct="1">
        <a:spcBef>
          <a:spcPct val="0"/>
        </a:spcBef>
        <a:spcAft>
          <a:spcPct val="0"/>
        </a:spcAft>
        <a:defRPr sz="3900" b="1">
          <a:solidFill>
            <a:schemeClr val="folHlink"/>
          </a:solidFill>
          <a:latin typeface="Arial" charset="0"/>
        </a:defRPr>
      </a:lvl5pPr>
      <a:lvl6pPr marL="457200" algn="l" rtl="0" eaLnBrk="1" fontAlgn="base" hangingPunct="1">
        <a:spcBef>
          <a:spcPct val="0"/>
        </a:spcBef>
        <a:spcAft>
          <a:spcPct val="0"/>
        </a:spcAft>
        <a:defRPr sz="3900" b="1">
          <a:solidFill>
            <a:schemeClr val="folHlink"/>
          </a:solidFill>
          <a:latin typeface="Arial" charset="0"/>
        </a:defRPr>
      </a:lvl6pPr>
      <a:lvl7pPr marL="914400" algn="l" rtl="0" eaLnBrk="1" fontAlgn="base" hangingPunct="1">
        <a:spcBef>
          <a:spcPct val="0"/>
        </a:spcBef>
        <a:spcAft>
          <a:spcPct val="0"/>
        </a:spcAft>
        <a:defRPr sz="3900" b="1">
          <a:solidFill>
            <a:schemeClr val="folHlink"/>
          </a:solidFill>
          <a:latin typeface="Arial" charset="0"/>
        </a:defRPr>
      </a:lvl7pPr>
      <a:lvl8pPr marL="1371600" algn="l" rtl="0" eaLnBrk="1" fontAlgn="base" hangingPunct="1">
        <a:spcBef>
          <a:spcPct val="0"/>
        </a:spcBef>
        <a:spcAft>
          <a:spcPct val="0"/>
        </a:spcAft>
        <a:defRPr sz="3900" b="1">
          <a:solidFill>
            <a:schemeClr val="folHlink"/>
          </a:solidFill>
          <a:latin typeface="Arial" charset="0"/>
        </a:defRPr>
      </a:lvl8pPr>
      <a:lvl9pPr marL="1828800" algn="l" rtl="0" eaLnBrk="1" fontAlgn="base" hangingPunct="1">
        <a:spcBef>
          <a:spcPct val="0"/>
        </a:spcBef>
        <a:spcAft>
          <a:spcPct val="0"/>
        </a:spcAft>
        <a:defRPr sz="3900" b="1">
          <a:solidFill>
            <a:schemeClr val="folHlink"/>
          </a:solidFill>
          <a:latin typeface="Arial" charset="0"/>
        </a:defRPr>
      </a:lvl9pPr>
    </p:titleStyle>
    <p:bodyStyle>
      <a:lvl1pPr marL="342900" indent="-342900" algn="l" rtl="0" eaLnBrk="1" fontAlgn="base" hangingPunct="1">
        <a:spcBef>
          <a:spcPct val="20000"/>
        </a:spcBef>
        <a:spcAft>
          <a:spcPct val="0"/>
        </a:spcAft>
        <a:buClr>
          <a:schemeClr val="tx2"/>
        </a:buClr>
        <a:buSzPct val="70000"/>
        <a:buFont typeface="Wingdings" pitchFamily="2" charset="2"/>
        <a:buChar char="l"/>
        <a:defRPr sz="3000">
          <a:solidFill>
            <a:srgbClr val="000000"/>
          </a:solidFill>
          <a:latin typeface="+mn-lt"/>
          <a:ea typeface="+mn-ea"/>
          <a:cs typeface="+mn-cs"/>
        </a:defRPr>
      </a:lvl1pPr>
      <a:lvl2pPr marL="692150" indent="-347663" algn="l" rtl="0" eaLnBrk="1" fontAlgn="base" hangingPunct="1">
        <a:spcBef>
          <a:spcPct val="20000"/>
        </a:spcBef>
        <a:spcAft>
          <a:spcPct val="0"/>
        </a:spcAft>
        <a:buClr>
          <a:schemeClr val="accent2"/>
        </a:buClr>
        <a:buSzPct val="70000"/>
        <a:buFont typeface="Wingdings" pitchFamily="2" charset="2"/>
        <a:buChar char="l"/>
        <a:defRPr sz="2600">
          <a:solidFill>
            <a:srgbClr val="000000"/>
          </a:solidFill>
          <a:latin typeface="+mn-lt"/>
        </a:defRPr>
      </a:lvl2pPr>
      <a:lvl3pPr marL="987425" indent="-293688" algn="l" rtl="0" eaLnBrk="1" fontAlgn="base" hangingPunct="1">
        <a:spcBef>
          <a:spcPct val="20000"/>
        </a:spcBef>
        <a:spcAft>
          <a:spcPct val="0"/>
        </a:spcAft>
        <a:buClr>
          <a:schemeClr val="accent1"/>
        </a:buClr>
        <a:buSzPct val="60000"/>
        <a:buFont typeface="Wingdings" pitchFamily="2" charset="2"/>
        <a:buChar char="l"/>
        <a:defRPr sz="2300">
          <a:solidFill>
            <a:srgbClr val="000000"/>
          </a:solidFill>
          <a:latin typeface="+mn-lt"/>
        </a:defRPr>
      </a:lvl3pPr>
      <a:lvl4pPr marL="1281113" indent="-292100" algn="l" rtl="0" eaLnBrk="1" fontAlgn="base" hangingPunct="1">
        <a:spcBef>
          <a:spcPct val="20000"/>
        </a:spcBef>
        <a:spcAft>
          <a:spcPct val="0"/>
        </a:spcAft>
        <a:buClr>
          <a:schemeClr val="tx2"/>
        </a:buClr>
        <a:buSzPct val="75000"/>
        <a:buFont typeface="Wingdings" pitchFamily="2" charset="2"/>
        <a:buChar char="§"/>
        <a:defRPr sz="2000">
          <a:solidFill>
            <a:srgbClr val="000000"/>
          </a:solidFill>
          <a:latin typeface="+mn-lt"/>
        </a:defRPr>
      </a:lvl4pPr>
      <a:lvl5pPr marL="1598613" indent="-315913" algn="l" rtl="0" eaLnBrk="1" fontAlgn="base" hangingPunct="1">
        <a:spcBef>
          <a:spcPct val="20000"/>
        </a:spcBef>
        <a:spcAft>
          <a:spcPct val="0"/>
        </a:spcAft>
        <a:buClr>
          <a:schemeClr val="folHlink"/>
        </a:buClr>
        <a:buSzPct val="80000"/>
        <a:buFont typeface="Wingdings" pitchFamily="2" charset="2"/>
        <a:buChar char="§"/>
        <a:defRPr sz="2000">
          <a:solidFill>
            <a:srgbClr val="000000"/>
          </a:solidFill>
          <a:latin typeface="+mn-lt"/>
        </a:defRPr>
      </a:lvl5pPr>
      <a:lvl6pPr marL="2055813" indent="-315913" algn="l" rtl="0" eaLnBrk="1" fontAlgn="base" hangingPunct="1">
        <a:spcBef>
          <a:spcPct val="20000"/>
        </a:spcBef>
        <a:spcAft>
          <a:spcPct val="0"/>
        </a:spcAft>
        <a:buClr>
          <a:schemeClr val="folHlink"/>
        </a:buClr>
        <a:buSzPct val="80000"/>
        <a:buFont typeface="Wingdings" pitchFamily="2" charset="2"/>
        <a:buChar char="§"/>
        <a:defRPr sz="2000">
          <a:solidFill>
            <a:srgbClr val="000000"/>
          </a:solidFill>
          <a:latin typeface="+mn-lt"/>
        </a:defRPr>
      </a:lvl6pPr>
      <a:lvl7pPr marL="2513013" indent="-315913" algn="l" rtl="0" eaLnBrk="1" fontAlgn="base" hangingPunct="1">
        <a:spcBef>
          <a:spcPct val="20000"/>
        </a:spcBef>
        <a:spcAft>
          <a:spcPct val="0"/>
        </a:spcAft>
        <a:buClr>
          <a:schemeClr val="folHlink"/>
        </a:buClr>
        <a:buSzPct val="80000"/>
        <a:buFont typeface="Wingdings" pitchFamily="2" charset="2"/>
        <a:buChar char="§"/>
        <a:defRPr sz="2000">
          <a:solidFill>
            <a:srgbClr val="000000"/>
          </a:solidFill>
          <a:latin typeface="+mn-lt"/>
        </a:defRPr>
      </a:lvl7pPr>
      <a:lvl8pPr marL="2970213" indent="-315913" algn="l" rtl="0" eaLnBrk="1" fontAlgn="base" hangingPunct="1">
        <a:spcBef>
          <a:spcPct val="20000"/>
        </a:spcBef>
        <a:spcAft>
          <a:spcPct val="0"/>
        </a:spcAft>
        <a:buClr>
          <a:schemeClr val="folHlink"/>
        </a:buClr>
        <a:buSzPct val="80000"/>
        <a:buFont typeface="Wingdings" pitchFamily="2" charset="2"/>
        <a:buChar char="§"/>
        <a:defRPr sz="2000">
          <a:solidFill>
            <a:srgbClr val="000000"/>
          </a:solidFill>
          <a:latin typeface="+mn-lt"/>
        </a:defRPr>
      </a:lvl8pPr>
      <a:lvl9pPr marL="3427413" indent="-315913" algn="l" rtl="0" eaLnBrk="1" fontAlgn="base" hangingPunct="1">
        <a:spcBef>
          <a:spcPct val="20000"/>
        </a:spcBef>
        <a:spcAft>
          <a:spcPct val="0"/>
        </a:spcAft>
        <a:buClr>
          <a:schemeClr val="folHlink"/>
        </a:buClr>
        <a:buSzPct val="80000"/>
        <a:buFont typeface="Wingdings" pitchFamily="2" charset="2"/>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4.wdp"/></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5.wdp"/></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6.wdp"/></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5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1D54E177-99ED-4FAE-97F2-E5B947DB46AD}"/>
              </a:ext>
            </a:extLst>
          </p:cNvPr>
          <p:cNvSpPr>
            <a:spLocks noGrp="1"/>
          </p:cNvSpPr>
          <p:nvPr>
            <p:ph type="subTitle" idx="1"/>
          </p:nvPr>
        </p:nvSpPr>
        <p:spPr>
          <a:xfrm>
            <a:off x="0" y="2895600"/>
            <a:ext cx="7772400" cy="3968664"/>
          </a:xfrm>
        </p:spPr>
        <p:txBody>
          <a:bodyPr/>
          <a:lstStyle/>
          <a:p>
            <a:r>
              <a:rPr lang="en-US" dirty="0"/>
              <a:t>  </a:t>
            </a:r>
          </a:p>
        </p:txBody>
      </p:sp>
      <p:sp>
        <p:nvSpPr>
          <p:cNvPr id="11" name="TextBox 10">
            <a:extLst>
              <a:ext uri="{FF2B5EF4-FFF2-40B4-BE49-F238E27FC236}">
                <a16:creationId xmlns:a16="http://schemas.microsoft.com/office/drawing/2014/main" id="{BBFC30D2-CDB2-4F1F-B8B7-36A20934AF0C}"/>
              </a:ext>
            </a:extLst>
          </p:cNvPr>
          <p:cNvSpPr txBox="1"/>
          <p:nvPr/>
        </p:nvSpPr>
        <p:spPr>
          <a:xfrm>
            <a:off x="0" y="67523"/>
            <a:ext cx="7239000" cy="1754326"/>
          </a:xfrm>
          <a:prstGeom prst="rect">
            <a:avLst/>
          </a:prstGeom>
          <a:noFill/>
        </p:spPr>
        <p:txBody>
          <a:bodyPr wrap="square" rtlCol="0">
            <a:spAutoFit/>
          </a:bodyPr>
          <a:lstStyle/>
          <a:p>
            <a:r>
              <a:rPr lang="en-US" sz="3600" b="1" dirty="0">
                <a:solidFill>
                  <a:srgbClr val="FF0000"/>
                </a:solidFill>
              </a:rPr>
              <a:t>       Selecting, Constructing,</a:t>
            </a:r>
          </a:p>
          <a:p>
            <a:r>
              <a:rPr lang="en-US" sz="3600" b="1" dirty="0">
                <a:solidFill>
                  <a:srgbClr val="FF0000"/>
                </a:solidFill>
              </a:rPr>
              <a:t>    Operating and Maintaining</a:t>
            </a:r>
          </a:p>
          <a:p>
            <a:r>
              <a:rPr lang="en-US" sz="3600" b="1" dirty="0">
                <a:solidFill>
                  <a:srgbClr val="FF0000"/>
                </a:solidFill>
              </a:rPr>
              <a:t>High Performance 6 Meter </a:t>
            </a:r>
            <a:r>
              <a:rPr lang="en-US" sz="3600" b="1" dirty="0" err="1">
                <a:solidFill>
                  <a:srgbClr val="FF0000"/>
                </a:solidFill>
              </a:rPr>
              <a:t>Yagis</a:t>
            </a:r>
            <a:endParaRPr lang="en-US" sz="3600" b="1" dirty="0">
              <a:solidFill>
                <a:srgbClr val="FF0000"/>
              </a:solidFill>
            </a:endParaRPr>
          </a:p>
        </p:txBody>
      </p:sp>
      <p:pic>
        <p:nvPicPr>
          <p:cNvPr id="2" name="Picture 1">
            <a:extLst>
              <a:ext uri="{FF2B5EF4-FFF2-40B4-BE49-F238E27FC236}">
                <a16:creationId xmlns:a16="http://schemas.microsoft.com/office/drawing/2014/main" id="{A4269C58-0A6F-4379-A303-B2C6825D07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017295" y="1923142"/>
            <a:ext cx="4724400" cy="3487058"/>
          </a:xfrm>
          <a:prstGeom prst="rect">
            <a:avLst/>
          </a:prstGeom>
        </p:spPr>
      </p:pic>
      <p:sp>
        <p:nvSpPr>
          <p:cNvPr id="3" name="TextBox 2">
            <a:extLst>
              <a:ext uri="{FF2B5EF4-FFF2-40B4-BE49-F238E27FC236}">
                <a16:creationId xmlns:a16="http://schemas.microsoft.com/office/drawing/2014/main" id="{B6A336C7-E1C2-4B4A-8F31-362F3B7CEBAD}"/>
              </a:ext>
            </a:extLst>
          </p:cNvPr>
          <p:cNvSpPr txBox="1"/>
          <p:nvPr/>
        </p:nvSpPr>
        <p:spPr>
          <a:xfrm>
            <a:off x="0" y="5505271"/>
            <a:ext cx="9144000" cy="1292662"/>
          </a:xfrm>
          <a:prstGeom prst="rect">
            <a:avLst/>
          </a:prstGeom>
          <a:noFill/>
        </p:spPr>
        <p:txBody>
          <a:bodyPr wrap="square" rtlCol="0">
            <a:spAutoFit/>
          </a:bodyPr>
          <a:lstStyle/>
          <a:p>
            <a:pPr algn="ctr"/>
            <a:r>
              <a:rPr lang="en-US" sz="2600" b="1" dirty="0">
                <a:solidFill>
                  <a:srgbClr val="000000"/>
                </a:solidFill>
              </a:rPr>
              <a:t>Frank Donovan</a:t>
            </a:r>
          </a:p>
          <a:p>
            <a:pPr algn="ctr"/>
            <a:r>
              <a:rPr lang="en-US" sz="2600" b="1" dirty="0">
                <a:solidFill>
                  <a:srgbClr val="000000"/>
                </a:solidFill>
              </a:rPr>
              <a:t>W3LPL</a:t>
            </a:r>
          </a:p>
          <a:p>
            <a:pPr algn="ctr"/>
            <a:r>
              <a:rPr lang="en-US" sz="2600" b="1" dirty="0">
                <a:solidFill>
                  <a:srgbClr val="000000"/>
                </a:solidFill>
              </a:rPr>
              <a:t>donovanf@erols.com</a:t>
            </a:r>
          </a:p>
        </p:txBody>
      </p:sp>
      <p:sp>
        <p:nvSpPr>
          <p:cNvPr id="5" name="TextBox 4">
            <a:extLst>
              <a:ext uri="{FF2B5EF4-FFF2-40B4-BE49-F238E27FC236}">
                <a16:creationId xmlns:a16="http://schemas.microsoft.com/office/drawing/2014/main" id="{F400AD14-3C4B-455F-8C11-80EBE2D8BB5E}"/>
              </a:ext>
            </a:extLst>
          </p:cNvPr>
          <p:cNvSpPr txBox="1"/>
          <p:nvPr/>
        </p:nvSpPr>
        <p:spPr>
          <a:xfrm>
            <a:off x="3733800" y="2895600"/>
            <a:ext cx="3646829" cy="1815882"/>
          </a:xfrm>
          <a:prstGeom prst="rect">
            <a:avLst/>
          </a:prstGeom>
          <a:noFill/>
        </p:spPr>
        <p:txBody>
          <a:bodyPr wrap="square" rtlCol="0">
            <a:spAutoFit/>
          </a:bodyPr>
          <a:lstStyle/>
          <a:p>
            <a:endParaRPr lang="en-US" dirty="0">
              <a:solidFill>
                <a:srgbClr val="000000"/>
              </a:solidFill>
            </a:endParaRPr>
          </a:p>
          <a:p>
            <a:pPr algn="ctr"/>
            <a:r>
              <a:rPr lang="en-US" sz="2200" dirty="0">
                <a:solidFill>
                  <a:srgbClr val="000000"/>
                </a:solidFill>
              </a:rPr>
              <a:t>11 element</a:t>
            </a:r>
          </a:p>
          <a:p>
            <a:pPr algn="ctr"/>
            <a:r>
              <a:rPr lang="en-US" sz="2200" dirty="0">
                <a:solidFill>
                  <a:srgbClr val="000000"/>
                </a:solidFill>
              </a:rPr>
              <a:t>6 meter Yagi</a:t>
            </a:r>
          </a:p>
          <a:p>
            <a:pPr algn="ctr"/>
            <a:r>
              <a:rPr lang="en-US" sz="2200" dirty="0">
                <a:solidFill>
                  <a:srgbClr val="000000"/>
                </a:solidFill>
              </a:rPr>
              <a:t>50 feet high</a:t>
            </a:r>
          </a:p>
          <a:p>
            <a:pPr algn="ctr"/>
            <a:r>
              <a:rPr lang="en-US" sz="2200" dirty="0">
                <a:solidFill>
                  <a:srgbClr val="000000"/>
                </a:solidFill>
              </a:rPr>
              <a:t>at W3LPL</a:t>
            </a:r>
          </a:p>
        </p:txBody>
      </p:sp>
    </p:spTree>
    <p:extLst>
      <p:ext uri="{BB962C8B-B14F-4D97-AF65-F5344CB8AC3E}">
        <p14:creationId xmlns:p14="http://schemas.microsoft.com/office/powerpoint/2010/main" val="2695141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20" name="Rectangle 12">
            <a:extLst>
              <a:ext uri="{FF2B5EF4-FFF2-40B4-BE49-F238E27FC236}">
                <a16:creationId xmlns:a16="http://schemas.microsoft.com/office/drawing/2014/main" id="{D1BC4215-81F9-411C-BF3D-EF40C646D8C9}"/>
              </a:ext>
            </a:extLst>
          </p:cNvPr>
          <p:cNvSpPr>
            <a:spLocks noChangeArrowheads="1"/>
          </p:cNvSpPr>
          <p:nvPr/>
        </p:nvSpPr>
        <p:spPr bwMode="auto">
          <a:xfrm>
            <a:off x="34925" y="820738"/>
            <a:ext cx="4759325"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174625" indent="-174625" defTabSz="7620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804863" indent="-266700" defTabSz="7620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65225" indent="-161925" defTabSz="7620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60525" indent="-228600" defTabSz="7620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1970088" indent="-130175" defTabSz="7620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427288" indent="-130175" defTabSz="7620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884488" indent="-130175" defTabSz="7620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341688" indent="-130175" defTabSz="7620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798888" indent="-130175" defTabSz="7620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Aft>
                <a:spcPct val="20000"/>
              </a:spcAft>
              <a:buFontTx/>
              <a:buChar char="•"/>
            </a:pPr>
            <a:endParaRPr lang="en-US" altLang="en-US" sz="2000" i="0">
              <a:solidFill>
                <a:schemeClr val="tx1"/>
              </a:solidFill>
              <a:latin typeface="Arial" panose="020B0604020202020204" pitchFamily="34" charset="0"/>
              <a:cs typeface="Arial" panose="020B0604020202020204" pitchFamily="34" charset="0"/>
            </a:endParaRPr>
          </a:p>
        </p:txBody>
      </p:sp>
      <p:pic>
        <p:nvPicPr>
          <p:cNvPr id="30724" name="Picture 3" descr="Graphical user interface, text&#10;&#10;Description automatically generated">
            <a:extLst>
              <a:ext uri="{FF2B5EF4-FFF2-40B4-BE49-F238E27FC236}">
                <a16:creationId xmlns:a16="http://schemas.microsoft.com/office/drawing/2014/main" id="{42421BEB-A7BF-46DB-A290-D4EA053474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3387" t="36812" r="3236" b="22421"/>
          <a:stretch>
            <a:fillRect/>
          </a:stretch>
        </p:blipFill>
        <p:spPr bwMode="auto">
          <a:xfrm>
            <a:off x="263525" y="833354"/>
            <a:ext cx="7093127"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Box 5">
            <a:extLst>
              <a:ext uri="{FF2B5EF4-FFF2-40B4-BE49-F238E27FC236}">
                <a16:creationId xmlns:a16="http://schemas.microsoft.com/office/drawing/2014/main" id="{3C3D47F4-FF20-47AF-9A5A-C5C86B750782}"/>
              </a:ext>
            </a:extLst>
          </p:cNvPr>
          <p:cNvSpPr txBox="1">
            <a:spLocks noChangeArrowheads="1"/>
          </p:cNvSpPr>
          <p:nvPr/>
        </p:nvSpPr>
        <p:spPr bwMode="auto">
          <a:xfrm rot="16200000">
            <a:off x="-1627982" y="3037683"/>
            <a:ext cx="3792540" cy="460375"/>
          </a:xfrm>
          <a:prstGeom prst="rect">
            <a:avLst/>
          </a:prstGeom>
          <a:solidFill>
            <a:srgbClr val="FFFFFF"/>
          </a:solidFill>
          <a:ln>
            <a:noFill/>
          </a:ln>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lgn="ctr">
              <a:spcBef>
                <a:spcPct val="0"/>
              </a:spcBef>
              <a:buFontTx/>
              <a:buNone/>
            </a:pPr>
            <a:r>
              <a:rPr lang="en-US" altLang="en-US" i="0" dirty="0">
                <a:solidFill>
                  <a:srgbClr val="000000"/>
                </a:solidFill>
                <a:latin typeface="Arial" panose="020B0604020202020204" pitchFamily="34" charset="0"/>
                <a:cs typeface="Arial" panose="020B0604020202020204" pitchFamily="34" charset="0"/>
              </a:rPr>
              <a:t>Altitude - km</a:t>
            </a:r>
          </a:p>
        </p:txBody>
      </p:sp>
      <p:sp>
        <p:nvSpPr>
          <p:cNvPr id="30727" name="Rectangle 2">
            <a:extLst>
              <a:ext uri="{FF2B5EF4-FFF2-40B4-BE49-F238E27FC236}">
                <a16:creationId xmlns:a16="http://schemas.microsoft.com/office/drawing/2014/main" id="{8E45EFD9-9D99-4718-A6C6-0A0FEC55AC4B}"/>
              </a:ext>
            </a:extLst>
          </p:cNvPr>
          <p:cNvSpPr txBox="1">
            <a:spLocks/>
          </p:cNvSpPr>
          <p:nvPr/>
        </p:nvSpPr>
        <p:spPr bwMode="auto">
          <a:xfrm>
            <a:off x="0" y="6411845"/>
            <a:ext cx="9144000" cy="44615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lgn="ctr">
              <a:spcBef>
                <a:spcPct val="0"/>
              </a:spcBef>
              <a:spcAft>
                <a:spcPct val="20000"/>
              </a:spcAft>
              <a:buFontTx/>
              <a:buNone/>
            </a:pPr>
            <a:r>
              <a:rPr lang="en-US" altLang="en-US" sz="1800" i="0" dirty="0">
                <a:solidFill>
                  <a:srgbClr val="000000"/>
                </a:solidFill>
                <a:latin typeface="Arial" panose="020B0604020202020204" pitchFamily="34" charset="0"/>
                <a:cs typeface="Arial" panose="020B0604020202020204" pitchFamily="34" charset="0"/>
              </a:rPr>
              <a:t>Image credit: GFZ German Research Centre for Geosciences</a:t>
            </a:r>
          </a:p>
        </p:txBody>
      </p:sp>
      <p:sp>
        <p:nvSpPr>
          <p:cNvPr id="30729" name="TextBox 4">
            <a:extLst>
              <a:ext uri="{FF2B5EF4-FFF2-40B4-BE49-F238E27FC236}">
                <a16:creationId xmlns:a16="http://schemas.microsoft.com/office/drawing/2014/main" id="{E6C7D325-FFB5-440B-84D2-91576D63D507}"/>
              </a:ext>
            </a:extLst>
          </p:cNvPr>
          <p:cNvSpPr txBox="1">
            <a:spLocks noChangeArrowheads="1"/>
          </p:cNvSpPr>
          <p:nvPr/>
        </p:nvSpPr>
        <p:spPr bwMode="auto">
          <a:xfrm>
            <a:off x="2798762" y="5272088"/>
            <a:ext cx="1909763" cy="4603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i="0">
                <a:solidFill>
                  <a:schemeClr val="bg1"/>
                </a:solidFill>
                <a:latin typeface="Arial" panose="020B0604020202020204" pitchFamily="34" charset="0"/>
                <a:cs typeface="Arial" panose="020B0604020202020204" pitchFamily="34" charset="0"/>
              </a:rPr>
              <a:t>                 </a:t>
            </a:r>
          </a:p>
        </p:txBody>
      </p:sp>
      <p:sp>
        <p:nvSpPr>
          <p:cNvPr id="30730" name="TextBox 4">
            <a:extLst>
              <a:ext uri="{FF2B5EF4-FFF2-40B4-BE49-F238E27FC236}">
                <a16:creationId xmlns:a16="http://schemas.microsoft.com/office/drawing/2014/main" id="{5ED0EC62-6CDF-4790-B445-0B92C8FB2B5E}"/>
              </a:ext>
            </a:extLst>
          </p:cNvPr>
          <p:cNvSpPr txBox="1">
            <a:spLocks noChangeArrowheads="1"/>
          </p:cNvSpPr>
          <p:nvPr/>
        </p:nvSpPr>
        <p:spPr bwMode="auto">
          <a:xfrm>
            <a:off x="839787" y="5149198"/>
            <a:ext cx="5256213" cy="461963"/>
          </a:xfrm>
          <a:prstGeom prst="rect">
            <a:avLst/>
          </a:prstGeom>
          <a:noFill/>
          <a:ln>
            <a:noFill/>
          </a:ln>
        </p:spPr>
        <p:txBody>
          <a:bodyPr>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lgn="ctr">
              <a:spcBef>
                <a:spcPct val="0"/>
              </a:spcBef>
              <a:buFontTx/>
              <a:buNone/>
            </a:pPr>
            <a:r>
              <a:rPr lang="en-US" altLang="en-US" i="0" dirty="0">
                <a:solidFill>
                  <a:srgbClr val="000000"/>
                </a:solidFill>
                <a:latin typeface="Arial" panose="020B0604020202020204" pitchFamily="34" charset="0"/>
                <a:cs typeface="Arial" panose="020B0604020202020204" pitchFamily="34" charset="0"/>
              </a:rPr>
              <a:t>Local time </a:t>
            </a:r>
            <a:r>
              <a:rPr lang="en-US" altLang="en-US" i="0" u="sng" dirty="0">
                <a:solidFill>
                  <a:srgbClr val="000000"/>
                </a:solidFill>
                <a:latin typeface="Arial" panose="020B0604020202020204" pitchFamily="34" charset="0"/>
                <a:cs typeface="Arial" panose="020B0604020202020204" pitchFamily="34" charset="0"/>
              </a:rPr>
              <a:t>at the </a:t>
            </a:r>
            <a:r>
              <a:rPr lang="en-US" sz="2400" i="0" u="sng" baseline="0" dirty="0">
                <a:solidFill>
                  <a:srgbClr val="000000"/>
                </a:solidFill>
                <a:latin typeface="Arial" panose="020B0604020202020204" pitchFamily="34" charset="0"/>
                <a:cs typeface="Arial" panose="020B0604020202020204" pitchFamily="34" charset="0"/>
              </a:rPr>
              <a:t>E</a:t>
            </a:r>
            <a:r>
              <a:rPr lang="en-US" sz="2800" i="0" baseline="-25000" dirty="0">
                <a:solidFill>
                  <a:srgbClr val="000000"/>
                </a:solidFill>
                <a:latin typeface="Arial" panose="020B0604020202020204" pitchFamily="34" charset="0"/>
                <a:cs typeface="Arial" panose="020B0604020202020204" pitchFamily="34" charset="0"/>
              </a:rPr>
              <a:t>s</a:t>
            </a:r>
            <a:r>
              <a:rPr lang="en-US" altLang="en-US" i="0" u="sng" dirty="0">
                <a:solidFill>
                  <a:srgbClr val="000000"/>
                </a:solidFill>
                <a:latin typeface="Arial" panose="020B0604020202020204" pitchFamily="34" charset="0"/>
                <a:cs typeface="Arial" panose="020B0604020202020204" pitchFamily="34" charset="0"/>
              </a:rPr>
              <a:t> ionization patch</a:t>
            </a:r>
          </a:p>
        </p:txBody>
      </p:sp>
      <p:sp>
        <p:nvSpPr>
          <p:cNvPr id="11" name="TextBox 5">
            <a:extLst>
              <a:ext uri="{FF2B5EF4-FFF2-40B4-BE49-F238E27FC236}">
                <a16:creationId xmlns:a16="http://schemas.microsoft.com/office/drawing/2014/main" id="{0C221FB5-2105-4717-A7E4-2BCB9BBB81CE}"/>
              </a:ext>
            </a:extLst>
          </p:cNvPr>
          <p:cNvSpPr txBox="1">
            <a:spLocks noChangeArrowheads="1"/>
          </p:cNvSpPr>
          <p:nvPr/>
        </p:nvSpPr>
        <p:spPr bwMode="auto">
          <a:xfrm rot="16200000">
            <a:off x="4808537" y="3040063"/>
            <a:ext cx="3036888"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lgn="ctr">
              <a:spcBef>
                <a:spcPct val="0"/>
              </a:spcBef>
              <a:buFontTx/>
              <a:buNone/>
            </a:pPr>
            <a:endParaRPr lang="en-US" altLang="en-US" i="0" dirty="0">
              <a:solidFill>
                <a:srgbClr val="000000"/>
              </a:solidFill>
              <a:latin typeface="Arial" panose="020B060402020202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id="{0BACA84C-96C7-4C2C-AE40-C6221DAAE2D2}"/>
              </a:ext>
            </a:extLst>
          </p:cNvPr>
          <p:cNvCxnSpPr/>
          <p:nvPr/>
        </p:nvCxnSpPr>
        <p:spPr bwMode="auto">
          <a:xfrm>
            <a:off x="2177716" y="876885"/>
            <a:ext cx="0" cy="413226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a:extLst>
              <a:ext uri="{FF2B5EF4-FFF2-40B4-BE49-F238E27FC236}">
                <a16:creationId xmlns:a16="http://schemas.microsoft.com/office/drawing/2014/main" id="{AE39C58C-0DF7-4004-9D9F-4D0F08481C0F}"/>
              </a:ext>
            </a:extLst>
          </p:cNvPr>
          <p:cNvCxnSpPr/>
          <p:nvPr/>
        </p:nvCxnSpPr>
        <p:spPr bwMode="auto">
          <a:xfrm>
            <a:off x="2807368" y="876886"/>
            <a:ext cx="0" cy="413226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a:extLst>
              <a:ext uri="{FF2B5EF4-FFF2-40B4-BE49-F238E27FC236}">
                <a16:creationId xmlns:a16="http://schemas.microsoft.com/office/drawing/2014/main" id="{2DF974CE-053B-4718-B747-08B508A1031D}"/>
              </a:ext>
            </a:extLst>
          </p:cNvPr>
          <p:cNvCxnSpPr/>
          <p:nvPr/>
        </p:nvCxnSpPr>
        <p:spPr bwMode="auto">
          <a:xfrm>
            <a:off x="3453063" y="866273"/>
            <a:ext cx="0" cy="413226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a:extLst>
              <a:ext uri="{FF2B5EF4-FFF2-40B4-BE49-F238E27FC236}">
                <a16:creationId xmlns:a16="http://schemas.microsoft.com/office/drawing/2014/main" id="{F15F10CD-ECA4-46D6-BFFA-736EADD2A768}"/>
              </a:ext>
            </a:extLst>
          </p:cNvPr>
          <p:cNvCxnSpPr/>
          <p:nvPr/>
        </p:nvCxnSpPr>
        <p:spPr bwMode="auto">
          <a:xfrm>
            <a:off x="4078705" y="868865"/>
            <a:ext cx="0" cy="413226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Connector 25">
            <a:extLst>
              <a:ext uri="{FF2B5EF4-FFF2-40B4-BE49-F238E27FC236}">
                <a16:creationId xmlns:a16="http://schemas.microsoft.com/office/drawing/2014/main" id="{103ACA4B-8DB5-4790-9404-E7688BBAF9F2}"/>
              </a:ext>
            </a:extLst>
          </p:cNvPr>
          <p:cNvCxnSpPr/>
          <p:nvPr/>
        </p:nvCxnSpPr>
        <p:spPr bwMode="auto">
          <a:xfrm>
            <a:off x="4700337" y="868865"/>
            <a:ext cx="0" cy="413226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a:extLst>
              <a:ext uri="{FF2B5EF4-FFF2-40B4-BE49-F238E27FC236}">
                <a16:creationId xmlns:a16="http://schemas.microsoft.com/office/drawing/2014/main" id="{3A21E61B-3319-4E41-BBF8-688CDF9ED429}"/>
              </a:ext>
            </a:extLst>
          </p:cNvPr>
          <p:cNvCxnSpPr/>
          <p:nvPr/>
        </p:nvCxnSpPr>
        <p:spPr bwMode="auto">
          <a:xfrm>
            <a:off x="5350042" y="868865"/>
            <a:ext cx="0" cy="413226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a:extLst>
              <a:ext uri="{FF2B5EF4-FFF2-40B4-BE49-F238E27FC236}">
                <a16:creationId xmlns:a16="http://schemas.microsoft.com/office/drawing/2014/main" id="{BB875570-A3DE-48C2-A78A-A9707261F1B0}"/>
              </a:ext>
            </a:extLst>
          </p:cNvPr>
          <p:cNvCxnSpPr/>
          <p:nvPr/>
        </p:nvCxnSpPr>
        <p:spPr bwMode="auto">
          <a:xfrm>
            <a:off x="1552074" y="870284"/>
            <a:ext cx="0" cy="413226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a:extLst>
              <a:ext uri="{FF2B5EF4-FFF2-40B4-BE49-F238E27FC236}">
                <a16:creationId xmlns:a16="http://schemas.microsoft.com/office/drawing/2014/main" id="{500C90CE-E5D8-457E-9C0C-93E06A7CC989}"/>
              </a:ext>
            </a:extLst>
          </p:cNvPr>
          <p:cNvCxnSpPr/>
          <p:nvPr/>
        </p:nvCxnSpPr>
        <p:spPr bwMode="auto">
          <a:xfrm flipH="1">
            <a:off x="950495" y="2887579"/>
            <a:ext cx="495300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31">
            <a:extLst>
              <a:ext uri="{FF2B5EF4-FFF2-40B4-BE49-F238E27FC236}">
                <a16:creationId xmlns:a16="http://schemas.microsoft.com/office/drawing/2014/main" id="{DFB7ABB1-986C-49BF-9C69-18A1098BA084}"/>
              </a:ext>
            </a:extLst>
          </p:cNvPr>
          <p:cNvCxnSpPr/>
          <p:nvPr/>
        </p:nvCxnSpPr>
        <p:spPr bwMode="auto">
          <a:xfrm flipH="1">
            <a:off x="990601" y="2225842"/>
            <a:ext cx="495300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a:extLst>
              <a:ext uri="{FF2B5EF4-FFF2-40B4-BE49-F238E27FC236}">
                <a16:creationId xmlns:a16="http://schemas.microsoft.com/office/drawing/2014/main" id="{E54EB904-7EE7-477B-A498-56D1D65A366D}"/>
              </a:ext>
            </a:extLst>
          </p:cNvPr>
          <p:cNvCxnSpPr/>
          <p:nvPr/>
        </p:nvCxnSpPr>
        <p:spPr bwMode="auto">
          <a:xfrm flipH="1">
            <a:off x="1030706" y="1548063"/>
            <a:ext cx="495300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a:extLst>
              <a:ext uri="{FF2B5EF4-FFF2-40B4-BE49-F238E27FC236}">
                <a16:creationId xmlns:a16="http://schemas.microsoft.com/office/drawing/2014/main" id="{DE6AD65E-D219-426C-AD6D-2944188EBBAD}"/>
              </a:ext>
            </a:extLst>
          </p:cNvPr>
          <p:cNvCxnSpPr/>
          <p:nvPr/>
        </p:nvCxnSpPr>
        <p:spPr bwMode="auto">
          <a:xfrm flipH="1">
            <a:off x="958517" y="3581400"/>
            <a:ext cx="495300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a:extLst>
              <a:ext uri="{FF2B5EF4-FFF2-40B4-BE49-F238E27FC236}">
                <a16:creationId xmlns:a16="http://schemas.microsoft.com/office/drawing/2014/main" id="{061895D3-F772-4ECB-B929-08386D026CE8}"/>
              </a:ext>
            </a:extLst>
          </p:cNvPr>
          <p:cNvCxnSpPr/>
          <p:nvPr/>
        </p:nvCxnSpPr>
        <p:spPr bwMode="auto">
          <a:xfrm flipH="1">
            <a:off x="1014664" y="4251158"/>
            <a:ext cx="495300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TextBox 4">
            <a:extLst>
              <a:ext uri="{FF2B5EF4-FFF2-40B4-BE49-F238E27FC236}">
                <a16:creationId xmlns:a16="http://schemas.microsoft.com/office/drawing/2014/main" id="{1E397A1C-A6AE-408C-BC3A-E0AB398367C1}"/>
              </a:ext>
            </a:extLst>
          </p:cNvPr>
          <p:cNvSpPr txBox="1">
            <a:spLocks noChangeArrowheads="1"/>
          </p:cNvSpPr>
          <p:nvPr/>
        </p:nvSpPr>
        <p:spPr bwMode="auto">
          <a:xfrm rot="16200000">
            <a:off x="4345031" y="2937333"/>
            <a:ext cx="3593430" cy="461963"/>
          </a:xfrm>
          <a:prstGeom prst="rect">
            <a:avLst/>
          </a:prstGeom>
          <a:solidFill>
            <a:schemeClr val="tx1"/>
          </a:solidFill>
          <a:ln>
            <a:noFill/>
          </a:ln>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lgn="ctr">
              <a:spcBef>
                <a:spcPct val="0"/>
              </a:spcBef>
              <a:buFontTx/>
              <a:buNone/>
            </a:pPr>
            <a:r>
              <a:rPr lang="en-US" altLang="en-US" i="0" dirty="0">
                <a:solidFill>
                  <a:srgbClr val="000000"/>
                </a:solidFill>
                <a:latin typeface="Arial" panose="020B0604020202020204" pitchFamily="34" charset="0"/>
                <a:cs typeface="Arial" panose="020B0604020202020204" pitchFamily="34" charset="0"/>
              </a:rPr>
              <a:t>                  </a:t>
            </a:r>
            <a:endParaRPr lang="en-US" altLang="en-US" i="0" u="sng" dirty="0">
              <a:solidFill>
                <a:srgbClr val="000000"/>
              </a:solidFill>
              <a:latin typeface="Arial" panose="020B0604020202020204" pitchFamily="34" charset="0"/>
              <a:cs typeface="Arial" panose="020B0604020202020204" pitchFamily="34" charset="0"/>
            </a:endParaRPr>
          </a:p>
        </p:txBody>
      </p:sp>
      <p:sp>
        <p:nvSpPr>
          <p:cNvPr id="37" name="TextBox 11">
            <a:extLst>
              <a:ext uri="{FF2B5EF4-FFF2-40B4-BE49-F238E27FC236}">
                <a16:creationId xmlns:a16="http://schemas.microsoft.com/office/drawing/2014/main" id="{520B893E-D4B7-44D3-9FDE-4B63A13C796A}"/>
              </a:ext>
            </a:extLst>
          </p:cNvPr>
          <p:cNvSpPr txBox="1">
            <a:spLocks noChangeArrowheads="1"/>
          </p:cNvSpPr>
          <p:nvPr/>
        </p:nvSpPr>
        <p:spPr bwMode="auto">
          <a:xfrm>
            <a:off x="4628914" y="4156055"/>
            <a:ext cx="1360406" cy="461665"/>
          </a:xfrm>
          <a:prstGeom prst="rect">
            <a:avLst/>
          </a:prstGeom>
          <a:noFill/>
          <a:ln>
            <a:noFill/>
          </a:ln>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i="0" dirty="0">
                <a:solidFill>
                  <a:schemeClr val="tx1"/>
                </a:solidFill>
                <a:latin typeface="Arial" panose="020B0604020202020204" pitchFamily="34" charset="0"/>
                <a:cs typeface="Arial" panose="020B0604020202020204" pitchFamily="34" charset="0"/>
              </a:rPr>
              <a:t>midnight</a:t>
            </a:r>
          </a:p>
        </p:txBody>
      </p:sp>
      <p:sp>
        <p:nvSpPr>
          <p:cNvPr id="9" name="TextBox 8">
            <a:extLst>
              <a:ext uri="{FF2B5EF4-FFF2-40B4-BE49-F238E27FC236}">
                <a16:creationId xmlns:a16="http://schemas.microsoft.com/office/drawing/2014/main" id="{35B6D8AA-E0B5-4BD2-8B83-06896DBB9137}"/>
              </a:ext>
            </a:extLst>
          </p:cNvPr>
          <p:cNvSpPr txBox="1"/>
          <p:nvPr/>
        </p:nvSpPr>
        <p:spPr>
          <a:xfrm>
            <a:off x="914400" y="533400"/>
            <a:ext cx="5257800" cy="830997"/>
          </a:xfrm>
          <a:prstGeom prst="rect">
            <a:avLst/>
          </a:prstGeom>
          <a:solidFill>
            <a:srgbClr val="FEF7F8"/>
          </a:solidFill>
        </p:spPr>
        <p:txBody>
          <a:bodyPr wrap="square" rtlCol="0">
            <a:spAutoFit/>
          </a:bodyPr>
          <a:lstStyle/>
          <a:p>
            <a:endParaRPr lang="en-US" altLang="en-US" sz="2400" b="1" dirty="0">
              <a:solidFill>
                <a:srgbClr val="000000"/>
              </a:solidFill>
              <a:latin typeface="Arial" panose="020B0604020202020204" pitchFamily="34" charset="0"/>
              <a:cs typeface="Arial" panose="020B0604020202020204" pitchFamily="34" charset="0"/>
            </a:endParaRPr>
          </a:p>
          <a:p>
            <a:r>
              <a:rPr lang="en-US" altLang="en-US" sz="2400" b="1" dirty="0">
                <a:solidFill>
                  <a:srgbClr val="000000"/>
                </a:solidFill>
                <a:latin typeface="Arial" panose="020B0604020202020204" pitchFamily="34" charset="0"/>
                <a:cs typeface="Arial" panose="020B0604020202020204" pitchFamily="34" charset="0"/>
              </a:rPr>
              <a:t>       </a:t>
            </a:r>
            <a:endParaRPr lang="en-US" sz="2800" dirty="0"/>
          </a:p>
        </p:txBody>
      </p:sp>
      <p:sp>
        <p:nvSpPr>
          <p:cNvPr id="42" name="TextBox 41">
            <a:extLst>
              <a:ext uri="{FF2B5EF4-FFF2-40B4-BE49-F238E27FC236}">
                <a16:creationId xmlns:a16="http://schemas.microsoft.com/office/drawing/2014/main" id="{50C12947-0CED-4B27-83FE-406E300A318C}"/>
              </a:ext>
            </a:extLst>
          </p:cNvPr>
          <p:cNvSpPr txBox="1"/>
          <p:nvPr/>
        </p:nvSpPr>
        <p:spPr>
          <a:xfrm>
            <a:off x="5911518" y="4270756"/>
            <a:ext cx="481261" cy="461665"/>
          </a:xfrm>
          <a:prstGeom prst="rect">
            <a:avLst/>
          </a:prstGeom>
          <a:solidFill>
            <a:srgbClr val="FFFFFF"/>
          </a:solidFill>
        </p:spPr>
        <p:txBody>
          <a:bodyPr wrap="square" rtlCol="0">
            <a:spAutoFit/>
          </a:bodyPr>
          <a:lstStyle/>
          <a:p>
            <a:r>
              <a:rPr lang="en-US" altLang="en-US" sz="2400" b="1" dirty="0">
                <a:solidFill>
                  <a:srgbClr val="000000"/>
                </a:solidFill>
                <a:latin typeface="Arial" panose="020B0604020202020204" pitchFamily="34" charset="0"/>
                <a:cs typeface="Arial" panose="020B0604020202020204" pitchFamily="34" charset="0"/>
              </a:rPr>
              <a:t> </a:t>
            </a:r>
          </a:p>
        </p:txBody>
      </p:sp>
      <p:cxnSp>
        <p:nvCxnSpPr>
          <p:cNvPr id="39" name="Straight Arrow Connector 38">
            <a:extLst>
              <a:ext uri="{FF2B5EF4-FFF2-40B4-BE49-F238E27FC236}">
                <a16:creationId xmlns:a16="http://schemas.microsoft.com/office/drawing/2014/main" id="{8C6CD97A-0E76-44E6-B004-E475A6F39077}"/>
              </a:ext>
            </a:extLst>
          </p:cNvPr>
          <p:cNvCxnSpPr/>
          <p:nvPr/>
        </p:nvCxnSpPr>
        <p:spPr bwMode="auto">
          <a:xfrm flipV="1">
            <a:off x="5176511" y="3810000"/>
            <a:ext cx="712384" cy="441158"/>
          </a:xfrm>
          <a:prstGeom prst="straightConnector1">
            <a:avLst/>
          </a:prstGeom>
          <a:solidFill>
            <a:schemeClr val="accent1"/>
          </a:solidFill>
          <a:ln w="317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TextBox 3">
            <a:extLst>
              <a:ext uri="{FF2B5EF4-FFF2-40B4-BE49-F238E27FC236}">
                <a16:creationId xmlns:a16="http://schemas.microsoft.com/office/drawing/2014/main" id="{57D89572-75B0-4816-AA76-F0129723DDB4}"/>
              </a:ext>
            </a:extLst>
          </p:cNvPr>
          <p:cNvSpPr txBox="1"/>
          <p:nvPr/>
        </p:nvSpPr>
        <p:spPr>
          <a:xfrm>
            <a:off x="521123" y="4419600"/>
            <a:ext cx="317077" cy="646331"/>
          </a:xfrm>
          <a:prstGeom prst="rect">
            <a:avLst/>
          </a:prstGeom>
          <a:solidFill>
            <a:srgbClr val="FFFFFF"/>
          </a:solidFill>
        </p:spPr>
        <p:txBody>
          <a:bodyPr wrap="square" rtlCol="0">
            <a:spAutoFit/>
          </a:bodyPr>
          <a:lstStyle/>
          <a:p>
            <a:r>
              <a:rPr lang="en-US" sz="1200" dirty="0"/>
              <a:t> xx</a:t>
            </a:r>
          </a:p>
        </p:txBody>
      </p:sp>
      <p:sp>
        <p:nvSpPr>
          <p:cNvPr id="5" name="TextBox 4">
            <a:extLst>
              <a:ext uri="{FF2B5EF4-FFF2-40B4-BE49-F238E27FC236}">
                <a16:creationId xmlns:a16="http://schemas.microsoft.com/office/drawing/2014/main" id="{FA398D8F-1C3F-4A28-BEBB-99B6D297F816}"/>
              </a:ext>
            </a:extLst>
          </p:cNvPr>
          <p:cNvSpPr txBox="1"/>
          <p:nvPr/>
        </p:nvSpPr>
        <p:spPr>
          <a:xfrm>
            <a:off x="761999" y="5011579"/>
            <a:ext cx="5486397" cy="246221"/>
          </a:xfrm>
          <a:prstGeom prst="rect">
            <a:avLst/>
          </a:prstGeom>
          <a:solidFill>
            <a:schemeClr val="tx1"/>
          </a:solidFill>
        </p:spPr>
        <p:txBody>
          <a:bodyPr wrap="square" rtlCol="0">
            <a:spAutoFit/>
          </a:bodyPr>
          <a:lstStyle/>
          <a:p>
            <a:r>
              <a:rPr lang="en-US" sz="1000" dirty="0">
                <a:solidFill>
                  <a:srgbClr val="030E77"/>
                </a:solidFill>
              </a:rPr>
              <a:t>   </a:t>
            </a:r>
          </a:p>
        </p:txBody>
      </p:sp>
      <p:sp>
        <p:nvSpPr>
          <p:cNvPr id="2" name="TextBox 1">
            <a:extLst>
              <a:ext uri="{FF2B5EF4-FFF2-40B4-BE49-F238E27FC236}">
                <a16:creationId xmlns:a16="http://schemas.microsoft.com/office/drawing/2014/main" id="{6713BA60-C2F2-494F-B6CE-04B9266D3ED6}"/>
              </a:ext>
            </a:extLst>
          </p:cNvPr>
          <p:cNvSpPr txBox="1"/>
          <p:nvPr/>
        </p:nvSpPr>
        <p:spPr>
          <a:xfrm>
            <a:off x="763367" y="4872335"/>
            <a:ext cx="356188" cy="461665"/>
          </a:xfrm>
          <a:prstGeom prst="rect">
            <a:avLst/>
          </a:prstGeom>
          <a:noFill/>
        </p:spPr>
        <p:txBody>
          <a:bodyPr wrap="none" rtlCol="0">
            <a:spAutoFit/>
          </a:bodyPr>
          <a:lstStyle/>
          <a:p>
            <a:r>
              <a:rPr lang="en-US" dirty="0">
                <a:solidFill>
                  <a:srgbClr val="000000"/>
                </a:solidFill>
              </a:rPr>
              <a:t>0</a:t>
            </a:r>
          </a:p>
        </p:txBody>
      </p:sp>
      <p:sp>
        <p:nvSpPr>
          <p:cNvPr id="38" name="TextBox 37">
            <a:extLst>
              <a:ext uri="{FF2B5EF4-FFF2-40B4-BE49-F238E27FC236}">
                <a16:creationId xmlns:a16="http://schemas.microsoft.com/office/drawing/2014/main" id="{2B10E946-A141-41D7-9AC8-6A480A8BE617}"/>
              </a:ext>
            </a:extLst>
          </p:cNvPr>
          <p:cNvSpPr txBox="1"/>
          <p:nvPr/>
        </p:nvSpPr>
        <p:spPr>
          <a:xfrm>
            <a:off x="1388597" y="4876800"/>
            <a:ext cx="356188" cy="461665"/>
          </a:xfrm>
          <a:prstGeom prst="rect">
            <a:avLst/>
          </a:prstGeom>
          <a:noFill/>
        </p:spPr>
        <p:txBody>
          <a:bodyPr wrap="none" rtlCol="0">
            <a:spAutoFit/>
          </a:bodyPr>
          <a:lstStyle/>
          <a:p>
            <a:r>
              <a:rPr lang="en-US" dirty="0">
                <a:solidFill>
                  <a:srgbClr val="000000"/>
                </a:solidFill>
              </a:rPr>
              <a:t>3</a:t>
            </a:r>
          </a:p>
        </p:txBody>
      </p:sp>
      <p:sp>
        <p:nvSpPr>
          <p:cNvPr id="43" name="TextBox 42">
            <a:extLst>
              <a:ext uri="{FF2B5EF4-FFF2-40B4-BE49-F238E27FC236}">
                <a16:creationId xmlns:a16="http://schemas.microsoft.com/office/drawing/2014/main" id="{C5A2C6D3-9740-49B1-A762-CF6B9019BF10}"/>
              </a:ext>
            </a:extLst>
          </p:cNvPr>
          <p:cNvSpPr txBox="1"/>
          <p:nvPr/>
        </p:nvSpPr>
        <p:spPr>
          <a:xfrm>
            <a:off x="2015788" y="4876800"/>
            <a:ext cx="356188" cy="461665"/>
          </a:xfrm>
          <a:prstGeom prst="rect">
            <a:avLst/>
          </a:prstGeom>
          <a:noFill/>
        </p:spPr>
        <p:txBody>
          <a:bodyPr wrap="none" rtlCol="0">
            <a:spAutoFit/>
          </a:bodyPr>
          <a:lstStyle/>
          <a:p>
            <a:r>
              <a:rPr lang="en-US" dirty="0">
                <a:solidFill>
                  <a:srgbClr val="000000"/>
                </a:solidFill>
              </a:rPr>
              <a:t>6</a:t>
            </a:r>
          </a:p>
        </p:txBody>
      </p:sp>
      <p:sp>
        <p:nvSpPr>
          <p:cNvPr id="44" name="TextBox 43">
            <a:extLst>
              <a:ext uri="{FF2B5EF4-FFF2-40B4-BE49-F238E27FC236}">
                <a16:creationId xmlns:a16="http://schemas.microsoft.com/office/drawing/2014/main" id="{DA6120A1-CB86-4897-9366-E22AA1DEC19D}"/>
              </a:ext>
            </a:extLst>
          </p:cNvPr>
          <p:cNvSpPr txBox="1"/>
          <p:nvPr/>
        </p:nvSpPr>
        <p:spPr>
          <a:xfrm>
            <a:off x="2627925" y="4878200"/>
            <a:ext cx="356188" cy="461665"/>
          </a:xfrm>
          <a:prstGeom prst="rect">
            <a:avLst/>
          </a:prstGeom>
          <a:noFill/>
        </p:spPr>
        <p:txBody>
          <a:bodyPr wrap="none" rtlCol="0">
            <a:spAutoFit/>
          </a:bodyPr>
          <a:lstStyle/>
          <a:p>
            <a:r>
              <a:rPr lang="en-US" dirty="0">
                <a:solidFill>
                  <a:srgbClr val="000000"/>
                </a:solidFill>
              </a:rPr>
              <a:t>9</a:t>
            </a:r>
          </a:p>
        </p:txBody>
      </p:sp>
      <p:sp>
        <p:nvSpPr>
          <p:cNvPr id="45" name="TextBox 44">
            <a:extLst>
              <a:ext uri="{FF2B5EF4-FFF2-40B4-BE49-F238E27FC236}">
                <a16:creationId xmlns:a16="http://schemas.microsoft.com/office/drawing/2014/main" id="{47D03BDF-019C-4178-8D2E-F24446BA4C8F}"/>
              </a:ext>
            </a:extLst>
          </p:cNvPr>
          <p:cNvSpPr txBox="1"/>
          <p:nvPr/>
        </p:nvSpPr>
        <p:spPr>
          <a:xfrm>
            <a:off x="3192004" y="4872888"/>
            <a:ext cx="526760" cy="461665"/>
          </a:xfrm>
          <a:prstGeom prst="rect">
            <a:avLst/>
          </a:prstGeom>
          <a:noFill/>
        </p:spPr>
        <p:txBody>
          <a:bodyPr wrap="square" rtlCol="0">
            <a:spAutoFit/>
          </a:bodyPr>
          <a:lstStyle/>
          <a:p>
            <a:r>
              <a:rPr lang="en-US" dirty="0">
                <a:solidFill>
                  <a:srgbClr val="000000"/>
                </a:solidFill>
              </a:rPr>
              <a:t>12</a:t>
            </a:r>
          </a:p>
        </p:txBody>
      </p:sp>
      <p:sp>
        <p:nvSpPr>
          <p:cNvPr id="46" name="TextBox 45">
            <a:extLst>
              <a:ext uri="{FF2B5EF4-FFF2-40B4-BE49-F238E27FC236}">
                <a16:creationId xmlns:a16="http://schemas.microsoft.com/office/drawing/2014/main" id="{0599E5C0-2920-4ED6-8749-F98AEC7F8D7E}"/>
              </a:ext>
            </a:extLst>
          </p:cNvPr>
          <p:cNvSpPr txBox="1"/>
          <p:nvPr/>
        </p:nvSpPr>
        <p:spPr>
          <a:xfrm>
            <a:off x="3791968" y="4880704"/>
            <a:ext cx="580037" cy="461665"/>
          </a:xfrm>
          <a:prstGeom prst="rect">
            <a:avLst/>
          </a:prstGeom>
          <a:noFill/>
        </p:spPr>
        <p:txBody>
          <a:bodyPr wrap="square" rtlCol="0">
            <a:spAutoFit/>
          </a:bodyPr>
          <a:lstStyle/>
          <a:p>
            <a:r>
              <a:rPr lang="en-US" dirty="0">
                <a:solidFill>
                  <a:srgbClr val="000000"/>
                </a:solidFill>
              </a:rPr>
              <a:t>15</a:t>
            </a:r>
          </a:p>
        </p:txBody>
      </p:sp>
      <p:sp>
        <p:nvSpPr>
          <p:cNvPr id="48" name="TextBox 47">
            <a:extLst>
              <a:ext uri="{FF2B5EF4-FFF2-40B4-BE49-F238E27FC236}">
                <a16:creationId xmlns:a16="http://schemas.microsoft.com/office/drawing/2014/main" id="{C2853C6F-3DC1-44B5-A8EA-53351BB5A5EC}"/>
              </a:ext>
            </a:extLst>
          </p:cNvPr>
          <p:cNvSpPr txBox="1"/>
          <p:nvPr/>
        </p:nvSpPr>
        <p:spPr>
          <a:xfrm>
            <a:off x="4436077" y="4876800"/>
            <a:ext cx="527623" cy="461665"/>
          </a:xfrm>
          <a:prstGeom prst="rect">
            <a:avLst/>
          </a:prstGeom>
          <a:noFill/>
        </p:spPr>
        <p:txBody>
          <a:bodyPr wrap="square" rtlCol="0">
            <a:spAutoFit/>
          </a:bodyPr>
          <a:lstStyle/>
          <a:p>
            <a:r>
              <a:rPr lang="en-US" dirty="0">
                <a:solidFill>
                  <a:srgbClr val="000000"/>
                </a:solidFill>
              </a:rPr>
              <a:t>18</a:t>
            </a:r>
          </a:p>
        </p:txBody>
      </p:sp>
      <p:sp>
        <p:nvSpPr>
          <p:cNvPr id="49" name="TextBox 48">
            <a:extLst>
              <a:ext uri="{FF2B5EF4-FFF2-40B4-BE49-F238E27FC236}">
                <a16:creationId xmlns:a16="http://schemas.microsoft.com/office/drawing/2014/main" id="{E3D7A0BE-1212-4076-B5DF-E083C7DB10D1}"/>
              </a:ext>
            </a:extLst>
          </p:cNvPr>
          <p:cNvSpPr txBox="1"/>
          <p:nvPr/>
        </p:nvSpPr>
        <p:spPr>
          <a:xfrm>
            <a:off x="5632909" y="4880150"/>
            <a:ext cx="523661" cy="461665"/>
          </a:xfrm>
          <a:prstGeom prst="rect">
            <a:avLst/>
          </a:prstGeom>
          <a:noFill/>
        </p:spPr>
        <p:txBody>
          <a:bodyPr wrap="square" rtlCol="0">
            <a:spAutoFit/>
          </a:bodyPr>
          <a:lstStyle/>
          <a:p>
            <a:r>
              <a:rPr lang="en-US" dirty="0">
                <a:solidFill>
                  <a:srgbClr val="000000"/>
                </a:solidFill>
              </a:rPr>
              <a:t>24</a:t>
            </a:r>
          </a:p>
        </p:txBody>
      </p:sp>
      <p:sp>
        <p:nvSpPr>
          <p:cNvPr id="50" name="TextBox 49">
            <a:extLst>
              <a:ext uri="{FF2B5EF4-FFF2-40B4-BE49-F238E27FC236}">
                <a16:creationId xmlns:a16="http://schemas.microsoft.com/office/drawing/2014/main" id="{D4E3381E-2A5A-4B1D-ACAD-44838380CF1C}"/>
              </a:ext>
            </a:extLst>
          </p:cNvPr>
          <p:cNvSpPr txBox="1"/>
          <p:nvPr/>
        </p:nvSpPr>
        <p:spPr>
          <a:xfrm>
            <a:off x="5089853" y="4879490"/>
            <a:ext cx="533317" cy="461665"/>
          </a:xfrm>
          <a:prstGeom prst="rect">
            <a:avLst/>
          </a:prstGeom>
          <a:noFill/>
        </p:spPr>
        <p:txBody>
          <a:bodyPr wrap="square" rtlCol="0">
            <a:spAutoFit/>
          </a:bodyPr>
          <a:lstStyle/>
          <a:p>
            <a:r>
              <a:rPr lang="en-US" dirty="0">
                <a:solidFill>
                  <a:srgbClr val="000000"/>
                </a:solidFill>
              </a:rPr>
              <a:t>21</a:t>
            </a:r>
          </a:p>
        </p:txBody>
      </p:sp>
      <p:sp>
        <p:nvSpPr>
          <p:cNvPr id="52" name="TextBox 5">
            <a:extLst>
              <a:ext uri="{FF2B5EF4-FFF2-40B4-BE49-F238E27FC236}">
                <a16:creationId xmlns:a16="http://schemas.microsoft.com/office/drawing/2014/main" id="{B819512E-1F27-48E9-BF35-702824E792E8}"/>
              </a:ext>
            </a:extLst>
          </p:cNvPr>
          <p:cNvSpPr txBox="1">
            <a:spLocks noChangeArrowheads="1"/>
          </p:cNvSpPr>
          <p:nvPr/>
        </p:nvSpPr>
        <p:spPr bwMode="auto">
          <a:xfrm rot="16200000">
            <a:off x="-1223271" y="2807007"/>
            <a:ext cx="3792540" cy="460375"/>
          </a:xfrm>
          <a:prstGeom prst="rect">
            <a:avLst/>
          </a:prstGeom>
          <a:solidFill>
            <a:srgbClr val="FFFFFF"/>
          </a:solidFill>
          <a:ln>
            <a:noFill/>
          </a:ln>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lgn="ctr">
              <a:spcBef>
                <a:spcPct val="0"/>
              </a:spcBef>
              <a:buFontTx/>
              <a:buNone/>
            </a:pPr>
            <a:endParaRPr lang="en-US" altLang="en-US" i="0" dirty="0">
              <a:solidFill>
                <a:srgbClr val="FEF7F8"/>
              </a:solidFill>
              <a:highlight>
                <a:srgbClr val="0000E8"/>
              </a:highlight>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DF9C3B27-55BC-4BF2-B819-5B815B2C2B53}"/>
              </a:ext>
            </a:extLst>
          </p:cNvPr>
          <p:cNvSpPr txBox="1"/>
          <p:nvPr/>
        </p:nvSpPr>
        <p:spPr>
          <a:xfrm>
            <a:off x="418125" y="4022970"/>
            <a:ext cx="557052" cy="461665"/>
          </a:xfrm>
          <a:prstGeom prst="rect">
            <a:avLst/>
          </a:prstGeom>
          <a:noFill/>
        </p:spPr>
        <p:txBody>
          <a:bodyPr wrap="square" rtlCol="0">
            <a:spAutoFit/>
          </a:bodyPr>
          <a:lstStyle/>
          <a:p>
            <a:r>
              <a:rPr lang="en-US" dirty="0">
                <a:solidFill>
                  <a:srgbClr val="000000"/>
                </a:solidFill>
              </a:rPr>
              <a:t>95</a:t>
            </a:r>
          </a:p>
        </p:txBody>
      </p:sp>
      <p:sp>
        <p:nvSpPr>
          <p:cNvPr id="55" name="TextBox 54">
            <a:extLst>
              <a:ext uri="{FF2B5EF4-FFF2-40B4-BE49-F238E27FC236}">
                <a16:creationId xmlns:a16="http://schemas.microsoft.com/office/drawing/2014/main" id="{2D084F98-3DDE-44E5-9311-B4E4A9A5EFE0}"/>
              </a:ext>
            </a:extLst>
          </p:cNvPr>
          <p:cNvSpPr txBox="1"/>
          <p:nvPr/>
        </p:nvSpPr>
        <p:spPr>
          <a:xfrm>
            <a:off x="318480" y="3352800"/>
            <a:ext cx="734332" cy="461665"/>
          </a:xfrm>
          <a:prstGeom prst="rect">
            <a:avLst/>
          </a:prstGeom>
          <a:noFill/>
        </p:spPr>
        <p:txBody>
          <a:bodyPr wrap="square" rtlCol="0">
            <a:spAutoFit/>
          </a:bodyPr>
          <a:lstStyle/>
          <a:p>
            <a:r>
              <a:rPr lang="en-US" dirty="0">
                <a:solidFill>
                  <a:srgbClr val="000000"/>
                </a:solidFill>
              </a:rPr>
              <a:t>100</a:t>
            </a:r>
          </a:p>
        </p:txBody>
      </p:sp>
      <p:sp>
        <p:nvSpPr>
          <p:cNvPr id="56" name="TextBox 55">
            <a:extLst>
              <a:ext uri="{FF2B5EF4-FFF2-40B4-BE49-F238E27FC236}">
                <a16:creationId xmlns:a16="http://schemas.microsoft.com/office/drawing/2014/main" id="{F4C271AB-27E2-45F5-AE1E-812DE3747C65}"/>
              </a:ext>
            </a:extLst>
          </p:cNvPr>
          <p:cNvSpPr txBox="1"/>
          <p:nvPr/>
        </p:nvSpPr>
        <p:spPr>
          <a:xfrm>
            <a:off x="306765" y="2661135"/>
            <a:ext cx="734332" cy="461665"/>
          </a:xfrm>
          <a:prstGeom prst="rect">
            <a:avLst/>
          </a:prstGeom>
          <a:noFill/>
        </p:spPr>
        <p:txBody>
          <a:bodyPr wrap="square" rtlCol="0">
            <a:spAutoFit/>
          </a:bodyPr>
          <a:lstStyle/>
          <a:p>
            <a:r>
              <a:rPr lang="en-US" dirty="0">
                <a:solidFill>
                  <a:srgbClr val="000000"/>
                </a:solidFill>
              </a:rPr>
              <a:t>105</a:t>
            </a:r>
          </a:p>
        </p:txBody>
      </p:sp>
      <p:sp>
        <p:nvSpPr>
          <p:cNvPr id="57" name="TextBox 56">
            <a:extLst>
              <a:ext uri="{FF2B5EF4-FFF2-40B4-BE49-F238E27FC236}">
                <a16:creationId xmlns:a16="http://schemas.microsoft.com/office/drawing/2014/main" id="{FCF6CD49-A300-4505-BD75-CF3746205DBA}"/>
              </a:ext>
            </a:extLst>
          </p:cNvPr>
          <p:cNvSpPr txBox="1"/>
          <p:nvPr/>
        </p:nvSpPr>
        <p:spPr>
          <a:xfrm>
            <a:off x="335475" y="2006045"/>
            <a:ext cx="734332" cy="461665"/>
          </a:xfrm>
          <a:prstGeom prst="rect">
            <a:avLst/>
          </a:prstGeom>
          <a:noFill/>
        </p:spPr>
        <p:txBody>
          <a:bodyPr wrap="square" rtlCol="0">
            <a:spAutoFit/>
          </a:bodyPr>
          <a:lstStyle/>
          <a:p>
            <a:r>
              <a:rPr lang="en-US" dirty="0">
                <a:solidFill>
                  <a:srgbClr val="000000"/>
                </a:solidFill>
              </a:rPr>
              <a:t>110</a:t>
            </a:r>
          </a:p>
        </p:txBody>
      </p:sp>
      <p:sp>
        <p:nvSpPr>
          <p:cNvPr id="58" name="TextBox 57">
            <a:extLst>
              <a:ext uri="{FF2B5EF4-FFF2-40B4-BE49-F238E27FC236}">
                <a16:creationId xmlns:a16="http://schemas.microsoft.com/office/drawing/2014/main" id="{C5383AE6-A3BA-4CC2-A331-9FF4AD70D7DC}"/>
              </a:ext>
            </a:extLst>
          </p:cNvPr>
          <p:cNvSpPr txBox="1"/>
          <p:nvPr/>
        </p:nvSpPr>
        <p:spPr>
          <a:xfrm>
            <a:off x="335280" y="1335875"/>
            <a:ext cx="734332" cy="461665"/>
          </a:xfrm>
          <a:prstGeom prst="rect">
            <a:avLst/>
          </a:prstGeom>
          <a:noFill/>
        </p:spPr>
        <p:txBody>
          <a:bodyPr wrap="square" rtlCol="0">
            <a:spAutoFit/>
          </a:bodyPr>
          <a:lstStyle/>
          <a:p>
            <a:r>
              <a:rPr lang="en-US" dirty="0">
                <a:solidFill>
                  <a:srgbClr val="000000"/>
                </a:solidFill>
              </a:rPr>
              <a:t>115</a:t>
            </a:r>
          </a:p>
        </p:txBody>
      </p:sp>
      <p:sp>
        <p:nvSpPr>
          <p:cNvPr id="62" name="TextBox 61">
            <a:extLst>
              <a:ext uri="{FF2B5EF4-FFF2-40B4-BE49-F238E27FC236}">
                <a16:creationId xmlns:a16="http://schemas.microsoft.com/office/drawing/2014/main" id="{0D7AF55B-E907-425E-B918-5DB62C3D76E1}"/>
              </a:ext>
            </a:extLst>
          </p:cNvPr>
          <p:cNvSpPr txBox="1"/>
          <p:nvPr/>
        </p:nvSpPr>
        <p:spPr>
          <a:xfrm>
            <a:off x="3229677" y="1371600"/>
            <a:ext cx="2843463" cy="400110"/>
          </a:xfrm>
          <a:prstGeom prst="rect">
            <a:avLst/>
          </a:prstGeom>
          <a:noFill/>
        </p:spPr>
        <p:txBody>
          <a:bodyPr wrap="square" rtlCol="0">
            <a:spAutoFit/>
          </a:bodyPr>
          <a:lstStyle/>
          <a:p>
            <a:r>
              <a:rPr lang="en-US" sz="2000" dirty="0">
                <a:highlight>
                  <a:srgbClr val="04177E"/>
                </a:highlight>
              </a:rPr>
              <a:t>     Evening </a:t>
            </a:r>
            <a:r>
              <a:rPr lang="en-US" sz="2000" i="0" baseline="0" dirty="0">
                <a:highlight>
                  <a:srgbClr val="04177E"/>
                </a:highlight>
                <a:latin typeface="Arial" panose="020B0604020202020204" pitchFamily="34" charset="0"/>
                <a:cs typeface="Arial" panose="020B0604020202020204" pitchFamily="34" charset="0"/>
              </a:rPr>
              <a:t>E</a:t>
            </a:r>
            <a:r>
              <a:rPr lang="en-US" i="0" baseline="-25000" dirty="0">
                <a:highlight>
                  <a:srgbClr val="04177E"/>
                </a:highlight>
                <a:latin typeface="Arial" panose="020B0604020202020204" pitchFamily="34" charset="0"/>
                <a:cs typeface="Arial" panose="020B0604020202020204" pitchFamily="34" charset="0"/>
              </a:rPr>
              <a:t>s</a:t>
            </a:r>
            <a:r>
              <a:rPr lang="en-US" sz="2000" i="0" baseline="-25000" dirty="0">
                <a:highlight>
                  <a:srgbClr val="04177E"/>
                </a:highlight>
                <a:latin typeface="Arial" panose="020B0604020202020204" pitchFamily="34" charset="0"/>
                <a:cs typeface="Arial" panose="020B0604020202020204" pitchFamily="34" charset="0"/>
              </a:rPr>
              <a:t> </a:t>
            </a:r>
            <a:r>
              <a:rPr lang="en-US" sz="2000" dirty="0">
                <a:highlight>
                  <a:srgbClr val="04177E"/>
                </a:highlight>
              </a:rPr>
              <a:t>patches</a:t>
            </a:r>
          </a:p>
        </p:txBody>
      </p:sp>
      <p:sp>
        <p:nvSpPr>
          <p:cNvPr id="30728" name="Rectangle 2">
            <a:extLst>
              <a:ext uri="{FF2B5EF4-FFF2-40B4-BE49-F238E27FC236}">
                <a16:creationId xmlns:a16="http://schemas.microsoft.com/office/drawing/2014/main" id="{3B2EE32C-693C-4AA6-A9BA-AD6026285DF2}"/>
              </a:ext>
            </a:extLst>
          </p:cNvPr>
          <p:cNvSpPr txBox="1">
            <a:spLocks/>
          </p:cNvSpPr>
          <p:nvPr/>
        </p:nvSpPr>
        <p:spPr bwMode="auto">
          <a:xfrm>
            <a:off x="-803" y="5604575"/>
            <a:ext cx="9144000" cy="86537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lnSpc>
                <a:spcPts val="2400"/>
              </a:lnSpc>
              <a:spcBef>
                <a:spcPct val="0"/>
              </a:spcBef>
              <a:buNone/>
            </a:pPr>
            <a:r>
              <a:rPr lang="en-US" altLang="en-US" sz="2300" b="1" i="0" dirty="0">
                <a:solidFill>
                  <a:srgbClr val="FF0000"/>
                </a:solidFill>
                <a:latin typeface="Arial" panose="020B0604020202020204" pitchFamily="34" charset="0"/>
                <a:cs typeface="Arial" panose="020B0604020202020204" pitchFamily="34" charset="0"/>
              </a:rPr>
              <a:t>     12 hour variability of June-July </a:t>
            </a:r>
            <a:r>
              <a:rPr lang="en-US" sz="2300" b="1" i="0" baseline="0" dirty="0">
                <a:solidFill>
                  <a:srgbClr val="FF0000"/>
                </a:solidFill>
                <a:latin typeface="Arial" panose="020B0604020202020204" pitchFamily="34" charset="0"/>
                <a:cs typeface="Arial" panose="020B0604020202020204" pitchFamily="34" charset="0"/>
              </a:rPr>
              <a:t>E</a:t>
            </a:r>
            <a:r>
              <a:rPr lang="en-US" sz="2800" b="1" i="0" baseline="-25000" dirty="0">
                <a:solidFill>
                  <a:srgbClr val="FF0000"/>
                </a:solidFill>
                <a:latin typeface="Arial" panose="020B0604020202020204" pitchFamily="34" charset="0"/>
                <a:cs typeface="Arial" panose="020B0604020202020204" pitchFamily="34" charset="0"/>
              </a:rPr>
              <a:t>s</a:t>
            </a:r>
            <a:r>
              <a:rPr lang="en-US" altLang="en-US" sz="2300" b="1" i="0" dirty="0">
                <a:solidFill>
                  <a:srgbClr val="FF0000"/>
                </a:solidFill>
                <a:latin typeface="Arial" panose="020B0604020202020204" pitchFamily="34" charset="0"/>
                <a:cs typeface="Arial" panose="020B0604020202020204" pitchFamily="34" charset="0"/>
              </a:rPr>
              <a:t> occurrence is caused by</a:t>
            </a:r>
          </a:p>
          <a:p>
            <a:pPr>
              <a:lnSpc>
                <a:spcPts val="2400"/>
              </a:lnSpc>
              <a:spcBef>
                <a:spcPct val="0"/>
              </a:spcBef>
              <a:buNone/>
            </a:pPr>
            <a:r>
              <a:rPr lang="en-US" altLang="en-US" sz="2300" b="1" i="0" dirty="0">
                <a:solidFill>
                  <a:srgbClr val="FF0000"/>
                </a:solidFill>
                <a:latin typeface="Arial" panose="020B0604020202020204" pitchFamily="34" charset="0"/>
                <a:cs typeface="Arial" panose="020B0604020202020204" pitchFamily="34" charset="0"/>
              </a:rPr>
              <a:t>     downward drift of high altitude winds towards the D region</a:t>
            </a:r>
          </a:p>
          <a:p>
            <a:pPr>
              <a:lnSpc>
                <a:spcPts val="2400"/>
              </a:lnSpc>
              <a:spcBef>
                <a:spcPct val="0"/>
              </a:spcBef>
              <a:buNone/>
            </a:pPr>
            <a:r>
              <a:rPr lang="en-US" sz="2300" b="1" i="0" baseline="0" dirty="0">
                <a:solidFill>
                  <a:srgbClr val="FF0000"/>
                </a:solidFill>
                <a:latin typeface="Arial" panose="020B0604020202020204" pitchFamily="34" charset="0"/>
                <a:cs typeface="Arial" panose="020B0604020202020204" pitchFamily="34" charset="0"/>
              </a:rPr>
              <a:t>        E</a:t>
            </a:r>
            <a:r>
              <a:rPr lang="en-US" sz="2800" b="1" i="0" baseline="-25000" dirty="0">
                <a:solidFill>
                  <a:srgbClr val="FF0000"/>
                </a:solidFill>
                <a:latin typeface="Arial" panose="020B0604020202020204" pitchFamily="34" charset="0"/>
                <a:cs typeface="Arial" panose="020B0604020202020204" pitchFamily="34" charset="0"/>
              </a:rPr>
              <a:t>s</a:t>
            </a:r>
            <a:r>
              <a:rPr lang="en-US" sz="2400" b="1" i="0" baseline="-25000" dirty="0">
                <a:solidFill>
                  <a:srgbClr val="FF0000"/>
                </a:solidFill>
                <a:latin typeface="Arial" panose="020B0604020202020204" pitchFamily="34" charset="0"/>
                <a:cs typeface="Arial" panose="020B0604020202020204" pitchFamily="34" charset="0"/>
              </a:rPr>
              <a:t> </a:t>
            </a:r>
            <a:r>
              <a:rPr lang="en-US" altLang="en-US" sz="2300" b="1" i="0" dirty="0">
                <a:solidFill>
                  <a:srgbClr val="FF0000"/>
                </a:solidFill>
                <a:latin typeface="Arial" panose="020B0604020202020204" pitchFamily="34" charset="0"/>
                <a:cs typeface="Arial" panose="020B0604020202020204" pitchFamily="34" charset="0"/>
              </a:rPr>
              <a:t>is most frequent between 7 </a:t>
            </a:r>
            <a:r>
              <a:rPr lang="en-US" altLang="en-US" sz="2300" b="1" i="0" dirty="0" err="1">
                <a:solidFill>
                  <a:srgbClr val="FF0000"/>
                </a:solidFill>
                <a:latin typeface="Arial" panose="020B0604020202020204" pitchFamily="34" charset="0"/>
                <a:cs typeface="Arial" panose="020B0604020202020204" pitchFamily="34" charset="0"/>
              </a:rPr>
              <a:t>a.m</a:t>
            </a:r>
            <a:r>
              <a:rPr lang="en-US" altLang="en-US" sz="2300" b="1" i="0" dirty="0">
                <a:solidFill>
                  <a:srgbClr val="FF0000"/>
                </a:solidFill>
                <a:latin typeface="Arial" panose="020B0604020202020204" pitchFamily="34" charset="0"/>
                <a:cs typeface="Arial" panose="020B0604020202020204" pitchFamily="34" charset="0"/>
              </a:rPr>
              <a:t> and 1 p.m. local time</a:t>
            </a:r>
          </a:p>
        </p:txBody>
      </p:sp>
      <p:sp>
        <p:nvSpPr>
          <p:cNvPr id="76" name="TextBox 11">
            <a:extLst>
              <a:ext uri="{FF2B5EF4-FFF2-40B4-BE49-F238E27FC236}">
                <a16:creationId xmlns:a16="http://schemas.microsoft.com/office/drawing/2014/main" id="{ED8A3E98-9DFE-4332-B0B5-B98471224DE2}"/>
              </a:ext>
            </a:extLst>
          </p:cNvPr>
          <p:cNvSpPr txBox="1">
            <a:spLocks noChangeArrowheads="1"/>
          </p:cNvSpPr>
          <p:nvPr/>
        </p:nvSpPr>
        <p:spPr bwMode="auto">
          <a:xfrm>
            <a:off x="910457" y="4595421"/>
            <a:ext cx="4978438" cy="425758"/>
          </a:xfrm>
          <a:prstGeom prst="rect">
            <a:avLst/>
          </a:prstGeom>
          <a:noFill/>
          <a:ln>
            <a:noFill/>
          </a:ln>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lgn="ctr">
              <a:lnSpc>
                <a:spcPts val="2600"/>
              </a:lnSpc>
              <a:spcBef>
                <a:spcPct val="0"/>
              </a:spcBef>
              <a:buFontTx/>
              <a:buNone/>
            </a:pPr>
            <a:r>
              <a:rPr lang="en-US" altLang="en-US" i="0" dirty="0">
                <a:solidFill>
                  <a:schemeClr val="tx1"/>
                </a:solidFill>
                <a:highlight>
                  <a:srgbClr val="0000D0"/>
                </a:highlight>
                <a:latin typeface="Arial" panose="020B0604020202020204" pitchFamily="34" charset="0"/>
                <a:cs typeface="Arial" panose="020B0604020202020204" pitchFamily="34" charset="0"/>
              </a:rPr>
              <a:t>  </a:t>
            </a:r>
            <a:r>
              <a:rPr lang="en-US" altLang="en-US" i="0" dirty="0">
                <a:solidFill>
                  <a:schemeClr val="tx1"/>
                </a:solidFill>
                <a:latin typeface="Arial" panose="020B0604020202020204" pitchFamily="34" charset="0"/>
                <a:cs typeface="Arial" panose="020B0604020202020204" pitchFamily="34" charset="0"/>
              </a:rPr>
              <a:t>Dense D region below 95 km</a:t>
            </a:r>
          </a:p>
        </p:txBody>
      </p:sp>
      <p:sp>
        <p:nvSpPr>
          <p:cNvPr id="100" name="TextBox 11">
            <a:extLst>
              <a:ext uri="{FF2B5EF4-FFF2-40B4-BE49-F238E27FC236}">
                <a16:creationId xmlns:a16="http://schemas.microsoft.com/office/drawing/2014/main" id="{741EB5CF-3B18-4A1E-99D5-AE215D5DDEAB}"/>
              </a:ext>
            </a:extLst>
          </p:cNvPr>
          <p:cNvSpPr txBox="1">
            <a:spLocks noChangeArrowheads="1"/>
          </p:cNvSpPr>
          <p:nvPr/>
        </p:nvSpPr>
        <p:spPr bwMode="auto">
          <a:xfrm>
            <a:off x="3422366" y="2129135"/>
            <a:ext cx="1058194" cy="461665"/>
          </a:xfrm>
          <a:prstGeom prst="rect">
            <a:avLst/>
          </a:prstGeom>
          <a:noFill/>
          <a:ln>
            <a:noFill/>
          </a:ln>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i="0" dirty="0">
                <a:solidFill>
                  <a:schemeClr val="tx1"/>
                </a:solidFill>
                <a:latin typeface="Arial" panose="020B0604020202020204" pitchFamily="34" charset="0"/>
                <a:cs typeface="Arial" panose="020B0604020202020204" pitchFamily="34" charset="0"/>
              </a:rPr>
              <a:t>6 pm</a:t>
            </a:r>
          </a:p>
        </p:txBody>
      </p:sp>
      <p:sp>
        <p:nvSpPr>
          <p:cNvPr id="78" name="TextBox 11">
            <a:extLst>
              <a:ext uri="{FF2B5EF4-FFF2-40B4-BE49-F238E27FC236}">
                <a16:creationId xmlns:a16="http://schemas.microsoft.com/office/drawing/2014/main" id="{AA55D596-D58E-4D04-9B08-D7F7C6AEF159}"/>
              </a:ext>
            </a:extLst>
          </p:cNvPr>
          <p:cNvSpPr txBox="1">
            <a:spLocks noChangeArrowheads="1"/>
          </p:cNvSpPr>
          <p:nvPr/>
        </p:nvSpPr>
        <p:spPr bwMode="auto">
          <a:xfrm>
            <a:off x="941672" y="1812758"/>
            <a:ext cx="941468" cy="461665"/>
          </a:xfrm>
          <a:prstGeom prst="rect">
            <a:avLst/>
          </a:prstGeom>
          <a:noFill/>
          <a:ln>
            <a:noFill/>
          </a:ln>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i="0" dirty="0">
                <a:solidFill>
                  <a:schemeClr val="tx1"/>
                </a:solidFill>
                <a:latin typeface="Arial" panose="020B0604020202020204" pitchFamily="34" charset="0"/>
                <a:cs typeface="Arial" panose="020B0604020202020204" pitchFamily="34" charset="0"/>
              </a:rPr>
              <a:t>dawn</a:t>
            </a:r>
          </a:p>
        </p:txBody>
      </p:sp>
      <p:sp>
        <p:nvSpPr>
          <p:cNvPr id="119" name="TextBox 11">
            <a:extLst>
              <a:ext uri="{FF2B5EF4-FFF2-40B4-BE49-F238E27FC236}">
                <a16:creationId xmlns:a16="http://schemas.microsoft.com/office/drawing/2014/main" id="{C187E398-2552-498B-83A8-27333956A671}"/>
              </a:ext>
            </a:extLst>
          </p:cNvPr>
          <p:cNvSpPr txBox="1">
            <a:spLocks noChangeArrowheads="1"/>
          </p:cNvSpPr>
          <p:nvPr/>
        </p:nvSpPr>
        <p:spPr bwMode="auto">
          <a:xfrm>
            <a:off x="937260" y="4154905"/>
            <a:ext cx="1426079" cy="461665"/>
          </a:xfrm>
          <a:prstGeom prst="rect">
            <a:avLst/>
          </a:prstGeom>
          <a:noFill/>
          <a:ln>
            <a:noFill/>
          </a:ln>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i="0" dirty="0">
                <a:solidFill>
                  <a:schemeClr val="tx1"/>
                </a:solidFill>
                <a:latin typeface="Arial" panose="020B0604020202020204" pitchFamily="34" charset="0"/>
                <a:cs typeface="Arial" panose="020B0604020202020204" pitchFamily="34" charset="0"/>
              </a:rPr>
              <a:t>midnight</a:t>
            </a:r>
          </a:p>
        </p:txBody>
      </p:sp>
      <p:cxnSp>
        <p:nvCxnSpPr>
          <p:cNvPr id="120" name="Straight Arrow Connector 119">
            <a:extLst>
              <a:ext uri="{FF2B5EF4-FFF2-40B4-BE49-F238E27FC236}">
                <a16:creationId xmlns:a16="http://schemas.microsoft.com/office/drawing/2014/main" id="{F21737BB-1728-41D1-9B20-486827B1A2FE}"/>
              </a:ext>
            </a:extLst>
          </p:cNvPr>
          <p:cNvCxnSpPr/>
          <p:nvPr/>
        </p:nvCxnSpPr>
        <p:spPr bwMode="auto">
          <a:xfrm flipH="1" flipV="1">
            <a:off x="1015338" y="3711491"/>
            <a:ext cx="484600" cy="539667"/>
          </a:xfrm>
          <a:prstGeom prst="straightConnector1">
            <a:avLst/>
          </a:prstGeom>
          <a:solidFill>
            <a:schemeClr val="accent1"/>
          </a:solidFill>
          <a:ln w="317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950239A1-28CB-4B32-ACC2-DFE25F23DB60}"/>
              </a:ext>
            </a:extLst>
          </p:cNvPr>
          <p:cNvCxnSpPr/>
          <p:nvPr/>
        </p:nvCxnSpPr>
        <p:spPr bwMode="auto">
          <a:xfrm>
            <a:off x="1783080" y="2065664"/>
            <a:ext cx="286417" cy="1"/>
          </a:xfrm>
          <a:prstGeom prst="straightConnector1">
            <a:avLst/>
          </a:prstGeom>
          <a:solidFill>
            <a:schemeClr val="accent1"/>
          </a:solidFill>
          <a:ln w="317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8" name="TextBox 11">
            <a:extLst>
              <a:ext uri="{FF2B5EF4-FFF2-40B4-BE49-F238E27FC236}">
                <a16:creationId xmlns:a16="http://schemas.microsoft.com/office/drawing/2014/main" id="{4B7C7A0E-21F6-48B3-A32C-F02179241ED8}"/>
              </a:ext>
            </a:extLst>
          </p:cNvPr>
          <p:cNvSpPr txBox="1">
            <a:spLocks noChangeArrowheads="1"/>
          </p:cNvSpPr>
          <p:nvPr/>
        </p:nvSpPr>
        <p:spPr bwMode="auto">
          <a:xfrm>
            <a:off x="950495" y="2169695"/>
            <a:ext cx="1037555" cy="461665"/>
          </a:xfrm>
          <a:prstGeom prst="rect">
            <a:avLst/>
          </a:prstGeom>
          <a:noFill/>
          <a:ln>
            <a:noFill/>
          </a:ln>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i="0" dirty="0">
                <a:solidFill>
                  <a:schemeClr val="tx1"/>
                </a:solidFill>
                <a:latin typeface="Arial" panose="020B0604020202020204" pitchFamily="34" charset="0"/>
                <a:cs typeface="Arial" panose="020B0604020202020204" pitchFamily="34" charset="0"/>
              </a:rPr>
              <a:t>7 am</a:t>
            </a:r>
          </a:p>
        </p:txBody>
      </p:sp>
      <p:sp>
        <p:nvSpPr>
          <p:cNvPr id="150" name="TextBox 11">
            <a:extLst>
              <a:ext uri="{FF2B5EF4-FFF2-40B4-BE49-F238E27FC236}">
                <a16:creationId xmlns:a16="http://schemas.microsoft.com/office/drawing/2014/main" id="{249AFC74-BA6C-4765-A74A-1F572E4AD599}"/>
              </a:ext>
            </a:extLst>
          </p:cNvPr>
          <p:cNvSpPr txBox="1">
            <a:spLocks noChangeArrowheads="1"/>
          </p:cNvSpPr>
          <p:nvPr/>
        </p:nvSpPr>
        <p:spPr bwMode="auto">
          <a:xfrm>
            <a:off x="1236414" y="2839453"/>
            <a:ext cx="1037555" cy="461665"/>
          </a:xfrm>
          <a:prstGeom prst="rect">
            <a:avLst/>
          </a:prstGeom>
          <a:noFill/>
          <a:ln>
            <a:noFill/>
          </a:ln>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i="0" dirty="0">
                <a:solidFill>
                  <a:schemeClr val="tx1"/>
                </a:solidFill>
                <a:latin typeface="Arial" panose="020B0604020202020204" pitchFamily="34" charset="0"/>
                <a:cs typeface="Arial" panose="020B0604020202020204" pitchFamily="34" charset="0"/>
              </a:rPr>
              <a:t>9 am</a:t>
            </a:r>
          </a:p>
        </p:txBody>
      </p:sp>
      <p:cxnSp>
        <p:nvCxnSpPr>
          <p:cNvPr id="124" name="Straight Arrow Connector 123">
            <a:extLst>
              <a:ext uri="{FF2B5EF4-FFF2-40B4-BE49-F238E27FC236}">
                <a16:creationId xmlns:a16="http://schemas.microsoft.com/office/drawing/2014/main" id="{3B25E31C-47F0-49E5-8650-5E3FBFE9F26F}"/>
              </a:ext>
            </a:extLst>
          </p:cNvPr>
          <p:cNvCxnSpPr/>
          <p:nvPr/>
        </p:nvCxnSpPr>
        <p:spPr bwMode="auto">
          <a:xfrm>
            <a:off x="1988050" y="2712720"/>
            <a:ext cx="590719" cy="0"/>
          </a:xfrm>
          <a:prstGeom prst="straightConnector1">
            <a:avLst/>
          </a:prstGeom>
          <a:solidFill>
            <a:schemeClr val="accent1"/>
          </a:solidFill>
          <a:ln w="317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5" name="Straight Arrow Connector 154">
            <a:extLst>
              <a:ext uri="{FF2B5EF4-FFF2-40B4-BE49-F238E27FC236}">
                <a16:creationId xmlns:a16="http://schemas.microsoft.com/office/drawing/2014/main" id="{3BE2B35B-23EA-4E8F-8BC4-EA888530581E}"/>
              </a:ext>
            </a:extLst>
          </p:cNvPr>
          <p:cNvCxnSpPr/>
          <p:nvPr/>
        </p:nvCxnSpPr>
        <p:spPr bwMode="auto">
          <a:xfrm flipV="1">
            <a:off x="2071560" y="2904510"/>
            <a:ext cx="743078" cy="206594"/>
          </a:xfrm>
          <a:prstGeom prst="straightConnector1">
            <a:avLst/>
          </a:prstGeom>
          <a:solidFill>
            <a:schemeClr val="accent1"/>
          </a:solidFill>
          <a:ln w="317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8" name="TextBox 11">
            <a:extLst>
              <a:ext uri="{FF2B5EF4-FFF2-40B4-BE49-F238E27FC236}">
                <a16:creationId xmlns:a16="http://schemas.microsoft.com/office/drawing/2014/main" id="{BBD7F1C1-94AB-4CDA-9F4F-76D7F1F13A0C}"/>
              </a:ext>
            </a:extLst>
          </p:cNvPr>
          <p:cNvSpPr txBox="1">
            <a:spLocks noChangeArrowheads="1"/>
          </p:cNvSpPr>
          <p:nvPr/>
        </p:nvSpPr>
        <p:spPr bwMode="auto">
          <a:xfrm>
            <a:off x="1313112" y="3160295"/>
            <a:ext cx="1201488" cy="461665"/>
          </a:xfrm>
          <a:prstGeom prst="rect">
            <a:avLst/>
          </a:prstGeom>
          <a:noFill/>
          <a:ln>
            <a:noFill/>
          </a:ln>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i="0" dirty="0">
                <a:solidFill>
                  <a:schemeClr val="tx1"/>
                </a:solidFill>
                <a:latin typeface="Arial" panose="020B0604020202020204" pitchFamily="34" charset="0"/>
                <a:cs typeface="Arial" panose="020B0604020202020204" pitchFamily="34" charset="0"/>
              </a:rPr>
              <a:t>10 am</a:t>
            </a:r>
          </a:p>
        </p:txBody>
      </p:sp>
      <p:cxnSp>
        <p:nvCxnSpPr>
          <p:cNvPr id="162" name="Straight Arrow Connector 161">
            <a:extLst>
              <a:ext uri="{FF2B5EF4-FFF2-40B4-BE49-F238E27FC236}">
                <a16:creationId xmlns:a16="http://schemas.microsoft.com/office/drawing/2014/main" id="{5C93DE82-4A8B-4C0B-B615-45E6BB866E60}"/>
              </a:ext>
            </a:extLst>
          </p:cNvPr>
          <p:cNvCxnSpPr/>
          <p:nvPr/>
        </p:nvCxnSpPr>
        <p:spPr bwMode="auto">
          <a:xfrm flipV="1">
            <a:off x="2273969" y="3052011"/>
            <a:ext cx="747574" cy="376989"/>
          </a:xfrm>
          <a:prstGeom prst="straightConnector1">
            <a:avLst/>
          </a:prstGeom>
          <a:solidFill>
            <a:schemeClr val="accent1"/>
          </a:solidFill>
          <a:ln w="317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6" name="TextBox 11">
            <a:extLst>
              <a:ext uri="{FF2B5EF4-FFF2-40B4-BE49-F238E27FC236}">
                <a16:creationId xmlns:a16="http://schemas.microsoft.com/office/drawing/2014/main" id="{B15A558A-E213-442D-B2AC-87C28BB081D4}"/>
              </a:ext>
            </a:extLst>
          </p:cNvPr>
          <p:cNvSpPr txBox="1">
            <a:spLocks noChangeArrowheads="1"/>
          </p:cNvSpPr>
          <p:nvPr/>
        </p:nvSpPr>
        <p:spPr bwMode="auto">
          <a:xfrm>
            <a:off x="2133600" y="3810000"/>
            <a:ext cx="872094" cy="461665"/>
          </a:xfrm>
          <a:prstGeom prst="rect">
            <a:avLst/>
          </a:prstGeom>
          <a:noFill/>
          <a:ln>
            <a:noFill/>
          </a:ln>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i="0" dirty="0">
                <a:solidFill>
                  <a:schemeClr val="tx1"/>
                </a:solidFill>
                <a:latin typeface="Arial" panose="020B0604020202020204" pitchFamily="34" charset="0"/>
                <a:cs typeface="Arial" panose="020B0604020202020204" pitchFamily="34" charset="0"/>
              </a:rPr>
              <a:t>noon</a:t>
            </a:r>
          </a:p>
        </p:txBody>
      </p:sp>
      <p:cxnSp>
        <p:nvCxnSpPr>
          <p:cNvPr id="177" name="Straight Arrow Connector 176">
            <a:extLst>
              <a:ext uri="{FF2B5EF4-FFF2-40B4-BE49-F238E27FC236}">
                <a16:creationId xmlns:a16="http://schemas.microsoft.com/office/drawing/2014/main" id="{649EDABC-9279-49DB-B9A1-171F65C94B4F}"/>
              </a:ext>
            </a:extLst>
          </p:cNvPr>
          <p:cNvCxnSpPr/>
          <p:nvPr/>
        </p:nvCxnSpPr>
        <p:spPr bwMode="auto">
          <a:xfrm flipV="1">
            <a:off x="2814638" y="3391127"/>
            <a:ext cx="642436" cy="574428"/>
          </a:xfrm>
          <a:prstGeom prst="straightConnector1">
            <a:avLst/>
          </a:prstGeom>
          <a:solidFill>
            <a:schemeClr val="accent1"/>
          </a:solidFill>
          <a:ln w="317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1" name="TextBox 11">
            <a:extLst>
              <a:ext uri="{FF2B5EF4-FFF2-40B4-BE49-F238E27FC236}">
                <a16:creationId xmlns:a16="http://schemas.microsoft.com/office/drawing/2014/main" id="{3BD91E0E-9317-48E7-A9EA-44AA12D4F4DF}"/>
              </a:ext>
            </a:extLst>
          </p:cNvPr>
          <p:cNvSpPr txBox="1">
            <a:spLocks noChangeArrowheads="1"/>
          </p:cNvSpPr>
          <p:nvPr/>
        </p:nvSpPr>
        <p:spPr bwMode="auto">
          <a:xfrm>
            <a:off x="1524000" y="3537284"/>
            <a:ext cx="1201488" cy="461665"/>
          </a:xfrm>
          <a:prstGeom prst="rect">
            <a:avLst/>
          </a:prstGeom>
          <a:noFill/>
          <a:ln>
            <a:noFill/>
          </a:ln>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i="0" dirty="0">
                <a:solidFill>
                  <a:schemeClr val="tx1"/>
                </a:solidFill>
                <a:latin typeface="Arial" panose="020B0604020202020204" pitchFamily="34" charset="0"/>
                <a:cs typeface="Arial" panose="020B0604020202020204" pitchFamily="34" charset="0"/>
              </a:rPr>
              <a:t>11 am</a:t>
            </a:r>
          </a:p>
        </p:txBody>
      </p:sp>
      <p:cxnSp>
        <p:nvCxnSpPr>
          <p:cNvPr id="174" name="Straight Arrow Connector 173">
            <a:extLst>
              <a:ext uri="{FF2B5EF4-FFF2-40B4-BE49-F238E27FC236}">
                <a16:creationId xmlns:a16="http://schemas.microsoft.com/office/drawing/2014/main" id="{97E0B442-F513-40C0-AD78-C1EE1E3A08BE}"/>
              </a:ext>
            </a:extLst>
          </p:cNvPr>
          <p:cNvCxnSpPr/>
          <p:nvPr/>
        </p:nvCxnSpPr>
        <p:spPr bwMode="auto">
          <a:xfrm flipV="1">
            <a:off x="2483714" y="3224464"/>
            <a:ext cx="760802" cy="537745"/>
          </a:xfrm>
          <a:prstGeom prst="straightConnector1">
            <a:avLst/>
          </a:prstGeom>
          <a:solidFill>
            <a:schemeClr val="accent1"/>
          </a:solidFill>
          <a:ln w="317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Straight Arrow Connector 140">
            <a:extLst>
              <a:ext uri="{FF2B5EF4-FFF2-40B4-BE49-F238E27FC236}">
                <a16:creationId xmlns:a16="http://schemas.microsoft.com/office/drawing/2014/main" id="{3B7A76D8-3056-4D9E-AF41-1E1E5F83D5C4}"/>
              </a:ext>
            </a:extLst>
          </p:cNvPr>
          <p:cNvCxnSpPr/>
          <p:nvPr/>
        </p:nvCxnSpPr>
        <p:spPr bwMode="auto">
          <a:xfrm>
            <a:off x="1752600" y="2448881"/>
            <a:ext cx="598915" cy="0"/>
          </a:xfrm>
          <a:prstGeom prst="straightConnector1">
            <a:avLst/>
          </a:prstGeom>
          <a:solidFill>
            <a:schemeClr val="accent1"/>
          </a:solidFill>
          <a:ln w="317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9" name="TextBox 11">
            <a:extLst>
              <a:ext uri="{FF2B5EF4-FFF2-40B4-BE49-F238E27FC236}">
                <a16:creationId xmlns:a16="http://schemas.microsoft.com/office/drawing/2014/main" id="{080EE662-D3B3-4F11-AC8F-6F64973DFDF8}"/>
              </a:ext>
            </a:extLst>
          </p:cNvPr>
          <p:cNvSpPr txBox="1">
            <a:spLocks noChangeArrowheads="1"/>
          </p:cNvSpPr>
          <p:nvPr/>
        </p:nvSpPr>
        <p:spPr bwMode="auto">
          <a:xfrm>
            <a:off x="2209800" y="4162926"/>
            <a:ext cx="1062087" cy="461665"/>
          </a:xfrm>
          <a:prstGeom prst="rect">
            <a:avLst/>
          </a:prstGeom>
          <a:noFill/>
          <a:ln>
            <a:noFill/>
          </a:ln>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i="0" dirty="0">
                <a:solidFill>
                  <a:schemeClr val="tx1"/>
                </a:solidFill>
                <a:latin typeface="Arial" panose="020B0604020202020204" pitchFamily="34" charset="0"/>
                <a:cs typeface="Arial" panose="020B0604020202020204" pitchFamily="34" charset="0"/>
              </a:rPr>
              <a:t>1 pm</a:t>
            </a:r>
          </a:p>
        </p:txBody>
      </p:sp>
      <p:sp>
        <p:nvSpPr>
          <p:cNvPr id="193" name="TextBox 11">
            <a:extLst>
              <a:ext uri="{FF2B5EF4-FFF2-40B4-BE49-F238E27FC236}">
                <a16:creationId xmlns:a16="http://schemas.microsoft.com/office/drawing/2014/main" id="{7C057002-6EA6-4FB6-8538-1988081A6A89}"/>
              </a:ext>
            </a:extLst>
          </p:cNvPr>
          <p:cNvSpPr txBox="1">
            <a:spLocks noChangeArrowheads="1"/>
          </p:cNvSpPr>
          <p:nvPr/>
        </p:nvSpPr>
        <p:spPr bwMode="auto">
          <a:xfrm>
            <a:off x="3962400" y="2971800"/>
            <a:ext cx="1214111" cy="461665"/>
          </a:xfrm>
          <a:prstGeom prst="rect">
            <a:avLst/>
          </a:prstGeom>
          <a:noFill/>
          <a:ln>
            <a:noFill/>
          </a:ln>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i="0" dirty="0">
                <a:solidFill>
                  <a:schemeClr val="tx1"/>
                </a:solidFill>
                <a:latin typeface="Arial" panose="020B0604020202020204" pitchFamily="34" charset="0"/>
                <a:cs typeface="Arial" panose="020B0604020202020204" pitchFamily="34" charset="0"/>
              </a:rPr>
              <a:t>10 pm</a:t>
            </a:r>
          </a:p>
        </p:txBody>
      </p:sp>
      <p:cxnSp>
        <p:nvCxnSpPr>
          <p:cNvPr id="196" name="Straight Arrow Connector 195">
            <a:extLst>
              <a:ext uri="{FF2B5EF4-FFF2-40B4-BE49-F238E27FC236}">
                <a16:creationId xmlns:a16="http://schemas.microsoft.com/office/drawing/2014/main" id="{FBD1BB87-3F4B-4776-9548-AD97A8DDBEB1}"/>
              </a:ext>
            </a:extLst>
          </p:cNvPr>
          <p:cNvCxnSpPr/>
          <p:nvPr/>
        </p:nvCxnSpPr>
        <p:spPr bwMode="auto">
          <a:xfrm flipV="1">
            <a:off x="4904874" y="2904074"/>
            <a:ext cx="609735" cy="355648"/>
          </a:xfrm>
          <a:prstGeom prst="straightConnector1">
            <a:avLst/>
          </a:prstGeom>
          <a:solidFill>
            <a:schemeClr val="accent1"/>
          </a:solidFill>
          <a:ln w="317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2" name="TextBox 11">
            <a:extLst>
              <a:ext uri="{FF2B5EF4-FFF2-40B4-BE49-F238E27FC236}">
                <a16:creationId xmlns:a16="http://schemas.microsoft.com/office/drawing/2014/main" id="{ADBA2D67-FF04-4BD9-BC33-E2C779FA75DF}"/>
              </a:ext>
            </a:extLst>
          </p:cNvPr>
          <p:cNvSpPr txBox="1">
            <a:spLocks noChangeArrowheads="1"/>
          </p:cNvSpPr>
          <p:nvPr/>
        </p:nvSpPr>
        <p:spPr bwMode="auto">
          <a:xfrm>
            <a:off x="3688080" y="2487275"/>
            <a:ext cx="1058194" cy="461665"/>
          </a:xfrm>
          <a:prstGeom prst="rect">
            <a:avLst/>
          </a:prstGeom>
          <a:noFill/>
          <a:ln>
            <a:noFill/>
          </a:ln>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i="0" dirty="0">
                <a:solidFill>
                  <a:schemeClr val="tx1"/>
                </a:solidFill>
                <a:latin typeface="Arial" panose="020B0604020202020204" pitchFamily="34" charset="0"/>
                <a:cs typeface="Arial" panose="020B0604020202020204" pitchFamily="34" charset="0"/>
              </a:rPr>
              <a:t>8 pm</a:t>
            </a:r>
          </a:p>
        </p:txBody>
      </p:sp>
      <p:cxnSp>
        <p:nvCxnSpPr>
          <p:cNvPr id="40" name="Straight Arrow Connector 39">
            <a:extLst>
              <a:ext uri="{FF2B5EF4-FFF2-40B4-BE49-F238E27FC236}">
                <a16:creationId xmlns:a16="http://schemas.microsoft.com/office/drawing/2014/main" id="{BDB77BF0-649D-4B69-839D-58109EF34FD6}"/>
              </a:ext>
            </a:extLst>
          </p:cNvPr>
          <p:cNvCxnSpPr/>
          <p:nvPr/>
        </p:nvCxnSpPr>
        <p:spPr bwMode="auto">
          <a:xfrm flipV="1">
            <a:off x="4191000" y="2149848"/>
            <a:ext cx="509337" cy="183436"/>
          </a:xfrm>
          <a:prstGeom prst="straightConnector1">
            <a:avLst/>
          </a:prstGeom>
          <a:solidFill>
            <a:schemeClr val="accent1"/>
          </a:solidFill>
          <a:ln w="317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0" name="Straight Arrow Connector 209">
            <a:extLst>
              <a:ext uri="{FF2B5EF4-FFF2-40B4-BE49-F238E27FC236}">
                <a16:creationId xmlns:a16="http://schemas.microsoft.com/office/drawing/2014/main" id="{E3F9CD2E-8CD8-4B06-8CA4-65D831458CA2}"/>
              </a:ext>
            </a:extLst>
          </p:cNvPr>
          <p:cNvCxnSpPr/>
          <p:nvPr/>
        </p:nvCxnSpPr>
        <p:spPr bwMode="auto">
          <a:xfrm flipV="1">
            <a:off x="4396740" y="2233863"/>
            <a:ext cx="715541" cy="365970"/>
          </a:xfrm>
          <a:prstGeom prst="straightConnector1">
            <a:avLst/>
          </a:prstGeom>
          <a:solidFill>
            <a:schemeClr val="accent1"/>
          </a:solidFill>
          <a:ln w="317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0" name="Straight Arrow Connector 189">
            <a:extLst>
              <a:ext uri="{FF2B5EF4-FFF2-40B4-BE49-F238E27FC236}">
                <a16:creationId xmlns:a16="http://schemas.microsoft.com/office/drawing/2014/main" id="{FBE5FD5C-9BFA-441F-8BE1-496CCD765B1D}"/>
              </a:ext>
            </a:extLst>
          </p:cNvPr>
          <p:cNvCxnSpPr/>
          <p:nvPr/>
        </p:nvCxnSpPr>
        <p:spPr bwMode="auto">
          <a:xfrm flipV="1">
            <a:off x="2946068" y="3733800"/>
            <a:ext cx="719552" cy="579285"/>
          </a:xfrm>
          <a:prstGeom prst="straightConnector1">
            <a:avLst/>
          </a:prstGeom>
          <a:solidFill>
            <a:schemeClr val="accent1"/>
          </a:solidFill>
          <a:ln w="317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3" name="TextBox 11">
            <a:extLst>
              <a:ext uri="{FF2B5EF4-FFF2-40B4-BE49-F238E27FC236}">
                <a16:creationId xmlns:a16="http://schemas.microsoft.com/office/drawing/2014/main" id="{40D0B481-082E-4872-8B3E-F83D2B4DEF9F}"/>
              </a:ext>
            </a:extLst>
          </p:cNvPr>
          <p:cNvSpPr txBox="1">
            <a:spLocks noChangeArrowheads="1"/>
          </p:cNvSpPr>
          <p:nvPr/>
        </p:nvSpPr>
        <p:spPr bwMode="auto">
          <a:xfrm>
            <a:off x="1136150" y="2470031"/>
            <a:ext cx="1037555" cy="461665"/>
          </a:xfrm>
          <a:prstGeom prst="rect">
            <a:avLst/>
          </a:prstGeom>
          <a:noFill/>
          <a:ln>
            <a:noFill/>
          </a:ln>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i="0" dirty="0">
                <a:solidFill>
                  <a:schemeClr val="tx1"/>
                </a:solidFill>
                <a:latin typeface="Arial" panose="020B0604020202020204" pitchFamily="34" charset="0"/>
                <a:cs typeface="Arial" panose="020B0604020202020204" pitchFamily="34" charset="0"/>
              </a:rPr>
              <a:t>8 am</a:t>
            </a:r>
          </a:p>
        </p:txBody>
      </p:sp>
      <p:sp>
        <p:nvSpPr>
          <p:cNvPr id="240" name="TextBox 11">
            <a:extLst>
              <a:ext uri="{FF2B5EF4-FFF2-40B4-BE49-F238E27FC236}">
                <a16:creationId xmlns:a16="http://schemas.microsoft.com/office/drawing/2014/main" id="{AE9C0773-81AA-4929-9554-0412F6D2D0CA}"/>
              </a:ext>
            </a:extLst>
          </p:cNvPr>
          <p:cNvSpPr txBox="1">
            <a:spLocks noChangeArrowheads="1"/>
          </p:cNvSpPr>
          <p:nvPr/>
        </p:nvSpPr>
        <p:spPr bwMode="auto">
          <a:xfrm>
            <a:off x="3009900" y="4166937"/>
            <a:ext cx="1062087" cy="461665"/>
          </a:xfrm>
          <a:prstGeom prst="rect">
            <a:avLst/>
          </a:prstGeom>
          <a:noFill/>
          <a:ln>
            <a:noFill/>
          </a:ln>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i="0" dirty="0">
                <a:solidFill>
                  <a:schemeClr val="tx1"/>
                </a:solidFill>
                <a:latin typeface="Arial" panose="020B0604020202020204" pitchFamily="34" charset="0"/>
                <a:cs typeface="Arial" panose="020B0604020202020204" pitchFamily="34" charset="0"/>
              </a:rPr>
              <a:t>3 pm</a:t>
            </a:r>
          </a:p>
        </p:txBody>
      </p:sp>
      <p:cxnSp>
        <p:nvCxnSpPr>
          <p:cNvPr id="241" name="Straight Arrow Connector 240">
            <a:extLst>
              <a:ext uri="{FF2B5EF4-FFF2-40B4-BE49-F238E27FC236}">
                <a16:creationId xmlns:a16="http://schemas.microsoft.com/office/drawing/2014/main" id="{58BBC705-36A8-4C22-9C36-1CFA801D58FD}"/>
              </a:ext>
            </a:extLst>
          </p:cNvPr>
          <p:cNvCxnSpPr/>
          <p:nvPr/>
        </p:nvCxnSpPr>
        <p:spPr bwMode="auto">
          <a:xfrm flipV="1">
            <a:off x="3619767" y="3886200"/>
            <a:ext cx="479793" cy="393966"/>
          </a:xfrm>
          <a:prstGeom prst="straightConnector1">
            <a:avLst/>
          </a:prstGeom>
          <a:solidFill>
            <a:schemeClr val="accent1"/>
          </a:solidFill>
          <a:ln w="317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4" name="TextBox 11">
            <a:extLst>
              <a:ext uri="{FF2B5EF4-FFF2-40B4-BE49-F238E27FC236}">
                <a16:creationId xmlns:a16="http://schemas.microsoft.com/office/drawing/2014/main" id="{3B26E7C6-661A-4571-9874-1B4334448461}"/>
              </a:ext>
            </a:extLst>
          </p:cNvPr>
          <p:cNvSpPr txBox="1">
            <a:spLocks noChangeArrowheads="1"/>
          </p:cNvSpPr>
          <p:nvPr/>
        </p:nvSpPr>
        <p:spPr bwMode="auto">
          <a:xfrm>
            <a:off x="3848100" y="4154905"/>
            <a:ext cx="1062087" cy="461665"/>
          </a:xfrm>
          <a:prstGeom prst="rect">
            <a:avLst/>
          </a:prstGeom>
          <a:noFill/>
          <a:ln>
            <a:noFill/>
          </a:ln>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i="0" dirty="0">
                <a:solidFill>
                  <a:schemeClr val="tx1"/>
                </a:solidFill>
                <a:latin typeface="Arial" panose="020B0604020202020204" pitchFamily="34" charset="0"/>
                <a:cs typeface="Arial" panose="020B0604020202020204" pitchFamily="34" charset="0"/>
              </a:rPr>
              <a:t>4 pm</a:t>
            </a:r>
          </a:p>
        </p:txBody>
      </p:sp>
      <p:cxnSp>
        <p:nvCxnSpPr>
          <p:cNvPr id="245" name="Straight Arrow Connector 244">
            <a:extLst>
              <a:ext uri="{FF2B5EF4-FFF2-40B4-BE49-F238E27FC236}">
                <a16:creationId xmlns:a16="http://schemas.microsoft.com/office/drawing/2014/main" id="{82F9C3C1-B91E-40CA-AA02-215A472CEE19}"/>
              </a:ext>
            </a:extLst>
          </p:cNvPr>
          <p:cNvCxnSpPr/>
          <p:nvPr/>
        </p:nvCxnSpPr>
        <p:spPr bwMode="auto">
          <a:xfrm flipV="1">
            <a:off x="4191000" y="3946357"/>
            <a:ext cx="205740" cy="320843"/>
          </a:xfrm>
          <a:prstGeom prst="straightConnector1">
            <a:avLst/>
          </a:prstGeom>
          <a:solidFill>
            <a:schemeClr val="accent1"/>
          </a:solidFill>
          <a:ln w="317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6" name="TextBox 11">
            <a:extLst>
              <a:ext uri="{FF2B5EF4-FFF2-40B4-BE49-F238E27FC236}">
                <a16:creationId xmlns:a16="http://schemas.microsoft.com/office/drawing/2014/main" id="{02BBDA9C-3011-41D3-BAA1-FD966D1B3FF3}"/>
              </a:ext>
            </a:extLst>
          </p:cNvPr>
          <p:cNvSpPr txBox="1">
            <a:spLocks noChangeArrowheads="1"/>
          </p:cNvSpPr>
          <p:nvPr/>
        </p:nvSpPr>
        <p:spPr bwMode="auto">
          <a:xfrm>
            <a:off x="3352800" y="1752600"/>
            <a:ext cx="1058194" cy="461665"/>
          </a:xfrm>
          <a:prstGeom prst="rect">
            <a:avLst/>
          </a:prstGeom>
          <a:noFill/>
          <a:ln>
            <a:noFill/>
          </a:ln>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i="0" dirty="0">
                <a:solidFill>
                  <a:schemeClr val="tx1"/>
                </a:solidFill>
                <a:latin typeface="Arial" panose="020B0604020202020204" pitchFamily="34" charset="0"/>
                <a:cs typeface="Arial" panose="020B0604020202020204" pitchFamily="34" charset="0"/>
              </a:rPr>
              <a:t>5 pm</a:t>
            </a:r>
          </a:p>
        </p:txBody>
      </p:sp>
      <p:cxnSp>
        <p:nvCxnSpPr>
          <p:cNvPr id="97" name="Straight Arrow Connector 96">
            <a:extLst>
              <a:ext uri="{FF2B5EF4-FFF2-40B4-BE49-F238E27FC236}">
                <a16:creationId xmlns:a16="http://schemas.microsoft.com/office/drawing/2014/main" id="{E25C6E1A-EB48-4769-B260-E2031C8FAB45}"/>
              </a:ext>
            </a:extLst>
          </p:cNvPr>
          <p:cNvCxnSpPr/>
          <p:nvPr/>
        </p:nvCxnSpPr>
        <p:spPr bwMode="auto">
          <a:xfrm flipV="1">
            <a:off x="4191000" y="2026229"/>
            <a:ext cx="304800" cy="7109"/>
          </a:xfrm>
          <a:prstGeom prst="straightConnector1">
            <a:avLst/>
          </a:prstGeom>
          <a:solidFill>
            <a:schemeClr val="accent1"/>
          </a:solidFill>
          <a:ln w="317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5" name="TextBox 114">
            <a:extLst>
              <a:ext uri="{FF2B5EF4-FFF2-40B4-BE49-F238E27FC236}">
                <a16:creationId xmlns:a16="http://schemas.microsoft.com/office/drawing/2014/main" id="{275A0E6F-C983-4D70-8A0F-6BA49D6595E9}"/>
              </a:ext>
            </a:extLst>
          </p:cNvPr>
          <p:cNvSpPr txBox="1"/>
          <p:nvPr/>
        </p:nvSpPr>
        <p:spPr>
          <a:xfrm>
            <a:off x="7010400" y="3733800"/>
            <a:ext cx="268467" cy="461665"/>
          </a:xfrm>
          <a:prstGeom prst="rect">
            <a:avLst/>
          </a:prstGeom>
          <a:solidFill>
            <a:srgbClr val="FFFFFF"/>
          </a:solidFill>
        </p:spPr>
        <p:txBody>
          <a:bodyPr wrap="square" rtlCol="0">
            <a:spAutoFit/>
          </a:bodyPr>
          <a:lstStyle/>
          <a:p>
            <a:endParaRPr lang="en-US" dirty="0">
              <a:solidFill>
                <a:srgbClr val="000000"/>
              </a:solidFill>
            </a:endParaRPr>
          </a:p>
        </p:txBody>
      </p:sp>
      <p:sp>
        <p:nvSpPr>
          <p:cNvPr id="114" name="TextBox 113">
            <a:extLst>
              <a:ext uri="{FF2B5EF4-FFF2-40B4-BE49-F238E27FC236}">
                <a16:creationId xmlns:a16="http://schemas.microsoft.com/office/drawing/2014/main" id="{67E017CE-BC74-458E-8D85-A1FCBE74071F}"/>
              </a:ext>
            </a:extLst>
          </p:cNvPr>
          <p:cNvSpPr txBox="1"/>
          <p:nvPr/>
        </p:nvSpPr>
        <p:spPr>
          <a:xfrm>
            <a:off x="6492240" y="3965555"/>
            <a:ext cx="527709" cy="461665"/>
          </a:xfrm>
          <a:prstGeom prst="rect">
            <a:avLst/>
          </a:prstGeom>
          <a:noFill/>
        </p:spPr>
        <p:txBody>
          <a:bodyPr wrap="square" rtlCol="0">
            <a:spAutoFit/>
          </a:bodyPr>
          <a:lstStyle/>
          <a:p>
            <a:r>
              <a:rPr lang="en-US" dirty="0"/>
              <a:t>10</a:t>
            </a:r>
          </a:p>
        </p:txBody>
      </p:sp>
      <p:sp>
        <p:nvSpPr>
          <p:cNvPr id="117" name="TextBox 116">
            <a:extLst>
              <a:ext uri="{FF2B5EF4-FFF2-40B4-BE49-F238E27FC236}">
                <a16:creationId xmlns:a16="http://schemas.microsoft.com/office/drawing/2014/main" id="{C054F944-E209-4BC2-A889-5B8C86EB89C9}"/>
              </a:ext>
            </a:extLst>
          </p:cNvPr>
          <p:cNvSpPr txBox="1"/>
          <p:nvPr/>
        </p:nvSpPr>
        <p:spPr>
          <a:xfrm>
            <a:off x="6995159" y="2743200"/>
            <a:ext cx="299653" cy="461665"/>
          </a:xfrm>
          <a:prstGeom prst="rect">
            <a:avLst/>
          </a:prstGeom>
          <a:solidFill>
            <a:srgbClr val="FFFFFF"/>
          </a:solidFill>
        </p:spPr>
        <p:txBody>
          <a:bodyPr wrap="square" rtlCol="0">
            <a:spAutoFit/>
          </a:bodyPr>
          <a:lstStyle/>
          <a:p>
            <a:endParaRPr lang="en-US" dirty="0">
              <a:solidFill>
                <a:srgbClr val="000000"/>
              </a:solidFill>
            </a:endParaRPr>
          </a:p>
        </p:txBody>
      </p:sp>
      <p:sp>
        <p:nvSpPr>
          <p:cNvPr id="116" name="TextBox 115">
            <a:extLst>
              <a:ext uri="{FF2B5EF4-FFF2-40B4-BE49-F238E27FC236}">
                <a16:creationId xmlns:a16="http://schemas.microsoft.com/office/drawing/2014/main" id="{DC78B592-59AE-44C1-93EF-9143E26A0AEB}"/>
              </a:ext>
            </a:extLst>
          </p:cNvPr>
          <p:cNvSpPr txBox="1"/>
          <p:nvPr/>
        </p:nvSpPr>
        <p:spPr>
          <a:xfrm>
            <a:off x="6499860" y="2941320"/>
            <a:ext cx="527709" cy="461665"/>
          </a:xfrm>
          <a:prstGeom prst="rect">
            <a:avLst/>
          </a:prstGeom>
          <a:noFill/>
        </p:spPr>
        <p:txBody>
          <a:bodyPr wrap="square" rtlCol="0">
            <a:spAutoFit/>
          </a:bodyPr>
          <a:lstStyle/>
          <a:p>
            <a:r>
              <a:rPr lang="en-US" dirty="0">
                <a:solidFill>
                  <a:srgbClr val="000714"/>
                </a:solidFill>
              </a:rPr>
              <a:t>20</a:t>
            </a:r>
          </a:p>
        </p:txBody>
      </p:sp>
      <p:sp>
        <p:nvSpPr>
          <p:cNvPr id="121" name="TextBox 120">
            <a:extLst>
              <a:ext uri="{FF2B5EF4-FFF2-40B4-BE49-F238E27FC236}">
                <a16:creationId xmlns:a16="http://schemas.microsoft.com/office/drawing/2014/main" id="{56F11022-2848-4B82-9D98-FBA6078130A2}"/>
              </a:ext>
            </a:extLst>
          </p:cNvPr>
          <p:cNvSpPr txBox="1"/>
          <p:nvPr/>
        </p:nvSpPr>
        <p:spPr>
          <a:xfrm>
            <a:off x="7033260" y="1752600"/>
            <a:ext cx="240298" cy="461665"/>
          </a:xfrm>
          <a:prstGeom prst="rect">
            <a:avLst/>
          </a:prstGeom>
          <a:solidFill>
            <a:srgbClr val="FFFFFF"/>
          </a:solidFill>
        </p:spPr>
        <p:txBody>
          <a:bodyPr wrap="square" rtlCol="0">
            <a:spAutoFit/>
          </a:bodyPr>
          <a:lstStyle/>
          <a:p>
            <a:endParaRPr lang="en-US" dirty="0">
              <a:solidFill>
                <a:srgbClr val="000000"/>
              </a:solidFill>
            </a:endParaRPr>
          </a:p>
        </p:txBody>
      </p:sp>
      <p:sp>
        <p:nvSpPr>
          <p:cNvPr id="122" name="TextBox 121">
            <a:extLst>
              <a:ext uri="{FF2B5EF4-FFF2-40B4-BE49-F238E27FC236}">
                <a16:creationId xmlns:a16="http://schemas.microsoft.com/office/drawing/2014/main" id="{5B97A219-172D-45BC-8B74-E9AB75B3E44B}"/>
              </a:ext>
            </a:extLst>
          </p:cNvPr>
          <p:cNvSpPr txBox="1"/>
          <p:nvPr/>
        </p:nvSpPr>
        <p:spPr>
          <a:xfrm>
            <a:off x="7033260" y="838200"/>
            <a:ext cx="240298" cy="461665"/>
          </a:xfrm>
          <a:prstGeom prst="rect">
            <a:avLst/>
          </a:prstGeom>
          <a:solidFill>
            <a:srgbClr val="FFFFFF"/>
          </a:solidFill>
        </p:spPr>
        <p:txBody>
          <a:bodyPr wrap="square" rtlCol="0">
            <a:spAutoFit/>
          </a:bodyPr>
          <a:lstStyle/>
          <a:p>
            <a:endParaRPr lang="en-US" dirty="0">
              <a:solidFill>
                <a:srgbClr val="000000"/>
              </a:solidFill>
            </a:endParaRPr>
          </a:p>
        </p:txBody>
      </p:sp>
      <p:sp>
        <p:nvSpPr>
          <p:cNvPr id="118" name="TextBox 117">
            <a:extLst>
              <a:ext uri="{FF2B5EF4-FFF2-40B4-BE49-F238E27FC236}">
                <a16:creationId xmlns:a16="http://schemas.microsoft.com/office/drawing/2014/main" id="{E8EE69D4-81FB-4784-A359-D947BBBDF01F}"/>
              </a:ext>
            </a:extLst>
          </p:cNvPr>
          <p:cNvSpPr txBox="1"/>
          <p:nvPr/>
        </p:nvSpPr>
        <p:spPr>
          <a:xfrm>
            <a:off x="6507480" y="1905000"/>
            <a:ext cx="527709" cy="461665"/>
          </a:xfrm>
          <a:prstGeom prst="rect">
            <a:avLst/>
          </a:prstGeom>
          <a:noFill/>
        </p:spPr>
        <p:txBody>
          <a:bodyPr wrap="square" rtlCol="0">
            <a:spAutoFit/>
          </a:bodyPr>
          <a:lstStyle/>
          <a:p>
            <a:r>
              <a:rPr lang="en-US" dirty="0">
                <a:solidFill>
                  <a:srgbClr val="000714"/>
                </a:solidFill>
              </a:rPr>
              <a:t>30</a:t>
            </a:r>
          </a:p>
        </p:txBody>
      </p:sp>
      <p:sp>
        <p:nvSpPr>
          <p:cNvPr id="125" name="TextBox 124">
            <a:extLst>
              <a:ext uri="{FF2B5EF4-FFF2-40B4-BE49-F238E27FC236}">
                <a16:creationId xmlns:a16="http://schemas.microsoft.com/office/drawing/2014/main" id="{BFFF89E0-EC84-434F-9021-60C5FAAFF7F7}"/>
              </a:ext>
            </a:extLst>
          </p:cNvPr>
          <p:cNvSpPr txBox="1"/>
          <p:nvPr/>
        </p:nvSpPr>
        <p:spPr>
          <a:xfrm>
            <a:off x="6520791" y="970895"/>
            <a:ext cx="527709" cy="461665"/>
          </a:xfrm>
          <a:prstGeom prst="rect">
            <a:avLst/>
          </a:prstGeom>
          <a:noFill/>
        </p:spPr>
        <p:txBody>
          <a:bodyPr wrap="square" rtlCol="0">
            <a:spAutoFit/>
          </a:bodyPr>
          <a:lstStyle/>
          <a:p>
            <a:r>
              <a:rPr lang="en-US" dirty="0"/>
              <a:t>40</a:t>
            </a:r>
          </a:p>
        </p:txBody>
      </p:sp>
      <p:sp>
        <p:nvSpPr>
          <p:cNvPr id="126" name="TextBox 125">
            <a:extLst>
              <a:ext uri="{FF2B5EF4-FFF2-40B4-BE49-F238E27FC236}">
                <a16:creationId xmlns:a16="http://schemas.microsoft.com/office/drawing/2014/main" id="{4FAEB185-F103-49E7-B5D9-699C66AB0B1F}"/>
              </a:ext>
            </a:extLst>
          </p:cNvPr>
          <p:cNvSpPr txBox="1"/>
          <p:nvPr/>
        </p:nvSpPr>
        <p:spPr>
          <a:xfrm>
            <a:off x="7010400" y="4719935"/>
            <a:ext cx="184731" cy="461665"/>
          </a:xfrm>
          <a:prstGeom prst="rect">
            <a:avLst/>
          </a:prstGeom>
          <a:solidFill>
            <a:srgbClr val="FFFFFF"/>
          </a:solidFill>
        </p:spPr>
        <p:txBody>
          <a:bodyPr wrap="none" rtlCol="0">
            <a:spAutoFit/>
          </a:bodyPr>
          <a:lstStyle/>
          <a:p>
            <a:endParaRPr lang="en-US" dirty="0">
              <a:solidFill>
                <a:srgbClr val="000000"/>
              </a:solidFill>
            </a:endParaRPr>
          </a:p>
        </p:txBody>
      </p:sp>
      <p:sp>
        <p:nvSpPr>
          <p:cNvPr id="113" name="TextBox 112">
            <a:extLst>
              <a:ext uri="{FF2B5EF4-FFF2-40B4-BE49-F238E27FC236}">
                <a16:creationId xmlns:a16="http://schemas.microsoft.com/office/drawing/2014/main" id="{10A87FC5-E557-4DF5-A5D7-9A7A3287474D}"/>
              </a:ext>
            </a:extLst>
          </p:cNvPr>
          <p:cNvSpPr txBox="1"/>
          <p:nvPr/>
        </p:nvSpPr>
        <p:spPr>
          <a:xfrm>
            <a:off x="6614160" y="4491335"/>
            <a:ext cx="356188" cy="461665"/>
          </a:xfrm>
          <a:prstGeom prst="rect">
            <a:avLst/>
          </a:prstGeom>
          <a:noFill/>
        </p:spPr>
        <p:txBody>
          <a:bodyPr wrap="none" rtlCol="0">
            <a:spAutoFit/>
          </a:bodyPr>
          <a:lstStyle/>
          <a:p>
            <a:r>
              <a:rPr lang="en-US" dirty="0"/>
              <a:t>5</a:t>
            </a:r>
          </a:p>
        </p:txBody>
      </p:sp>
      <p:sp>
        <p:nvSpPr>
          <p:cNvPr id="98" name="TextBox 97">
            <a:extLst>
              <a:ext uri="{FF2B5EF4-FFF2-40B4-BE49-F238E27FC236}">
                <a16:creationId xmlns:a16="http://schemas.microsoft.com/office/drawing/2014/main" id="{1A8C8EB3-C2EF-42FF-814D-363B1A7BAA3F}"/>
              </a:ext>
            </a:extLst>
          </p:cNvPr>
          <p:cNvSpPr txBox="1"/>
          <p:nvPr/>
        </p:nvSpPr>
        <p:spPr>
          <a:xfrm>
            <a:off x="6482691" y="3477875"/>
            <a:ext cx="527709" cy="461665"/>
          </a:xfrm>
          <a:prstGeom prst="rect">
            <a:avLst/>
          </a:prstGeom>
          <a:noFill/>
        </p:spPr>
        <p:txBody>
          <a:bodyPr wrap="square" rtlCol="0">
            <a:spAutoFit/>
          </a:bodyPr>
          <a:lstStyle/>
          <a:p>
            <a:r>
              <a:rPr lang="en-US" dirty="0">
                <a:solidFill>
                  <a:srgbClr val="000714"/>
                </a:solidFill>
              </a:rPr>
              <a:t>15</a:t>
            </a:r>
          </a:p>
        </p:txBody>
      </p:sp>
      <p:sp>
        <p:nvSpPr>
          <p:cNvPr id="99" name="TextBox 98">
            <a:extLst>
              <a:ext uri="{FF2B5EF4-FFF2-40B4-BE49-F238E27FC236}">
                <a16:creationId xmlns:a16="http://schemas.microsoft.com/office/drawing/2014/main" id="{A771843C-5E58-4655-869E-E56CA8A6A048}"/>
              </a:ext>
            </a:extLst>
          </p:cNvPr>
          <p:cNvSpPr txBox="1"/>
          <p:nvPr/>
        </p:nvSpPr>
        <p:spPr>
          <a:xfrm>
            <a:off x="6507480" y="2433935"/>
            <a:ext cx="527709" cy="461665"/>
          </a:xfrm>
          <a:prstGeom prst="rect">
            <a:avLst/>
          </a:prstGeom>
          <a:noFill/>
        </p:spPr>
        <p:txBody>
          <a:bodyPr wrap="square" rtlCol="0">
            <a:spAutoFit/>
          </a:bodyPr>
          <a:lstStyle/>
          <a:p>
            <a:r>
              <a:rPr lang="en-US" dirty="0">
                <a:solidFill>
                  <a:srgbClr val="000714"/>
                </a:solidFill>
              </a:rPr>
              <a:t>25</a:t>
            </a:r>
          </a:p>
        </p:txBody>
      </p:sp>
      <p:sp>
        <p:nvSpPr>
          <p:cNvPr id="101" name="TextBox 100">
            <a:extLst>
              <a:ext uri="{FF2B5EF4-FFF2-40B4-BE49-F238E27FC236}">
                <a16:creationId xmlns:a16="http://schemas.microsoft.com/office/drawing/2014/main" id="{EC7A6160-8976-466E-A61C-510D61EDB68B}"/>
              </a:ext>
            </a:extLst>
          </p:cNvPr>
          <p:cNvSpPr txBox="1"/>
          <p:nvPr/>
        </p:nvSpPr>
        <p:spPr>
          <a:xfrm>
            <a:off x="6515100" y="1447800"/>
            <a:ext cx="527709" cy="461665"/>
          </a:xfrm>
          <a:prstGeom prst="rect">
            <a:avLst/>
          </a:prstGeom>
          <a:noFill/>
        </p:spPr>
        <p:txBody>
          <a:bodyPr wrap="square" rtlCol="0">
            <a:spAutoFit/>
          </a:bodyPr>
          <a:lstStyle/>
          <a:p>
            <a:r>
              <a:rPr lang="en-US" dirty="0">
                <a:solidFill>
                  <a:srgbClr val="000714"/>
                </a:solidFill>
              </a:rPr>
              <a:t>35</a:t>
            </a:r>
          </a:p>
        </p:txBody>
      </p:sp>
      <p:sp>
        <p:nvSpPr>
          <p:cNvPr id="30726" name="TextBox 5">
            <a:extLst>
              <a:ext uri="{FF2B5EF4-FFF2-40B4-BE49-F238E27FC236}">
                <a16:creationId xmlns:a16="http://schemas.microsoft.com/office/drawing/2014/main" id="{969129F5-0442-4DA0-AC59-BC00FDAA3381}"/>
              </a:ext>
            </a:extLst>
          </p:cNvPr>
          <p:cNvSpPr txBox="1">
            <a:spLocks noChangeArrowheads="1"/>
          </p:cNvSpPr>
          <p:nvPr/>
        </p:nvSpPr>
        <p:spPr bwMode="auto">
          <a:xfrm rot="16200000">
            <a:off x="5460709" y="2845241"/>
            <a:ext cx="3408946" cy="461665"/>
          </a:xfrm>
          <a:prstGeom prst="rect">
            <a:avLst/>
          </a:prstGeom>
          <a:noFill/>
          <a:ln>
            <a:noFill/>
          </a:ln>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lgn="ctr">
              <a:spcBef>
                <a:spcPct val="0"/>
              </a:spcBef>
              <a:buFontTx/>
              <a:buNone/>
            </a:pPr>
            <a:r>
              <a:rPr lang="en-US" i="0" baseline="0" dirty="0">
                <a:solidFill>
                  <a:srgbClr val="000714"/>
                </a:solidFill>
                <a:latin typeface="Arial" panose="020B0604020202020204" pitchFamily="34" charset="0"/>
                <a:cs typeface="Arial" panose="020B0604020202020204" pitchFamily="34" charset="0"/>
              </a:rPr>
              <a:t>E</a:t>
            </a:r>
            <a:r>
              <a:rPr lang="en-US" sz="3200" i="0" baseline="-25000" dirty="0">
                <a:solidFill>
                  <a:srgbClr val="000714"/>
                </a:solidFill>
                <a:latin typeface="Arial" panose="020B0604020202020204" pitchFamily="34" charset="0"/>
                <a:cs typeface="Arial" panose="020B0604020202020204" pitchFamily="34" charset="0"/>
              </a:rPr>
              <a:t>s</a:t>
            </a:r>
            <a:r>
              <a:rPr lang="en-US" sz="2400" b="1" i="0" baseline="-25000" dirty="0">
                <a:solidFill>
                  <a:srgbClr val="FF0000"/>
                </a:solidFill>
                <a:latin typeface="Arial" panose="020B0604020202020204" pitchFamily="34" charset="0"/>
                <a:cs typeface="Arial" panose="020B0604020202020204" pitchFamily="34" charset="0"/>
              </a:rPr>
              <a:t> </a:t>
            </a:r>
            <a:r>
              <a:rPr lang="en-US" altLang="en-US" i="0" dirty="0">
                <a:solidFill>
                  <a:srgbClr val="000714"/>
                </a:solidFill>
                <a:latin typeface="Arial" panose="020B0604020202020204" pitchFamily="34" charset="0"/>
                <a:cs typeface="Arial" panose="020B0604020202020204" pitchFamily="34" charset="0"/>
              </a:rPr>
              <a:t>Occurrence rate  (%)</a:t>
            </a:r>
          </a:p>
        </p:txBody>
      </p:sp>
      <p:sp>
        <p:nvSpPr>
          <p:cNvPr id="102" name="TextBox 101">
            <a:extLst>
              <a:ext uri="{FF2B5EF4-FFF2-40B4-BE49-F238E27FC236}">
                <a16:creationId xmlns:a16="http://schemas.microsoft.com/office/drawing/2014/main" id="{160EB3DB-D35D-4041-B129-D876868D8786}"/>
              </a:ext>
            </a:extLst>
          </p:cNvPr>
          <p:cNvSpPr txBox="1"/>
          <p:nvPr/>
        </p:nvSpPr>
        <p:spPr>
          <a:xfrm>
            <a:off x="304800" y="609600"/>
            <a:ext cx="1203252" cy="830997"/>
          </a:xfrm>
          <a:prstGeom prst="rect">
            <a:avLst/>
          </a:prstGeom>
          <a:solidFill>
            <a:srgbClr val="FEF7F8"/>
          </a:solidFill>
        </p:spPr>
        <p:txBody>
          <a:bodyPr wrap="square" rtlCol="0">
            <a:spAutoFit/>
          </a:bodyPr>
          <a:lstStyle/>
          <a:p>
            <a:endParaRPr lang="en-US" altLang="en-US" sz="2400" b="1" dirty="0">
              <a:solidFill>
                <a:srgbClr val="000000"/>
              </a:solidFill>
              <a:latin typeface="Arial" panose="020B0604020202020204" pitchFamily="34" charset="0"/>
              <a:cs typeface="Arial" panose="020B0604020202020204" pitchFamily="34" charset="0"/>
            </a:endParaRPr>
          </a:p>
          <a:p>
            <a:r>
              <a:rPr lang="en-US" altLang="en-US" sz="2400" b="1" dirty="0">
                <a:solidFill>
                  <a:srgbClr val="000000"/>
                </a:solidFill>
                <a:latin typeface="Arial" panose="020B0604020202020204" pitchFamily="34" charset="0"/>
                <a:cs typeface="Arial" panose="020B0604020202020204" pitchFamily="34" charset="0"/>
              </a:rPr>
              <a:t>       </a:t>
            </a:r>
            <a:endParaRPr lang="en-US" sz="2800" dirty="0"/>
          </a:p>
        </p:txBody>
      </p:sp>
      <p:sp>
        <p:nvSpPr>
          <p:cNvPr id="30722" name="Rectangle 2">
            <a:extLst>
              <a:ext uri="{FF2B5EF4-FFF2-40B4-BE49-F238E27FC236}">
                <a16:creationId xmlns:a16="http://schemas.microsoft.com/office/drawing/2014/main" id="{BC1BBB67-0CE6-4E67-872A-608E15E895AE}"/>
              </a:ext>
            </a:extLst>
          </p:cNvPr>
          <p:cNvSpPr>
            <a:spLocks noGrp="1"/>
          </p:cNvSpPr>
          <p:nvPr>
            <p:ph type="title"/>
          </p:nvPr>
        </p:nvSpPr>
        <p:spPr>
          <a:xfrm>
            <a:off x="80645" y="0"/>
            <a:ext cx="7321727" cy="1447800"/>
          </a:xfrm>
          <a:noFill/>
        </p:spPr>
        <p:txBody>
          <a:bodyPr/>
          <a:lstStyle/>
          <a:p>
            <a:pPr algn="ctr">
              <a:lnSpc>
                <a:spcPts val="3600"/>
              </a:lnSpc>
              <a:spcBef>
                <a:spcPts val="0"/>
              </a:spcBef>
              <a:spcAft>
                <a:spcPts val="0"/>
              </a:spcAft>
            </a:pPr>
            <a:r>
              <a:rPr lang="en-US" sz="3400" dirty="0">
                <a:solidFill>
                  <a:srgbClr val="FF0000"/>
                </a:solidFill>
                <a:latin typeface="Arial" panose="020B0604020202020204" pitchFamily="34" charset="0"/>
                <a:cs typeface="Arial" panose="020B0604020202020204" pitchFamily="34" charset="0"/>
              </a:rPr>
              <a:t>Observed 12 Hour Variability       of</a:t>
            </a:r>
            <a:r>
              <a:rPr lang="en-US" sz="3400" baseline="-25000" dirty="0">
                <a:solidFill>
                  <a:srgbClr val="FF0000"/>
                </a:solidFill>
                <a:latin typeface="Arial" panose="020B0604020202020204" pitchFamily="34" charset="0"/>
                <a:cs typeface="Arial" panose="020B0604020202020204" pitchFamily="34" charset="0"/>
              </a:rPr>
              <a:t> </a:t>
            </a:r>
            <a:r>
              <a:rPr lang="en-US" altLang="en-US" sz="3400" b="1" dirty="0">
                <a:solidFill>
                  <a:srgbClr val="FF0000"/>
                </a:solidFill>
                <a:latin typeface="Arial" panose="020B0604020202020204" pitchFamily="34" charset="0"/>
                <a:cs typeface="Arial" panose="020B0604020202020204" pitchFamily="34" charset="0"/>
              </a:rPr>
              <a:t>June-</a:t>
            </a:r>
            <a:r>
              <a:rPr lang="en-US" altLang="en-US" sz="3400" dirty="0">
                <a:solidFill>
                  <a:srgbClr val="FF0000"/>
                </a:solidFill>
                <a:latin typeface="Arial" panose="020B0604020202020204" pitchFamily="34" charset="0"/>
                <a:cs typeface="Arial" panose="020B0604020202020204" pitchFamily="34" charset="0"/>
              </a:rPr>
              <a:t>July </a:t>
            </a:r>
            <a:r>
              <a:rPr lang="en-US" sz="3400" baseline="0" dirty="0">
                <a:solidFill>
                  <a:srgbClr val="FF0000"/>
                </a:solidFill>
                <a:latin typeface="Arial" panose="020B0604020202020204" pitchFamily="34" charset="0"/>
                <a:cs typeface="Arial" panose="020B0604020202020204" pitchFamily="34" charset="0"/>
              </a:rPr>
              <a:t>E</a:t>
            </a:r>
            <a:r>
              <a:rPr lang="en-US" sz="3600" baseline="-25000" dirty="0">
                <a:solidFill>
                  <a:srgbClr val="FF0000"/>
                </a:solidFill>
                <a:latin typeface="Arial" panose="020B0604020202020204" pitchFamily="34" charset="0"/>
                <a:cs typeface="Arial" panose="020B0604020202020204" pitchFamily="34" charset="0"/>
              </a:rPr>
              <a:t>s</a:t>
            </a:r>
            <a:r>
              <a:rPr lang="en-US" sz="3400" baseline="-25000" dirty="0">
                <a:solidFill>
                  <a:srgbClr val="FF0000"/>
                </a:solidFill>
                <a:latin typeface="Arial" panose="020B0604020202020204" pitchFamily="34" charset="0"/>
                <a:cs typeface="Arial" panose="020B0604020202020204" pitchFamily="34" charset="0"/>
              </a:rPr>
              <a:t> </a:t>
            </a:r>
            <a:r>
              <a:rPr lang="en-US" sz="3400" baseline="0" dirty="0">
                <a:solidFill>
                  <a:srgbClr val="FF0000"/>
                </a:solidFill>
                <a:latin typeface="Arial" panose="020B0604020202020204" pitchFamily="34" charset="0"/>
                <a:cs typeface="Arial" panose="020B0604020202020204" pitchFamily="34" charset="0"/>
              </a:rPr>
              <a:t>Patch </a:t>
            </a:r>
            <a:r>
              <a:rPr lang="en-US" altLang="en-US" sz="3400" dirty="0">
                <a:solidFill>
                  <a:srgbClr val="FF0000"/>
                </a:solidFill>
                <a:latin typeface="Arial" panose="020B0604020202020204" pitchFamily="34" charset="0"/>
                <a:cs typeface="Arial" panose="020B0604020202020204" pitchFamily="34" charset="0"/>
              </a:rPr>
              <a:t>O</a:t>
            </a:r>
            <a:r>
              <a:rPr lang="en-US" altLang="en-US" sz="3400" b="1" dirty="0">
                <a:solidFill>
                  <a:srgbClr val="FF0000"/>
                </a:solidFill>
                <a:latin typeface="Arial" panose="020B0604020202020204" pitchFamily="34" charset="0"/>
                <a:cs typeface="Arial" panose="020B0604020202020204" pitchFamily="34" charset="0"/>
              </a:rPr>
              <a:t>ccurrence</a:t>
            </a:r>
            <a:r>
              <a:rPr lang="en-US" altLang="en-US" sz="3600" b="1" dirty="0">
                <a:solidFill>
                  <a:srgbClr val="000000"/>
                </a:solidFill>
                <a:latin typeface="Arial" panose="020B0604020202020204" pitchFamily="34" charset="0"/>
                <a:cs typeface="Arial" panose="020B0604020202020204" pitchFamily="34" charset="0"/>
              </a:rPr>
              <a:t>   </a:t>
            </a:r>
            <a:r>
              <a:rPr lang="en-US" altLang="en-US" sz="3400" b="1" dirty="0">
                <a:solidFill>
                  <a:srgbClr val="FF0000"/>
                </a:solidFill>
                <a:latin typeface="Arial" panose="020B0604020202020204" pitchFamily="34" charset="0"/>
                <a:cs typeface="Arial" panose="020B0604020202020204" pitchFamily="34" charset="0"/>
              </a:rPr>
              <a:t>at 50-55º </a:t>
            </a:r>
            <a:r>
              <a:rPr lang="en-US" altLang="en-US" sz="3400" dirty="0">
                <a:solidFill>
                  <a:srgbClr val="FF0000"/>
                </a:solidFill>
                <a:latin typeface="Arial" panose="020B0604020202020204" pitchFamily="34" charset="0"/>
                <a:cs typeface="Arial" panose="020B0604020202020204" pitchFamily="34" charset="0"/>
              </a:rPr>
              <a:t>N</a:t>
            </a:r>
            <a:r>
              <a:rPr lang="en-US" altLang="en-US" sz="3400" b="1" dirty="0">
                <a:solidFill>
                  <a:srgbClr val="FF0000"/>
                </a:solidFill>
                <a:latin typeface="Arial" panose="020B0604020202020204" pitchFamily="34" charset="0"/>
                <a:cs typeface="Arial" panose="020B0604020202020204" pitchFamily="34" charset="0"/>
              </a:rPr>
              <a:t>orth </a:t>
            </a:r>
            <a:r>
              <a:rPr lang="en-US" altLang="en-US" sz="3400" dirty="0">
                <a:solidFill>
                  <a:srgbClr val="FF0000"/>
                </a:solidFill>
                <a:latin typeface="Arial" panose="020B0604020202020204" pitchFamily="34" charset="0"/>
                <a:cs typeface="Arial" panose="020B0604020202020204" pitchFamily="34" charset="0"/>
              </a:rPr>
              <a:t>L</a:t>
            </a:r>
            <a:r>
              <a:rPr lang="en-US" altLang="en-US" sz="3400" b="1" dirty="0">
                <a:solidFill>
                  <a:srgbClr val="FF0000"/>
                </a:solidFill>
                <a:latin typeface="Arial" panose="020B0604020202020204" pitchFamily="34" charset="0"/>
                <a:cs typeface="Arial" panose="020B0604020202020204" pitchFamily="34" charset="0"/>
              </a:rPr>
              <a:t>atitude</a:t>
            </a:r>
            <a:endParaRPr altLang="en-US" sz="3400" b="1" dirty="0">
              <a:solidFill>
                <a:srgbClr val="FF0000"/>
              </a:solidFill>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0D69A0CA-E083-462E-AC9F-D994389892C5}"/>
              </a:ext>
            </a:extLst>
          </p:cNvPr>
          <p:cNvSpPr txBox="1"/>
          <p:nvPr/>
        </p:nvSpPr>
        <p:spPr>
          <a:xfrm>
            <a:off x="961291" y="1371600"/>
            <a:ext cx="2471720" cy="400110"/>
          </a:xfrm>
          <a:prstGeom prst="rect">
            <a:avLst/>
          </a:prstGeom>
          <a:noFill/>
        </p:spPr>
        <p:txBody>
          <a:bodyPr wrap="square" rtlCol="0">
            <a:spAutoFit/>
          </a:bodyPr>
          <a:lstStyle/>
          <a:p>
            <a:r>
              <a:rPr lang="en-US" sz="2000" dirty="0">
                <a:highlight>
                  <a:srgbClr val="04177E"/>
                </a:highlight>
              </a:rPr>
              <a:t>Daytime </a:t>
            </a:r>
            <a:r>
              <a:rPr lang="en-US" sz="2000" i="0" baseline="0" dirty="0">
                <a:highlight>
                  <a:srgbClr val="04177E"/>
                </a:highlight>
                <a:latin typeface="Arial" panose="020B0604020202020204" pitchFamily="34" charset="0"/>
                <a:cs typeface="Arial" panose="020B0604020202020204" pitchFamily="34" charset="0"/>
              </a:rPr>
              <a:t>E</a:t>
            </a:r>
            <a:r>
              <a:rPr lang="en-US" i="0" baseline="-25000" dirty="0">
                <a:highlight>
                  <a:srgbClr val="04177E"/>
                </a:highlight>
                <a:latin typeface="Arial" panose="020B0604020202020204" pitchFamily="34" charset="0"/>
                <a:cs typeface="Arial" panose="020B0604020202020204" pitchFamily="34" charset="0"/>
              </a:rPr>
              <a:t>s</a:t>
            </a:r>
            <a:r>
              <a:rPr lang="en-US" sz="2000" dirty="0">
                <a:highlight>
                  <a:srgbClr val="04177E"/>
                </a:highlight>
              </a:rPr>
              <a:t> patches</a:t>
            </a:r>
          </a:p>
        </p:txBody>
      </p:sp>
      <p:cxnSp>
        <p:nvCxnSpPr>
          <p:cNvPr id="69" name="Straight Arrow Connector 68">
            <a:extLst>
              <a:ext uri="{FF2B5EF4-FFF2-40B4-BE49-F238E27FC236}">
                <a16:creationId xmlns:a16="http://schemas.microsoft.com/office/drawing/2014/main" id="{732591BC-E91C-4777-8074-4D6E06F3C8CA}"/>
              </a:ext>
            </a:extLst>
          </p:cNvPr>
          <p:cNvCxnSpPr/>
          <p:nvPr/>
        </p:nvCxnSpPr>
        <p:spPr bwMode="auto">
          <a:xfrm flipH="1">
            <a:off x="5410200" y="1676400"/>
            <a:ext cx="304800" cy="419903"/>
          </a:xfrm>
          <a:prstGeom prst="straightConnector1">
            <a:avLst/>
          </a:prstGeom>
          <a:solidFill>
            <a:schemeClr val="accent1"/>
          </a:solidFill>
          <a:ln w="317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Straight Arrow Connector 53">
            <a:extLst>
              <a:ext uri="{FF2B5EF4-FFF2-40B4-BE49-F238E27FC236}">
                <a16:creationId xmlns:a16="http://schemas.microsoft.com/office/drawing/2014/main" id="{F675E3CC-E4BA-4567-B8D2-B9737645B23F}"/>
              </a:ext>
            </a:extLst>
          </p:cNvPr>
          <p:cNvCxnSpPr/>
          <p:nvPr/>
        </p:nvCxnSpPr>
        <p:spPr bwMode="auto">
          <a:xfrm flipH="1">
            <a:off x="2738438" y="1676400"/>
            <a:ext cx="283105" cy="343581"/>
          </a:xfrm>
          <a:prstGeom prst="straightConnector1">
            <a:avLst/>
          </a:prstGeom>
          <a:solidFill>
            <a:schemeClr val="accent1"/>
          </a:solidFill>
          <a:ln w="317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43020">
                                            <p:txEl>
                                              <p:pRg st="0" end="0"/>
                                            </p:txEl>
                                          </p:spTgt>
                                        </p:tgtEl>
                                        <p:attrNameLst>
                                          <p:attrName>style.visibility</p:attrName>
                                        </p:attrNameLst>
                                      </p:cBhvr>
                                      <p:to>
                                        <p:strVal val="visible"/>
                                      </p:to>
                                    </p:set>
                                    <p:animEffect transition="in" filter="wipe(left)">
                                      <p:cBhvr>
                                        <p:cTn id="7" dur="500"/>
                                        <p:tgtEl>
                                          <p:spTgt spid="430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0"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20" name="Rectangle 12">
            <a:extLst>
              <a:ext uri="{FF2B5EF4-FFF2-40B4-BE49-F238E27FC236}">
                <a16:creationId xmlns:a16="http://schemas.microsoft.com/office/drawing/2014/main" id="{FB9C3468-6F7C-435F-8DA3-3E2FBF84C368}"/>
              </a:ext>
            </a:extLst>
          </p:cNvPr>
          <p:cNvSpPr>
            <a:spLocks noChangeArrowheads="1"/>
          </p:cNvSpPr>
          <p:nvPr/>
        </p:nvSpPr>
        <p:spPr bwMode="auto">
          <a:xfrm>
            <a:off x="381000" y="1341438"/>
            <a:ext cx="4543425"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174625" indent="-174625" defTabSz="7620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804863" indent="-266700" defTabSz="7620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65225" indent="-161925" defTabSz="7620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60525" indent="-228600" defTabSz="7620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1970088" indent="-130175" defTabSz="7620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427288" indent="-130175" defTabSz="7620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884488" indent="-130175" defTabSz="7620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341688" indent="-130175" defTabSz="7620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798888" indent="-130175" defTabSz="7620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Aft>
                <a:spcPct val="20000"/>
              </a:spcAft>
              <a:buFontTx/>
              <a:buChar char="•"/>
            </a:pPr>
            <a:endParaRPr lang="en-US" altLang="en-US" sz="2000" i="0">
              <a:solidFill>
                <a:schemeClr val="tx1"/>
              </a:solidFill>
              <a:latin typeface="Arial" panose="020B0604020202020204" pitchFamily="34" charset="0"/>
              <a:cs typeface="Arial" panose="020B0604020202020204" pitchFamily="34" charset="0"/>
            </a:endParaRPr>
          </a:p>
        </p:txBody>
      </p:sp>
      <p:sp>
        <p:nvSpPr>
          <p:cNvPr id="32771" name="Rectangle 2">
            <a:extLst>
              <a:ext uri="{FF2B5EF4-FFF2-40B4-BE49-F238E27FC236}">
                <a16:creationId xmlns:a16="http://schemas.microsoft.com/office/drawing/2014/main" id="{1A08D8C8-04B7-4A13-9539-45056609ECDC}"/>
              </a:ext>
            </a:extLst>
          </p:cNvPr>
          <p:cNvSpPr>
            <a:spLocks noGrp="1"/>
          </p:cNvSpPr>
          <p:nvPr>
            <p:ph type="title"/>
          </p:nvPr>
        </p:nvSpPr>
        <p:spPr>
          <a:xfrm>
            <a:off x="73510" y="260350"/>
            <a:ext cx="7811184" cy="1187450"/>
          </a:xfrm>
          <a:noFill/>
        </p:spPr>
        <p:txBody>
          <a:bodyPr/>
          <a:lstStyle/>
          <a:p>
            <a:pPr>
              <a:lnSpc>
                <a:spcPts val="3100"/>
              </a:lnSpc>
            </a:pPr>
            <a:r>
              <a:rPr lang="en-US" altLang="en-US" sz="2400" b="1" dirty="0">
                <a:solidFill>
                  <a:srgbClr val="FF0000"/>
                </a:solidFill>
                <a:latin typeface="Arial" panose="020B0604020202020204" pitchFamily="34" charset="0"/>
                <a:cs typeface="Arial" panose="020B0604020202020204" pitchFamily="34" charset="0"/>
              </a:rPr>
              <a:t>     Increased Meteor Count at Northern</a:t>
            </a:r>
            <a:r>
              <a:rPr lang="en-US" altLang="en-US" sz="2400" dirty="0">
                <a:solidFill>
                  <a:srgbClr val="FF0000"/>
                </a:solidFill>
                <a:latin typeface="Arial" panose="020B0604020202020204" pitchFamily="34" charset="0"/>
                <a:cs typeface="Arial" panose="020B0604020202020204" pitchFamily="34" charset="0"/>
              </a:rPr>
              <a:t> </a:t>
            </a:r>
            <a:r>
              <a:rPr lang="en-US" altLang="en-US" sz="2400" b="1" dirty="0">
                <a:solidFill>
                  <a:srgbClr val="FF0000"/>
                </a:solidFill>
                <a:latin typeface="Arial" panose="020B0604020202020204" pitchFamily="34" charset="0"/>
                <a:cs typeface="Arial" panose="020B0604020202020204" pitchFamily="34" charset="0"/>
              </a:rPr>
              <a:t>Latitudes</a:t>
            </a:r>
            <a:br>
              <a:rPr lang="en-US" altLang="en-US" sz="2400" dirty="0">
                <a:solidFill>
                  <a:srgbClr val="FF0000"/>
                </a:solidFill>
                <a:latin typeface="Arial" panose="020B0604020202020204" pitchFamily="34" charset="0"/>
                <a:cs typeface="Arial" panose="020B0604020202020204" pitchFamily="34" charset="0"/>
              </a:rPr>
            </a:br>
            <a:r>
              <a:rPr lang="en-US" altLang="en-US" sz="2400" dirty="0">
                <a:solidFill>
                  <a:srgbClr val="FF0000"/>
                </a:solidFill>
                <a:latin typeface="Arial" panose="020B0604020202020204" pitchFamily="34" charset="0"/>
                <a:cs typeface="Arial" panose="020B0604020202020204" pitchFamily="34" charset="0"/>
              </a:rPr>
              <a:t>        </a:t>
            </a:r>
            <a:r>
              <a:rPr lang="en-US" altLang="en-US" sz="2400" b="1" dirty="0">
                <a:solidFill>
                  <a:srgbClr val="FF0000"/>
                </a:solidFill>
                <a:latin typeface="Arial" panose="020B0604020202020204" pitchFamily="34" charset="0"/>
                <a:cs typeface="Arial" panose="020B0604020202020204" pitchFamily="34" charset="0"/>
              </a:rPr>
              <a:t>from</a:t>
            </a:r>
            <a:r>
              <a:rPr lang="en-US" altLang="en-US" sz="2400" dirty="0">
                <a:solidFill>
                  <a:srgbClr val="FF0000"/>
                </a:solidFill>
                <a:latin typeface="Arial" panose="020B0604020202020204" pitchFamily="34" charset="0"/>
                <a:cs typeface="Arial" panose="020B0604020202020204" pitchFamily="34" charset="0"/>
              </a:rPr>
              <a:t> </a:t>
            </a:r>
            <a:r>
              <a:rPr lang="en-US" altLang="en-US" sz="2400" b="1" dirty="0">
                <a:solidFill>
                  <a:srgbClr val="FF0000"/>
                </a:solidFill>
                <a:latin typeface="Arial" panose="020B0604020202020204" pitchFamily="34" charset="0"/>
                <a:cs typeface="Arial" panose="020B0604020202020204" pitchFamily="34" charset="0"/>
              </a:rPr>
              <a:t>Mid-May to Mid-August Correlates to  </a:t>
            </a:r>
            <a:br>
              <a:rPr lang="en-US" altLang="en-US" sz="2400" b="1" dirty="0">
                <a:solidFill>
                  <a:srgbClr val="FF0000"/>
                </a:solidFill>
                <a:latin typeface="Arial" panose="020B0604020202020204" pitchFamily="34" charset="0"/>
                <a:cs typeface="Arial" panose="020B0604020202020204" pitchFamily="34" charset="0"/>
              </a:rPr>
            </a:br>
            <a:r>
              <a:rPr lang="en-US" altLang="en-US" sz="2400" b="1" dirty="0">
                <a:solidFill>
                  <a:srgbClr val="FF0000"/>
                </a:solidFill>
                <a:latin typeface="Arial" panose="020B0604020202020204" pitchFamily="34" charset="0"/>
                <a:cs typeface="Arial" panose="020B0604020202020204" pitchFamily="34" charset="0"/>
              </a:rPr>
              <a:t>increased </a:t>
            </a:r>
            <a:r>
              <a:rPr lang="en-US" sz="2400" baseline="0" dirty="0">
                <a:solidFill>
                  <a:srgbClr val="FF0000"/>
                </a:solidFill>
                <a:latin typeface="Arial" panose="020B0604020202020204" pitchFamily="34" charset="0"/>
                <a:cs typeface="Arial" panose="020B0604020202020204" pitchFamily="34" charset="0"/>
              </a:rPr>
              <a:t>E</a:t>
            </a:r>
            <a:r>
              <a:rPr lang="en-US" sz="3200" baseline="-25000" dirty="0">
                <a:solidFill>
                  <a:srgbClr val="FF0000"/>
                </a:solidFill>
                <a:latin typeface="Arial" panose="020B0604020202020204" pitchFamily="34" charset="0"/>
                <a:cs typeface="Arial" panose="020B0604020202020204" pitchFamily="34" charset="0"/>
              </a:rPr>
              <a:t>s</a:t>
            </a:r>
            <a:r>
              <a:rPr lang="en-US" altLang="en-US" sz="2400" b="1" dirty="0">
                <a:solidFill>
                  <a:srgbClr val="FF0000"/>
                </a:solidFill>
                <a:latin typeface="Arial" panose="020B0604020202020204" pitchFamily="34" charset="0"/>
                <a:cs typeface="Arial" panose="020B0604020202020204" pitchFamily="34" charset="0"/>
              </a:rPr>
              <a:t> Vertical Incidence Critical Frequency</a:t>
            </a:r>
          </a:p>
        </p:txBody>
      </p:sp>
      <p:pic>
        <p:nvPicPr>
          <p:cNvPr id="32772" name="Picture 2" descr="Graphical user interface, application&#10;&#10;Description automatically generated">
            <a:extLst>
              <a:ext uri="{FF2B5EF4-FFF2-40B4-BE49-F238E27FC236}">
                <a16:creationId xmlns:a16="http://schemas.microsoft.com/office/drawing/2014/main" id="{958A129C-0B02-40D9-8B33-D215488D73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768" t="39780" r="58006" b="31589"/>
          <a:stretch>
            <a:fillRect/>
          </a:stretch>
        </p:blipFill>
        <p:spPr bwMode="auto">
          <a:xfrm>
            <a:off x="957262" y="1497013"/>
            <a:ext cx="6657975"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Box 3">
            <a:extLst>
              <a:ext uri="{FF2B5EF4-FFF2-40B4-BE49-F238E27FC236}">
                <a16:creationId xmlns:a16="http://schemas.microsoft.com/office/drawing/2014/main" id="{2B978312-1BE4-421E-8515-0A19B538FFC8}"/>
              </a:ext>
            </a:extLst>
          </p:cNvPr>
          <p:cNvSpPr txBox="1">
            <a:spLocks noChangeArrowheads="1"/>
          </p:cNvSpPr>
          <p:nvPr/>
        </p:nvSpPr>
        <p:spPr bwMode="auto">
          <a:xfrm>
            <a:off x="1734636" y="6245225"/>
            <a:ext cx="6810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i="0" dirty="0">
                <a:solidFill>
                  <a:srgbClr val="000000"/>
                </a:solidFill>
                <a:latin typeface="Arial" panose="020B0604020202020204" pitchFamily="34" charset="0"/>
                <a:cs typeface="Arial" panose="020B0604020202020204" pitchFamily="34" charset="0"/>
              </a:rPr>
              <a:t>Jan</a:t>
            </a:r>
          </a:p>
        </p:txBody>
      </p:sp>
      <p:sp>
        <p:nvSpPr>
          <p:cNvPr id="32774" name="TextBox 20">
            <a:extLst>
              <a:ext uri="{FF2B5EF4-FFF2-40B4-BE49-F238E27FC236}">
                <a16:creationId xmlns:a16="http://schemas.microsoft.com/office/drawing/2014/main" id="{18133848-82CE-405C-86EC-EAEFEF6CCAF4}"/>
              </a:ext>
            </a:extLst>
          </p:cNvPr>
          <p:cNvSpPr txBox="1">
            <a:spLocks noChangeArrowheads="1"/>
          </p:cNvSpPr>
          <p:nvPr/>
        </p:nvSpPr>
        <p:spPr bwMode="auto">
          <a:xfrm>
            <a:off x="2527073" y="6245225"/>
            <a:ext cx="7159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i="0" dirty="0">
                <a:solidFill>
                  <a:srgbClr val="000000"/>
                </a:solidFill>
                <a:latin typeface="Arial" panose="020B0604020202020204" pitchFamily="34" charset="0"/>
                <a:cs typeface="Arial" panose="020B0604020202020204" pitchFamily="34" charset="0"/>
              </a:rPr>
              <a:t>Mar</a:t>
            </a:r>
          </a:p>
        </p:txBody>
      </p:sp>
      <p:sp>
        <p:nvSpPr>
          <p:cNvPr id="32775" name="TextBox 21">
            <a:extLst>
              <a:ext uri="{FF2B5EF4-FFF2-40B4-BE49-F238E27FC236}">
                <a16:creationId xmlns:a16="http://schemas.microsoft.com/office/drawing/2014/main" id="{ECFE63AD-5ED1-4999-B614-12C6D49398A0}"/>
              </a:ext>
            </a:extLst>
          </p:cNvPr>
          <p:cNvSpPr txBox="1">
            <a:spLocks noChangeArrowheads="1"/>
          </p:cNvSpPr>
          <p:nvPr/>
        </p:nvSpPr>
        <p:spPr bwMode="auto">
          <a:xfrm>
            <a:off x="3319236" y="6245225"/>
            <a:ext cx="7667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i="0" dirty="0">
                <a:solidFill>
                  <a:srgbClr val="000000"/>
                </a:solidFill>
                <a:latin typeface="Arial" panose="020B0604020202020204" pitchFamily="34" charset="0"/>
                <a:cs typeface="Arial" panose="020B0604020202020204" pitchFamily="34" charset="0"/>
              </a:rPr>
              <a:t>May</a:t>
            </a:r>
          </a:p>
        </p:txBody>
      </p:sp>
      <p:sp>
        <p:nvSpPr>
          <p:cNvPr id="32776" name="TextBox 23">
            <a:extLst>
              <a:ext uri="{FF2B5EF4-FFF2-40B4-BE49-F238E27FC236}">
                <a16:creationId xmlns:a16="http://schemas.microsoft.com/office/drawing/2014/main" id="{EB53783D-A478-45EB-B815-94F946DE742C}"/>
              </a:ext>
            </a:extLst>
          </p:cNvPr>
          <p:cNvSpPr txBox="1">
            <a:spLocks noChangeArrowheads="1"/>
          </p:cNvSpPr>
          <p:nvPr/>
        </p:nvSpPr>
        <p:spPr bwMode="auto">
          <a:xfrm>
            <a:off x="4575175" y="6245225"/>
            <a:ext cx="7318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i="0">
                <a:solidFill>
                  <a:srgbClr val="000000"/>
                </a:solidFill>
                <a:latin typeface="Arial" panose="020B0604020202020204" pitchFamily="34" charset="0"/>
                <a:cs typeface="Arial" panose="020B0604020202020204" pitchFamily="34" charset="0"/>
              </a:rPr>
              <a:t>Aug</a:t>
            </a:r>
          </a:p>
        </p:txBody>
      </p:sp>
      <p:sp>
        <p:nvSpPr>
          <p:cNvPr id="32777" name="TextBox 24">
            <a:extLst>
              <a:ext uri="{FF2B5EF4-FFF2-40B4-BE49-F238E27FC236}">
                <a16:creationId xmlns:a16="http://schemas.microsoft.com/office/drawing/2014/main" id="{6AB5471E-6E64-466C-A392-0CD8A838DA83}"/>
              </a:ext>
            </a:extLst>
          </p:cNvPr>
          <p:cNvSpPr txBox="1">
            <a:spLocks noChangeArrowheads="1"/>
          </p:cNvSpPr>
          <p:nvPr/>
        </p:nvSpPr>
        <p:spPr bwMode="auto">
          <a:xfrm>
            <a:off x="5424487" y="6245225"/>
            <a:ext cx="663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i="0">
                <a:solidFill>
                  <a:srgbClr val="000000"/>
                </a:solidFill>
                <a:latin typeface="Arial" panose="020B0604020202020204" pitchFamily="34" charset="0"/>
                <a:cs typeface="Arial" panose="020B0604020202020204" pitchFamily="34" charset="0"/>
              </a:rPr>
              <a:t>Oct</a:t>
            </a:r>
          </a:p>
        </p:txBody>
      </p:sp>
      <p:sp>
        <p:nvSpPr>
          <p:cNvPr id="32778" name="TextBox 25">
            <a:extLst>
              <a:ext uri="{FF2B5EF4-FFF2-40B4-BE49-F238E27FC236}">
                <a16:creationId xmlns:a16="http://schemas.microsoft.com/office/drawing/2014/main" id="{AD15CF0F-A57E-4DC0-A3C7-0E03E8654314}"/>
              </a:ext>
            </a:extLst>
          </p:cNvPr>
          <p:cNvSpPr txBox="1">
            <a:spLocks noChangeArrowheads="1"/>
          </p:cNvSpPr>
          <p:nvPr/>
        </p:nvSpPr>
        <p:spPr bwMode="auto">
          <a:xfrm>
            <a:off x="6225948" y="6245225"/>
            <a:ext cx="7318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i="0" dirty="0">
                <a:solidFill>
                  <a:srgbClr val="000000"/>
                </a:solidFill>
                <a:latin typeface="Arial" panose="020B0604020202020204" pitchFamily="34" charset="0"/>
                <a:cs typeface="Arial" panose="020B0604020202020204" pitchFamily="34" charset="0"/>
              </a:rPr>
              <a:t>Dec</a:t>
            </a:r>
          </a:p>
        </p:txBody>
      </p:sp>
      <p:sp>
        <p:nvSpPr>
          <p:cNvPr id="32779" name="TextBox 27">
            <a:extLst>
              <a:ext uri="{FF2B5EF4-FFF2-40B4-BE49-F238E27FC236}">
                <a16:creationId xmlns:a16="http://schemas.microsoft.com/office/drawing/2014/main" id="{87BBDC04-DA2A-446E-88E1-8FB1537527AF}"/>
              </a:ext>
            </a:extLst>
          </p:cNvPr>
          <p:cNvSpPr txBox="1">
            <a:spLocks noChangeArrowheads="1"/>
          </p:cNvSpPr>
          <p:nvPr/>
        </p:nvSpPr>
        <p:spPr bwMode="auto">
          <a:xfrm>
            <a:off x="1168734" y="6010275"/>
            <a:ext cx="693737" cy="3683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sz="1800" b="1" i="0" dirty="0">
                <a:solidFill>
                  <a:srgbClr val="1008AE"/>
                </a:solidFill>
                <a:latin typeface="Arial" panose="020B0604020202020204" pitchFamily="34" charset="0"/>
                <a:cs typeface="Arial" panose="020B0604020202020204" pitchFamily="34" charset="0"/>
              </a:rPr>
              <a:t>2000</a:t>
            </a:r>
          </a:p>
        </p:txBody>
      </p:sp>
      <p:sp>
        <p:nvSpPr>
          <p:cNvPr id="32780" name="TextBox 28">
            <a:extLst>
              <a:ext uri="{FF2B5EF4-FFF2-40B4-BE49-F238E27FC236}">
                <a16:creationId xmlns:a16="http://schemas.microsoft.com/office/drawing/2014/main" id="{57AE6EA2-CA67-4E9D-BB85-68293DAFCC5C}"/>
              </a:ext>
            </a:extLst>
          </p:cNvPr>
          <p:cNvSpPr txBox="1">
            <a:spLocks noChangeArrowheads="1"/>
          </p:cNvSpPr>
          <p:nvPr/>
        </p:nvSpPr>
        <p:spPr bwMode="auto">
          <a:xfrm>
            <a:off x="1163637" y="4829175"/>
            <a:ext cx="693738" cy="3698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sz="1800" b="1" i="0">
                <a:solidFill>
                  <a:srgbClr val="1008AE"/>
                </a:solidFill>
                <a:latin typeface="Arial" panose="020B0604020202020204" pitchFamily="34" charset="0"/>
                <a:cs typeface="Arial" panose="020B0604020202020204" pitchFamily="34" charset="0"/>
              </a:rPr>
              <a:t>4000</a:t>
            </a:r>
          </a:p>
        </p:txBody>
      </p:sp>
      <p:sp>
        <p:nvSpPr>
          <p:cNvPr id="32782" name="TextBox 29">
            <a:extLst>
              <a:ext uri="{FF2B5EF4-FFF2-40B4-BE49-F238E27FC236}">
                <a16:creationId xmlns:a16="http://schemas.microsoft.com/office/drawing/2014/main" id="{ED32E761-C0F0-4086-8F3E-D7CB6344BF2F}"/>
              </a:ext>
            </a:extLst>
          </p:cNvPr>
          <p:cNvSpPr txBox="1">
            <a:spLocks noChangeArrowheads="1"/>
          </p:cNvSpPr>
          <p:nvPr/>
        </p:nvSpPr>
        <p:spPr bwMode="auto">
          <a:xfrm>
            <a:off x="1154112" y="3632200"/>
            <a:ext cx="693738" cy="3683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sz="1800" b="1" i="0" dirty="0">
                <a:solidFill>
                  <a:srgbClr val="1008AE"/>
                </a:solidFill>
                <a:latin typeface="Arial" panose="020B0604020202020204" pitchFamily="34" charset="0"/>
                <a:cs typeface="Arial" panose="020B0604020202020204" pitchFamily="34" charset="0"/>
              </a:rPr>
              <a:t>6000</a:t>
            </a:r>
          </a:p>
        </p:txBody>
      </p:sp>
      <p:sp>
        <p:nvSpPr>
          <p:cNvPr id="32783" name="TextBox 30">
            <a:extLst>
              <a:ext uri="{FF2B5EF4-FFF2-40B4-BE49-F238E27FC236}">
                <a16:creationId xmlns:a16="http://schemas.microsoft.com/office/drawing/2014/main" id="{35255A05-8C0C-4172-B4D1-758595909821}"/>
              </a:ext>
            </a:extLst>
          </p:cNvPr>
          <p:cNvSpPr txBox="1">
            <a:spLocks noChangeArrowheads="1"/>
          </p:cNvSpPr>
          <p:nvPr/>
        </p:nvSpPr>
        <p:spPr bwMode="auto">
          <a:xfrm>
            <a:off x="1138010" y="2419350"/>
            <a:ext cx="693737" cy="3698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sz="1800" b="1" i="0" dirty="0">
                <a:solidFill>
                  <a:srgbClr val="1008AE"/>
                </a:solidFill>
                <a:latin typeface="Arial" panose="020B0604020202020204" pitchFamily="34" charset="0"/>
                <a:cs typeface="Arial" panose="020B0604020202020204" pitchFamily="34" charset="0"/>
              </a:rPr>
              <a:t>8000</a:t>
            </a:r>
          </a:p>
        </p:txBody>
      </p:sp>
      <p:cxnSp>
        <p:nvCxnSpPr>
          <p:cNvPr id="6" name="Straight Connector 5">
            <a:extLst>
              <a:ext uri="{FF2B5EF4-FFF2-40B4-BE49-F238E27FC236}">
                <a16:creationId xmlns:a16="http://schemas.microsoft.com/office/drawing/2014/main" id="{BE9A6F27-8FF1-4097-BEB9-8A7F15136A48}"/>
              </a:ext>
            </a:extLst>
          </p:cNvPr>
          <p:cNvCxnSpPr>
            <a:cxnSpLocks/>
          </p:cNvCxnSpPr>
          <p:nvPr/>
        </p:nvCxnSpPr>
        <p:spPr>
          <a:xfrm>
            <a:off x="3713162" y="2322513"/>
            <a:ext cx="0" cy="38798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5487A46-0A51-491E-9A59-0B86FDBEF8DB}"/>
              </a:ext>
            </a:extLst>
          </p:cNvPr>
          <p:cNvCxnSpPr>
            <a:cxnSpLocks/>
          </p:cNvCxnSpPr>
          <p:nvPr/>
        </p:nvCxnSpPr>
        <p:spPr>
          <a:xfrm>
            <a:off x="4916487" y="2322513"/>
            <a:ext cx="28575" cy="38989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2794" name="TextBox 47">
            <a:extLst>
              <a:ext uri="{FF2B5EF4-FFF2-40B4-BE49-F238E27FC236}">
                <a16:creationId xmlns:a16="http://schemas.microsoft.com/office/drawing/2014/main" id="{93FFB1F5-FE1B-4124-A38E-2804AF29E3B5}"/>
              </a:ext>
            </a:extLst>
          </p:cNvPr>
          <p:cNvSpPr txBox="1">
            <a:spLocks noChangeArrowheads="1"/>
          </p:cNvSpPr>
          <p:nvPr/>
        </p:nvSpPr>
        <p:spPr bwMode="auto">
          <a:xfrm>
            <a:off x="1928812" y="2709863"/>
            <a:ext cx="1374775"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i="0">
                <a:solidFill>
                  <a:schemeClr val="bg1"/>
                </a:solidFill>
                <a:latin typeface="Arial" panose="020B0604020202020204" pitchFamily="34" charset="0"/>
                <a:cs typeface="Arial" panose="020B0604020202020204" pitchFamily="34" charset="0"/>
              </a:rPr>
              <a:t>              </a:t>
            </a:r>
          </a:p>
        </p:txBody>
      </p:sp>
      <p:sp>
        <p:nvSpPr>
          <p:cNvPr id="27" name="TextBox 34">
            <a:extLst>
              <a:ext uri="{FF2B5EF4-FFF2-40B4-BE49-F238E27FC236}">
                <a16:creationId xmlns:a16="http://schemas.microsoft.com/office/drawing/2014/main" id="{5127E3E7-BC56-463D-9C30-ACD8185CCFA6}"/>
              </a:ext>
            </a:extLst>
          </p:cNvPr>
          <p:cNvSpPr txBox="1">
            <a:spLocks noChangeArrowheads="1"/>
          </p:cNvSpPr>
          <p:nvPr/>
        </p:nvSpPr>
        <p:spPr bwMode="auto">
          <a:xfrm>
            <a:off x="6964362" y="6027737"/>
            <a:ext cx="539750" cy="3698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endParaRPr lang="en-US" altLang="en-US" sz="1800" b="1" i="0" dirty="0">
              <a:solidFill>
                <a:srgbClr val="C76B49"/>
              </a:solidFill>
              <a:latin typeface="Arial" panose="020B0604020202020204" pitchFamily="34" charset="0"/>
              <a:cs typeface="Arial" panose="020B0604020202020204" pitchFamily="34" charset="0"/>
            </a:endParaRPr>
          </a:p>
        </p:txBody>
      </p:sp>
      <p:sp>
        <p:nvSpPr>
          <p:cNvPr id="28" name="TextBox 31">
            <a:extLst>
              <a:ext uri="{FF2B5EF4-FFF2-40B4-BE49-F238E27FC236}">
                <a16:creationId xmlns:a16="http://schemas.microsoft.com/office/drawing/2014/main" id="{9C14BF08-E627-4B75-81BE-9A45EED17E03}"/>
              </a:ext>
            </a:extLst>
          </p:cNvPr>
          <p:cNvSpPr txBox="1">
            <a:spLocks noChangeArrowheads="1"/>
          </p:cNvSpPr>
          <p:nvPr/>
        </p:nvSpPr>
        <p:spPr bwMode="auto">
          <a:xfrm rot="16200000">
            <a:off x="5282664" y="4150095"/>
            <a:ext cx="4621214" cy="4358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lgn="ctr">
              <a:lnSpc>
                <a:spcPts val="2600"/>
              </a:lnSpc>
              <a:spcBef>
                <a:spcPct val="0"/>
              </a:spcBef>
              <a:buFontTx/>
              <a:buNone/>
            </a:pPr>
            <a:endParaRPr lang="en-US" altLang="en-US" b="1" i="0" dirty="0">
              <a:solidFill>
                <a:srgbClr val="C76B49"/>
              </a:solidFill>
              <a:latin typeface="Arial" panose="020B0604020202020204" pitchFamily="34" charset="0"/>
              <a:cs typeface="Arial" panose="020B0604020202020204" pitchFamily="34" charset="0"/>
            </a:endParaRPr>
          </a:p>
        </p:txBody>
      </p:sp>
      <p:sp>
        <p:nvSpPr>
          <p:cNvPr id="32790" name="TextBox 39">
            <a:extLst>
              <a:ext uri="{FF2B5EF4-FFF2-40B4-BE49-F238E27FC236}">
                <a16:creationId xmlns:a16="http://schemas.microsoft.com/office/drawing/2014/main" id="{A20E0DD7-3DBE-49E8-A2CF-6AEF2CC45E29}"/>
              </a:ext>
            </a:extLst>
          </p:cNvPr>
          <p:cNvSpPr txBox="1">
            <a:spLocks noChangeArrowheads="1"/>
          </p:cNvSpPr>
          <p:nvPr/>
        </p:nvSpPr>
        <p:spPr bwMode="auto">
          <a:xfrm>
            <a:off x="6934200" y="2138363"/>
            <a:ext cx="1054100"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sz="1800" b="1" i="0" dirty="0">
                <a:solidFill>
                  <a:srgbClr val="C76B49"/>
                </a:solidFill>
                <a:latin typeface="Arial" panose="020B0604020202020204" pitchFamily="34" charset="0"/>
                <a:cs typeface="Arial" panose="020B0604020202020204" pitchFamily="34" charset="0"/>
              </a:rPr>
              <a:t>5.0 MHz</a:t>
            </a:r>
          </a:p>
        </p:txBody>
      </p:sp>
      <p:sp>
        <p:nvSpPr>
          <p:cNvPr id="29" name="TextBox 39">
            <a:extLst>
              <a:ext uri="{FF2B5EF4-FFF2-40B4-BE49-F238E27FC236}">
                <a16:creationId xmlns:a16="http://schemas.microsoft.com/office/drawing/2014/main" id="{8BBC45F2-2B64-4A9A-9AB6-028AA4C17154}"/>
              </a:ext>
            </a:extLst>
          </p:cNvPr>
          <p:cNvSpPr txBox="1">
            <a:spLocks noChangeArrowheads="1"/>
          </p:cNvSpPr>
          <p:nvPr/>
        </p:nvSpPr>
        <p:spPr bwMode="auto">
          <a:xfrm>
            <a:off x="6934200" y="2786952"/>
            <a:ext cx="1054100"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sz="1800" b="1" i="0" dirty="0">
                <a:solidFill>
                  <a:srgbClr val="C76B49"/>
                </a:solidFill>
                <a:latin typeface="Arial" panose="020B0604020202020204" pitchFamily="34" charset="0"/>
                <a:cs typeface="Arial" panose="020B0604020202020204" pitchFamily="34" charset="0"/>
              </a:rPr>
              <a:t>4.5 MHz</a:t>
            </a:r>
          </a:p>
        </p:txBody>
      </p:sp>
      <p:sp>
        <p:nvSpPr>
          <p:cNvPr id="30" name="TextBox 39">
            <a:extLst>
              <a:ext uri="{FF2B5EF4-FFF2-40B4-BE49-F238E27FC236}">
                <a16:creationId xmlns:a16="http://schemas.microsoft.com/office/drawing/2014/main" id="{6B0A9F18-361C-45C3-9718-3AB325A3EFAE}"/>
              </a:ext>
            </a:extLst>
          </p:cNvPr>
          <p:cNvSpPr txBox="1">
            <a:spLocks noChangeArrowheads="1"/>
          </p:cNvSpPr>
          <p:nvPr/>
        </p:nvSpPr>
        <p:spPr bwMode="auto">
          <a:xfrm>
            <a:off x="6962693" y="3436657"/>
            <a:ext cx="1054100"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sz="1800" b="1" i="0" dirty="0">
                <a:solidFill>
                  <a:srgbClr val="C76B49"/>
                </a:solidFill>
                <a:latin typeface="Arial" panose="020B0604020202020204" pitchFamily="34" charset="0"/>
                <a:cs typeface="Arial" panose="020B0604020202020204" pitchFamily="34" charset="0"/>
              </a:rPr>
              <a:t>4.0 MHz</a:t>
            </a:r>
          </a:p>
        </p:txBody>
      </p:sp>
      <p:sp>
        <p:nvSpPr>
          <p:cNvPr id="31" name="TextBox 39">
            <a:extLst>
              <a:ext uri="{FF2B5EF4-FFF2-40B4-BE49-F238E27FC236}">
                <a16:creationId xmlns:a16="http://schemas.microsoft.com/office/drawing/2014/main" id="{78E9BA36-594F-4416-9D26-549AF401AF42}"/>
              </a:ext>
            </a:extLst>
          </p:cNvPr>
          <p:cNvSpPr txBox="1">
            <a:spLocks noChangeArrowheads="1"/>
          </p:cNvSpPr>
          <p:nvPr/>
        </p:nvSpPr>
        <p:spPr bwMode="auto">
          <a:xfrm>
            <a:off x="6954922" y="4102405"/>
            <a:ext cx="1054100"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sz="1800" b="1" i="0" dirty="0">
                <a:solidFill>
                  <a:srgbClr val="C76B49"/>
                </a:solidFill>
                <a:latin typeface="Arial" panose="020B0604020202020204" pitchFamily="34" charset="0"/>
                <a:cs typeface="Arial" panose="020B0604020202020204" pitchFamily="34" charset="0"/>
              </a:rPr>
              <a:t>3.5 MHz</a:t>
            </a:r>
          </a:p>
        </p:txBody>
      </p:sp>
      <p:sp>
        <p:nvSpPr>
          <p:cNvPr id="32" name="TextBox 39">
            <a:extLst>
              <a:ext uri="{FF2B5EF4-FFF2-40B4-BE49-F238E27FC236}">
                <a16:creationId xmlns:a16="http://schemas.microsoft.com/office/drawing/2014/main" id="{59A137B7-10CE-4483-BE63-26391D43C9D3}"/>
              </a:ext>
            </a:extLst>
          </p:cNvPr>
          <p:cNvSpPr txBox="1">
            <a:spLocks noChangeArrowheads="1"/>
          </p:cNvSpPr>
          <p:nvPr/>
        </p:nvSpPr>
        <p:spPr bwMode="auto">
          <a:xfrm>
            <a:off x="6962274" y="4736068"/>
            <a:ext cx="1054100"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sz="1800" b="1" i="0" dirty="0">
                <a:solidFill>
                  <a:srgbClr val="C76B49"/>
                </a:solidFill>
                <a:latin typeface="Arial" panose="020B0604020202020204" pitchFamily="34" charset="0"/>
                <a:cs typeface="Arial" panose="020B0604020202020204" pitchFamily="34" charset="0"/>
              </a:rPr>
              <a:t>3.0 MHz</a:t>
            </a:r>
          </a:p>
        </p:txBody>
      </p:sp>
      <p:sp>
        <p:nvSpPr>
          <p:cNvPr id="33" name="TextBox 39">
            <a:extLst>
              <a:ext uri="{FF2B5EF4-FFF2-40B4-BE49-F238E27FC236}">
                <a16:creationId xmlns:a16="http://schemas.microsoft.com/office/drawing/2014/main" id="{F3E500FC-4CE7-4815-97A8-CAADE81A8E8B}"/>
              </a:ext>
            </a:extLst>
          </p:cNvPr>
          <p:cNvSpPr txBox="1">
            <a:spLocks noChangeArrowheads="1"/>
          </p:cNvSpPr>
          <p:nvPr/>
        </p:nvSpPr>
        <p:spPr bwMode="auto">
          <a:xfrm>
            <a:off x="6978738" y="5394158"/>
            <a:ext cx="1054100"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sz="1800" b="1" i="0" dirty="0">
                <a:solidFill>
                  <a:srgbClr val="C76B49"/>
                </a:solidFill>
                <a:latin typeface="Arial" panose="020B0604020202020204" pitchFamily="34" charset="0"/>
                <a:cs typeface="Arial" panose="020B0604020202020204" pitchFamily="34" charset="0"/>
              </a:rPr>
              <a:t>2.5 MHz</a:t>
            </a:r>
          </a:p>
        </p:txBody>
      </p:sp>
      <p:sp>
        <p:nvSpPr>
          <p:cNvPr id="34" name="TextBox 33">
            <a:extLst>
              <a:ext uri="{FF2B5EF4-FFF2-40B4-BE49-F238E27FC236}">
                <a16:creationId xmlns:a16="http://schemas.microsoft.com/office/drawing/2014/main" id="{5B20A63C-C03F-46D1-B6B2-416407505BD5}"/>
              </a:ext>
            </a:extLst>
          </p:cNvPr>
          <p:cNvSpPr txBox="1"/>
          <p:nvPr/>
        </p:nvSpPr>
        <p:spPr>
          <a:xfrm>
            <a:off x="1195139" y="3043535"/>
            <a:ext cx="481261" cy="461665"/>
          </a:xfrm>
          <a:prstGeom prst="rect">
            <a:avLst/>
          </a:prstGeom>
          <a:solidFill>
            <a:srgbClr val="FFFFFF"/>
          </a:solidFill>
        </p:spPr>
        <p:txBody>
          <a:bodyPr wrap="square" rtlCol="0">
            <a:spAutoFit/>
          </a:bodyPr>
          <a:lstStyle/>
          <a:p>
            <a:r>
              <a:rPr lang="en-US" altLang="en-US" sz="2400" b="1" dirty="0">
                <a:solidFill>
                  <a:srgbClr val="000000"/>
                </a:solidFill>
                <a:latin typeface="Arial" panose="020B0604020202020204" pitchFamily="34" charset="0"/>
                <a:cs typeface="Arial" panose="020B0604020202020204" pitchFamily="34" charset="0"/>
              </a:rPr>
              <a:t> </a:t>
            </a:r>
          </a:p>
        </p:txBody>
      </p:sp>
      <p:sp>
        <p:nvSpPr>
          <p:cNvPr id="35" name="TextBox 34">
            <a:extLst>
              <a:ext uri="{FF2B5EF4-FFF2-40B4-BE49-F238E27FC236}">
                <a16:creationId xmlns:a16="http://schemas.microsoft.com/office/drawing/2014/main" id="{6FD20662-C50C-4F1E-B6DC-617443201057}"/>
              </a:ext>
            </a:extLst>
          </p:cNvPr>
          <p:cNvSpPr txBox="1"/>
          <p:nvPr/>
        </p:nvSpPr>
        <p:spPr>
          <a:xfrm>
            <a:off x="1219200" y="5329535"/>
            <a:ext cx="481261" cy="461665"/>
          </a:xfrm>
          <a:prstGeom prst="rect">
            <a:avLst/>
          </a:prstGeom>
          <a:solidFill>
            <a:srgbClr val="FFFFFF"/>
          </a:solidFill>
        </p:spPr>
        <p:txBody>
          <a:bodyPr wrap="square" rtlCol="0">
            <a:spAutoFit/>
          </a:bodyPr>
          <a:lstStyle/>
          <a:p>
            <a:r>
              <a:rPr lang="en-US" altLang="en-US" sz="2400" b="1" dirty="0">
                <a:solidFill>
                  <a:srgbClr val="000000"/>
                </a:solidFill>
                <a:latin typeface="Arial" panose="020B0604020202020204" pitchFamily="34" charset="0"/>
                <a:cs typeface="Arial" panose="020B0604020202020204" pitchFamily="34" charset="0"/>
              </a:rPr>
              <a:t> </a:t>
            </a:r>
          </a:p>
        </p:txBody>
      </p:sp>
      <p:sp>
        <p:nvSpPr>
          <p:cNvPr id="32781" name="TextBox 26">
            <a:extLst>
              <a:ext uri="{FF2B5EF4-FFF2-40B4-BE49-F238E27FC236}">
                <a16:creationId xmlns:a16="http://schemas.microsoft.com/office/drawing/2014/main" id="{D7CF049C-DDE3-4DB4-A4FA-729A0EDA7FAD}"/>
              </a:ext>
            </a:extLst>
          </p:cNvPr>
          <p:cNvSpPr txBox="1">
            <a:spLocks noChangeArrowheads="1"/>
          </p:cNvSpPr>
          <p:nvPr/>
        </p:nvSpPr>
        <p:spPr bwMode="auto">
          <a:xfrm rot="16200000">
            <a:off x="-1175876" y="4091070"/>
            <a:ext cx="4315645" cy="461665"/>
          </a:xfrm>
          <a:prstGeom prst="rect">
            <a:avLst/>
          </a:prstGeom>
          <a:solidFill>
            <a:srgbClr val="6560CB"/>
          </a:solidFill>
          <a:ln>
            <a:noFill/>
          </a:ln>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b="1" i="0" dirty="0">
                <a:solidFill>
                  <a:schemeClr val="tx1"/>
                </a:solidFill>
                <a:latin typeface="Arial" panose="020B0604020202020204" pitchFamily="34" charset="0"/>
                <a:cs typeface="Arial" panose="020B0604020202020204" pitchFamily="34" charset="0"/>
              </a:rPr>
              <a:t>Average Daily Meteor Count</a:t>
            </a:r>
            <a:r>
              <a:rPr lang="en-US" altLang="en-US" b="1" i="0" dirty="0">
                <a:solidFill>
                  <a:schemeClr val="tx1"/>
                </a:solidFill>
                <a:highlight>
                  <a:srgbClr val="081CA3"/>
                </a:highlight>
                <a:latin typeface="Arial" panose="020B0604020202020204" pitchFamily="34" charset="0"/>
                <a:cs typeface="Arial" panose="020B0604020202020204" pitchFamily="34" charset="0"/>
              </a:rPr>
              <a:t>      </a:t>
            </a:r>
          </a:p>
        </p:txBody>
      </p:sp>
      <p:sp>
        <p:nvSpPr>
          <p:cNvPr id="32791" name="TextBox 31">
            <a:extLst>
              <a:ext uri="{FF2B5EF4-FFF2-40B4-BE49-F238E27FC236}">
                <a16:creationId xmlns:a16="http://schemas.microsoft.com/office/drawing/2014/main" id="{CE16DAE3-2BA9-454B-BA03-0AF48A649C66}"/>
              </a:ext>
            </a:extLst>
          </p:cNvPr>
          <p:cNvSpPr txBox="1">
            <a:spLocks noChangeArrowheads="1"/>
          </p:cNvSpPr>
          <p:nvPr/>
        </p:nvSpPr>
        <p:spPr bwMode="auto">
          <a:xfrm rot="16200000">
            <a:off x="6183553" y="3511871"/>
            <a:ext cx="4621215" cy="1102674"/>
          </a:xfrm>
          <a:prstGeom prst="rect">
            <a:avLst/>
          </a:prstGeom>
          <a:solidFill>
            <a:srgbClr val="C76B49"/>
          </a:solidFill>
          <a:ln>
            <a:noFill/>
          </a:ln>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lgn="ctr">
              <a:lnSpc>
                <a:spcPts val="2600"/>
              </a:lnSpc>
              <a:spcBef>
                <a:spcPct val="0"/>
              </a:spcBef>
              <a:buFontTx/>
              <a:buNone/>
            </a:pPr>
            <a:r>
              <a:rPr lang="en-US" altLang="en-US" b="1" i="0" dirty="0">
                <a:solidFill>
                  <a:schemeClr val="tx1"/>
                </a:solidFill>
                <a:latin typeface="Arial" panose="020B0604020202020204" pitchFamily="34" charset="0"/>
                <a:cs typeface="Arial" panose="020B0604020202020204" pitchFamily="34" charset="0"/>
              </a:rPr>
              <a:t>Average Daily</a:t>
            </a:r>
          </a:p>
          <a:p>
            <a:pPr algn="ctr">
              <a:lnSpc>
                <a:spcPts val="2600"/>
              </a:lnSpc>
              <a:spcBef>
                <a:spcPct val="0"/>
              </a:spcBef>
              <a:buFontTx/>
              <a:buNone/>
            </a:pPr>
            <a:r>
              <a:rPr lang="en-US" altLang="en-US" b="1" i="0" dirty="0">
                <a:solidFill>
                  <a:schemeClr val="tx1"/>
                </a:solidFill>
                <a:latin typeface="Arial" panose="020B0604020202020204" pitchFamily="34" charset="0"/>
                <a:cs typeface="Arial" panose="020B0604020202020204" pitchFamily="34" charset="0"/>
              </a:rPr>
              <a:t>Vertical Incidence Critical Freq </a:t>
            </a:r>
            <a:r>
              <a:rPr lang="en-US" b="1" i="0" baseline="0" dirty="0" err="1">
                <a:solidFill>
                  <a:schemeClr val="tx1"/>
                </a:solidFill>
                <a:latin typeface="Arial" panose="020B0604020202020204" pitchFamily="34" charset="0"/>
                <a:cs typeface="Arial" panose="020B0604020202020204" pitchFamily="34" charset="0"/>
              </a:rPr>
              <a:t>F</a:t>
            </a:r>
            <a:r>
              <a:rPr lang="en-US" sz="3200" b="1" i="0" baseline="-25000" dirty="0" err="1">
                <a:solidFill>
                  <a:schemeClr val="tx1"/>
                </a:solidFill>
                <a:latin typeface="Arial" panose="020B0604020202020204" pitchFamily="34" charset="0"/>
                <a:cs typeface="Arial" panose="020B0604020202020204" pitchFamily="34" charset="0"/>
              </a:rPr>
              <a:t>o</a:t>
            </a:r>
            <a:r>
              <a:rPr lang="en-US" b="1" i="0" baseline="0" dirty="0" err="1">
                <a:solidFill>
                  <a:schemeClr val="tx1"/>
                </a:solidFill>
                <a:latin typeface="Arial" panose="020B0604020202020204" pitchFamily="34" charset="0"/>
                <a:cs typeface="Arial" panose="020B0604020202020204" pitchFamily="34" charset="0"/>
              </a:rPr>
              <a:t>E</a:t>
            </a:r>
            <a:r>
              <a:rPr lang="en-US" sz="3200" b="1" i="0" baseline="-25000" dirty="0" err="1">
                <a:solidFill>
                  <a:schemeClr val="tx1"/>
                </a:solidFill>
                <a:latin typeface="Arial" panose="020B0604020202020204" pitchFamily="34" charset="0"/>
                <a:cs typeface="Arial" panose="020B0604020202020204" pitchFamily="34" charset="0"/>
              </a:rPr>
              <a:t>s</a:t>
            </a:r>
            <a:endParaRPr lang="en-US" altLang="en-US" b="1" i="0" dirty="0">
              <a:solidFill>
                <a:schemeClr val="tx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43020">
                                            <p:txEl>
                                              <p:pRg st="0" end="0"/>
                                            </p:txEl>
                                          </p:spTgt>
                                        </p:tgtEl>
                                        <p:attrNameLst>
                                          <p:attrName>style.visibility</p:attrName>
                                        </p:attrNameLst>
                                      </p:cBhvr>
                                      <p:to>
                                        <p:strVal val="visible"/>
                                      </p:to>
                                    </p:set>
                                    <p:animEffect transition="in" filter="wipe(left)">
                                      <p:cBhvr>
                                        <p:cTn id="7" dur="500"/>
                                        <p:tgtEl>
                                          <p:spTgt spid="430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0"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 name="TextBox 16">
            <a:extLst>
              <a:ext uri="{FF2B5EF4-FFF2-40B4-BE49-F238E27FC236}">
                <a16:creationId xmlns:a16="http://schemas.microsoft.com/office/drawing/2014/main" id="{1B8315E3-8CA7-6E51-9435-5F0E2E0EAF3E}"/>
              </a:ext>
            </a:extLst>
          </p:cNvPr>
          <p:cNvSpPr txBox="1">
            <a:spLocks noChangeArrowheads="1"/>
          </p:cNvSpPr>
          <p:nvPr/>
        </p:nvSpPr>
        <p:spPr bwMode="auto">
          <a:xfrm rot="-5400000">
            <a:off x="-412752" y="4238647"/>
            <a:ext cx="4478340" cy="55399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i="0" dirty="0">
                <a:solidFill>
                  <a:schemeClr val="bg1"/>
                </a:solidFill>
                <a:latin typeface="Arial" panose="020B0604020202020204" pitchFamily="34" charset="0"/>
                <a:cs typeface="Arial" panose="020B0604020202020204" pitchFamily="34" charset="0"/>
              </a:rPr>
              <a:t>  </a:t>
            </a:r>
            <a:r>
              <a:rPr lang="en-US" altLang="en-US" sz="3000" i="0" dirty="0">
                <a:solidFill>
                  <a:schemeClr val="bg1"/>
                </a:solidFill>
                <a:latin typeface="Arial" panose="020B0604020202020204" pitchFamily="34" charset="0"/>
                <a:cs typeface="Arial" panose="020B0604020202020204" pitchFamily="34" charset="0"/>
              </a:rPr>
              <a:t>                        </a:t>
            </a:r>
            <a:endParaRPr lang="en-US" altLang="en-US" sz="3000" i="0" dirty="0">
              <a:solidFill>
                <a:srgbClr val="000000"/>
              </a:solidFill>
              <a:latin typeface="Arial" panose="020B0604020202020204" pitchFamily="34" charset="0"/>
              <a:cs typeface="Arial" panose="020B0604020202020204" pitchFamily="34" charset="0"/>
            </a:endParaRPr>
          </a:p>
        </p:txBody>
      </p:sp>
      <p:sp>
        <p:nvSpPr>
          <p:cNvPr id="43020" name="Rectangle 12">
            <a:extLst>
              <a:ext uri="{FF2B5EF4-FFF2-40B4-BE49-F238E27FC236}">
                <a16:creationId xmlns:a16="http://schemas.microsoft.com/office/drawing/2014/main" id="{D6DE6C79-0799-4841-BAE4-8136DE7EDF89}"/>
              </a:ext>
            </a:extLst>
          </p:cNvPr>
          <p:cNvSpPr>
            <a:spLocks noChangeArrowheads="1"/>
          </p:cNvSpPr>
          <p:nvPr/>
        </p:nvSpPr>
        <p:spPr bwMode="auto">
          <a:xfrm>
            <a:off x="647700" y="800100"/>
            <a:ext cx="395922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174625" indent="-174625" defTabSz="7620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804863" indent="-266700" defTabSz="7620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65225" indent="-161925" defTabSz="7620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60525" indent="-228600" defTabSz="7620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1970088" indent="-130175" defTabSz="7620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427288" indent="-130175" defTabSz="7620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884488" indent="-130175" defTabSz="7620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341688" indent="-130175" defTabSz="7620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798888" indent="-130175" defTabSz="7620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Aft>
                <a:spcPct val="20000"/>
              </a:spcAft>
              <a:buFontTx/>
              <a:buChar char="•"/>
            </a:pPr>
            <a:endParaRPr lang="en-US" altLang="en-US" sz="2000" i="0">
              <a:solidFill>
                <a:schemeClr val="tx1"/>
              </a:solidFill>
              <a:latin typeface="Arial" panose="020B0604020202020204" pitchFamily="34" charset="0"/>
              <a:cs typeface="Arial" panose="020B0604020202020204" pitchFamily="34" charset="0"/>
            </a:endParaRPr>
          </a:p>
        </p:txBody>
      </p:sp>
      <p:pic>
        <p:nvPicPr>
          <p:cNvPr id="34819" name="Picture 3" descr="Chart, histogram&#10;&#10;Description automatically generated">
            <a:extLst>
              <a:ext uri="{FF2B5EF4-FFF2-40B4-BE49-F238E27FC236}">
                <a16:creationId xmlns:a16="http://schemas.microsoft.com/office/drawing/2014/main" id="{5609F8C7-1FBA-4BE3-B18B-2CE72A0BA9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463" t="23640" r="15847" b="42804"/>
          <a:stretch/>
        </p:blipFill>
        <p:spPr bwMode="auto">
          <a:xfrm>
            <a:off x="1439148" y="2243433"/>
            <a:ext cx="6280730" cy="4614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7" name="TextBox 16">
            <a:extLst>
              <a:ext uri="{FF2B5EF4-FFF2-40B4-BE49-F238E27FC236}">
                <a16:creationId xmlns:a16="http://schemas.microsoft.com/office/drawing/2014/main" id="{BC3A2AB5-393D-4D17-B533-3A6DC710E387}"/>
              </a:ext>
            </a:extLst>
          </p:cNvPr>
          <p:cNvSpPr txBox="1">
            <a:spLocks noChangeArrowheads="1"/>
          </p:cNvSpPr>
          <p:nvPr/>
        </p:nvSpPr>
        <p:spPr bwMode="auto">
          <a:xfrm>
            <a:off x="1547813" y="6400800"/>
            <a:ext cx="6176962"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lgn="ctr">
              <a:spcBef>
                <a:spcPct val="0"/>
              </a:spcBef>
              <a:buFontTx/>
              <a:buNone/>
            </a:pPr>
            <a:r>
              <a:rPr lang="en-US" altLang="en-US" i="0">
                <a:solidFill>
                  <a:schemeClr val="bg1"/>
                </a:solidFill>
                <a:latin typeface="Arial" panose="020B0604020202020204" pitchFamily="34" charset="0"/>
                <a:cs typeface="Arial" panose="020B0604020202020204" pitchFamily="34" charset="0"/>
              </a:rPr>
              <a:t>            </a:t>
            </a:r>
          </a:p>
        </p:txBody>
      </p:sp>
      <p:cxnSp>
        <p:nvCxnSpPr>
          <p:cNvPr id="14" name="Straight Arrow Connector 13">
            <a:extLst>
              <a:ext uri="{FF2B5EF4-FFF2-40B4-BE49-F238E27FC236}">
                <a16:creationId xmlns:a16="http://schemas.microsoft.com/office/drawing/2014/main" id="{ED2B82CF-672F-431A-83A0-CAF8C5708FF2}"/>
              </a:ext>
            </a:extLst>
          </p:cNvPr>
          <p:cNvCxnSpPr>
            <a:cxnSpLocks/>
          </p:cNvCxnSpPr>
          <p:nvPr/>
        </p:nvCxnSpPr>
        <p:spPr>
          <a:xfrm>
            <a:off x="6158130" y="4495800"/>
            <a:ext cx="0" cy="992449"/>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6">
            <a:extLst>
              <a:ext uri="{FF2B5EF4-FFF2-40B4-BE49-F238E27FC236}">
                <a16:creationId xmlns:a16="http://schemas.microsoft.com/office/drawing/2014/main" id="{6358BA8E-3769-43E8-8FAA-C8A0FAC19449}"/>
              </a:ext>
            </a:extLst>
          </p:cNvPr>
          <p:cNvSpPr txBox="1">
            <a:spLocks noChangeArrowheads="1"/>
          </p:cNvSpPr>
          <p:nvPr/>
        </p:nvSpPr>
        <p:spPr bwMode="auto">
          <a:xfrm rot="-5400000">
            <a:off x="-818507" y="3832892"/>
            <a:ext cx="4985050" cy="55399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i="0" dirty="0">
                <a:solidFill>
                  <a:schemeClr val="bg1"/>
                </a:solidFill>
                <a:latin typeface="Arial" panose="020B0604020202020204" pitchFamily="34" charset="0"/>
                <a:cs typeface="Arial" panose="020B0604020202020204" pitchFamily="34" charset="0"/>
              </a:rPr>
              <a:t>  </a:t>
            </a:r>
            <a:r>
              <a:rPr lang="en-US" altLang="en-US" sz="3000" i="0" dirty="0">
                <a:solidFill>
                  <a:schemeClr val="bg1"/>
                </a:solidFill>
                <a:latin typeface="Arial" panose="020B0604020202020204" pitchFamily="34" charset="0"/>
                <a:cs typeface="Arial" panose="020B0604020202020204" pitchFamily="34" charset="0"/>
              </a:rPr>
              <a:t>                        </a:t>
            </a:r>
            <a:endParaRPr lang="en-US" altLang="en-US" sz="3000" i="0" dirty="0">
              <a:solidFill>
                <a:srgbClr val="000000"/>
              </a:solidFill>
              <a:latin typeface="Arial" panose="020B0604020202020204" pitchFamily="34" charset="0"/>
              <a:cs typeface="Arial" panose="020B0604020202020204" pitchFamily="34" charset="0"/>
            </a:endParaRPr>
          </a:p>
        </p:txBody>
      </p:sp>
      <p:cxnSp>
        <p:nvCxnSpPr>
          <p:cNvPr id="20" name="Straight Arrow Connector 19">
            <a:extLst>
              <a:ext uri="{FF2B5EF4-FFF2-40B4-BE49-F238E27FC236}">
                <a16:creationId xmlns:a16="http://schemas.microsoft.com/office/drawing/2014/main" id="{32332F7E-A0B3-4D58-9A72-DBABF8CD1578}"/>
              </a:ext>
            </a:extLst>
          </p:cNvPr>
          <p:cNvCxnSpPr>
            <a:cxnSpLocks/>
          </p:cNvCxnSpPr>
          <p:nvPr/>
        </p:nvCxnSpPr>
        <p:spPr>
          <a:xfrm>
            <a:off x="5935590" y="4495800"/>
            <a:ext cx="0" cy="1001484"/>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9180E1F-7883-4580-843E-2B199FAC04E1}"/>
              </a:ext>
            </a:extLst>
          </p:cNvPr>
          <p:cNvCxnSpPr>
            <a:cxnSpLocks/>
          </p:cNvCxnSpPr>
          <p:nvPr/>
        </p:nvCxnSpPr>
        <p:spPr>
          <a:xfrm>
            <a:off x="5708940" y="4495800"/>
            <a:ext cx="0" cy="995619"/>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CC72EDD-67F0-4CF8-9EE3-F3F611DC671B}"/>
              </a:ext>
            </a:extLst>
          </p:cNvPr>
          <p:cNvSpPr txBox="1"/>
          <p:nvPr/>
        </p:nvSpPr>
        <p:spPr>
          <a:xfrm>
            <a:off x="4417476" y="6010276"/>
            <a:ext cx="527709" cy="461665"/>
          </a:xfrm>
          <a:prstGeom prst="rect">
            <a:avLst/>
          </a:prstGeom>
          <a:noFill/>
        </p:spPr>
        <p:txBody>
          <a:bodyPr wrap="none" rtlCol="0">
            <a:spAutoFit/>
          </a:bodyPr>
          <a:lstStyle/>
          <a:p>
            <a:r>
              <a:rPr lang="en-US" dirty="0">
                <a:solidFill>
                  <a:srgbClr val="000000"/>
                </a:solidFill>
              </a:rPr>
              <a:t>12</a:t>
            </a:r>
          </a:p>
        </p:txBody>
      </p:sp>
      <p:sp>
        <p:nvSpPr>
          <p:cNvPr id="37" name="TextBox 16">
            <a:extLst>
              <a:ext uri="{FF2B5EF4-FFF2-40B4-BE49-F238E27FC236}">
                <a16:creationId xmlns:a16="http://schemas.microsoft.com/office/drawing/2014/main" id="{F4011A83-B17C-4545-81C6-B2D81DCEA116}"/>
              </a:ext>
            </a:extLst>
          </p:cNvPr>
          <p:cNvSpPr txBox="1">
            <a:spLocks noChangeArrowheads="1"/>
          </p:cNvSpPr>
          <p:nvPr/>
        </p:nvSpPr>
        <p:spPr bwMode="auto">
          <a:xfrm rot="-5400000">
            <a:off x="-1237677" y="4203055"/>
            <a:ext cx="4838701" cy="461665"/>
          </a:xfrm>
          <a:prstGeom prst="rect">
            <a:avLst/>
          </a:prstGeom>
          <a:solidFill>
            <a:srgbClr val="FFFFFF"/>
          </a:solidFill>
          <a:ln>
            <a:noFill/>
          </a:ln>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i="0" dirty="0">
                <a:solidFill>
                  <a:schemeClr val="tx1"/>
                </a:solidFill>
                <a:latin typeface="Arial" panose="020B0604020202020204" pitchFamily="34" charset="0"/>
                <a:cs typeface="Arial" panose="020B0604020202020204" pitchFamily="34" charset="0"/>
              </a:rPr>
              <a:t>Normalized Meteoroid Count Rate </a:t>
            </a:r>
          </a:p>
        </p:txBody>
      </p:sp>
      <p:sp>
        <p:nvSpPr>
          <p:cNvPr id="39" name="TextBox 38">
            <a:extLst>
              <a:ext uri="{FF2B5EF4-FFF2-40B4-BE49-F238E27FC236}">
                <a16:creationId xmlns:a16="http://schemas.microsoft.com/office/drawing/2014/main" id="{582904D4-AEFB-43A4-AAFB-9167B997FA96}"/>
              </a:ext>
            </a:extLst>
          </p:cNvPr>
          <p:cNvSpPr txBox="1"/>
          <p:nvPr/>
        </p:nvSpPr>
        <p:spPr>
          <a:xfrm>
            <a:off x="1219200" y="6372168"/>
            <a:ext cx="679905" cy="400110"/>
          </a:xfrm>
          <a:prstGeom prst="rect">
            <a:avLst/>
          </a:prstGeom>
          <a:solidFill>
            <a:srgbClr val="FFFFFF"/>
          </a:solidFill>
        </p:spPr>
        <p:txBody>
          <a:bodyPr wrap="square" rtlCol="0">
            <a:spAutoFit/>
          </a:bodyPr>
          <a:lstStyle/>
          <a:p>
            <a:endParaRPr lang="en-US" sz="2000" dirty="0">
              <a:solidFill>
                <a:srgbClr val="000000"/>
              </a:solidFill>
            </a:endParaRPr>
          </a:p>
        </p:txBody>
      </p:sp>
      <p:sp>
        <p:nvSpPr>
          <p:cNvPr id="41" name="TextBox 40">
            <a:extLst>
              <a:ext uri="{FF2B5EF4-FFF2-40B4-BE49-F238E27FC236}">
                <a16:creationId xmlns:a16="http://schemas.microsoft.com/office/drawing/2014/main" id="{D196AF7D-024E-4C1F-B7F2-E65D614CF905}"/>
              </a:ext>
            </a:extLst>
          </p:cNvPr>
          <p:cNvSpPr txBox="1"/>
          <p:nvPr/>
        </p:nvSpPr>
        <p:spPr>
          <a:xfrm>
            <a:off x="1675038" y="5154870"/>
            <a:ext cx="679905" cy="400110"/>
          </a:xfrm>
          <a:prstGeom prst="rect">
            <a:avLst/>
          </a:prstGeom>
          <a:noFill/>
        </p:spPr>
        <p:txBody>
          <a:bodyPr wrap="square" rtlCol="0">
            <a:spAutoFit/>
          </a:bodyPr>
          <a:lstStyle/>
          <a:p>
            <a:r>
              <a:rPr lang="en-US" sz="2000" dirty="0">
                <a:solidFill>
                  <a:srgbClr val="000000"/>
                </a:solidFill>
              </a:rPr>
              <a:t>3</a:t>
            </a:r>
          </a:p>
        </p:txBody>
      </p:sp>
      <p:sp>
        <p:nvSpPr>
          <p:cNvPr id="42" name="TextBox 41">
            <a:extLst>
              <a:ext uri="{FF2B5EF4-FFF2-40B4-BE49-F238E27FC236}">
                <a16:creationId xmlns:a16="http://schemas.microsoft.com/office/drawing/2014/main" id="{673960EC-9204-49C9-BCC6-02F8E8728D11}"/>
              </a:ext>
            </a:extLst>
          </p:cNvPr>
          <p:cNvSpPr txBox="1"/>
          <p:nvPr/>
        </p:nvSpPr>
        <p:spPr>
          <a:xfrm>
            <a:off x="1667781" y="4702432"/>
            <a:ext cx="679905" cy="400110"/>
          </a:xfrm>
          <a:prstGeom prst="rect">
            <a:avLst/>
          </a:prstGeom>
          <a:noFill/>
        </p:spPr>
        <p:txBody>
          <a:bodyPr wrap="square" rtlCol="0">
            <a:spAutoFit/>
          </a:bodyPr>
          <a:lstStyle/>
          <a:p>
            <a:r>
              <a:rPr lang="en-US" sz="2000" dirty="0">
                <a:solidFill>
                  <a:srgbClr val="000000"/>
                </a:solidFill>
              </a:rPr>
              <a:t>4</a:t>
            </a:r>
          </a:p>
        </p:txBody>
      </p:sp>
      <p:sp>
        <p:nvSpPr>
          <p:cNvPr id="43" name="TextBox 42">
            <a:extLst>
              <a:ext uri="{FF2B5EF4-FFF2-40B4-BE49-F238E27FC236}">
                <a16:creationId xmlns:a16="http://schemas.microsoft.com/office/drawing/2014/main" id="{48F9AC1C-CFB1-49EB-B0B2-28C85F1D331A}"/>
              </a:ext>
            </a:extLst>
          </p:cNvPr>
          <p:cNvSpPr txBox="1"/>
          <p:nvPr/>
        </p:nvSpPr>
        <p:spPr>
          <a:xfrm>
            <a:off x="1675041" y="4267363"/>
            <a:ext cx="679905" cy="400110"/>
          </a:xfrm>
          <a:prstGeom prst="rect">
            <a:avLst/>
          </a:prstGeom>
          <a:noFill/>
        </p:spPr>
        <p:txBody>
          <a:bodyPr wrap="square" rtlCol="0">
            <a:spAutoFit/>
          </a:bodyPr>
          <a:lstStyle/>
          <a:p>
            <a:r>
              <a:rPr lang="en-US" sz="2000" dirty="0">
                <a:solidFill>
                  <a:srgbClr val="000000"/>
                </a:solidFill>
              </a:rPr>
              <a:t>5</a:t>
            </a:r>
          </a:p>
        </p:txBody>
      </p:sp>
      <p:sp>
        <p:nvSpPr>
          <p:cNvPr id="44" name="TextBox 43">
            <a:extLst>
              <a:ext uri="{FF2B5EF4-FFF2-40B4-BE49-F238E27FC236}">
                <a16:creationId xmlns:a16="http://schemas.microsoft.com/office/drawing/2014/main" id="{831B4B93-DE32-49DD-9787-9AF78F5EC77A}"/>
              </a:ext>
            </a:extLst>
          </p:cNvPr>
          <p:cNvSpPr txBox="1"/>
          <p:nvPr/>
        </p:nvSpPr>
        <p:spPr>
          <a:xfrm>
            <a:off x="1667781" y="3835567"/>
            <a:ext cx="679905" cy="400110"/>
          </a:xfrm>
          <a:prstGeom prst="rect">
            <a:avLst/>
          </a:prstGeom>
          <a:noFill/>
        </p:spPr>
        <p:txBody>
          <a:bodyPr wrap="square" rtlCol="0">
            <a:spAutoFit/>
          </a:bodyPr>
          <a:lstStyle/>
          <a:p>
            <a:r>
              <a:rPr lang="en-US" sz="2000" dirty="0">
                <a:solidFill>
                  <a:srgbClr val="000000"/>
                </a:solidFill>
              </a:rPr>
              <a:t>6</a:t>
            </a:r>
          </a:p>
        </p:txBody>
      </p:sp>
      <p:sp>
        <p:nvSpPr>
          <p:cNvPr id="34820" name="TextBox 16">
            <a:extLst>
              <a:ext uri="{FF2B5EF4-FFF2-40B4-BE49-F238E27FC236}">
                <a16:creationId xmlns:a16="http://schemas.microsoft.com/office/drawing/2014/main" id="{E255B8EC-DD38-4E27-82BF-C49237B8F001}"/>
              </a:ext>
            </a:extLst>
          </p:cNvPr>
          <p:cNvSpPr txBox="1">
            <a:spLocks noChangeArrowheads="1"/>
          </p:cNvSpPr>
          <p:nvPr/>
        </p:nvSpPr>
        <p:spPr bwMode="auto">
          <a:xfrm rot="-5400000">
            <a:off x="-764233" y="4036367"/>
            <a:ext cx="4419600" cy="461665"/>
          </a:xfrm>
          <a:prstGeom prst="rect">
            <a:avLst/>
          </a:prstGeom>
          <a:solidFill>
            <a:srgbClr val="00008F"/>
          </a:solidFill>
          <a:ln>
            <a:noFill/>
          </a:ln>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i="0" dirty="0">
                <a:solidFill>
                  <a:schemeClr val="tx1"/>
                </a:solidFill>
                <a:latin typeface="Arial" panose="020B0604020202020204" pitchFamily="34" charset="0"/>
                <a:cs typeface="Arial" panose="020B0604020202020204" pitchFamily="34" charset="0"/>
              </a:rPr>
              <a:t>Normalized Meteor Count Rate </a:t>
            </a:r>
          </a:p>
        </p:txBody>
      </p:sp>
      <p:sp>
        <p:nvSpPr>
          <p:cNvPr id="47" name="TextBox 16">
            <a:extLst>
              <a:ext uri="{FF2B5EF4-FFF2-40B4-BE49-F238E27FC236}">
                <a16:creationId xmlns:a16="http://schemas.microsoft.com/office/drawing/2014/main" id="{3D666C63-D29B-58E5-1A53-79F61B580B8B}"/>
              </a:ext>
            </a:extLst>
          </p:cNvPr>
          <p:cNvSpPr txBox="1">
            <a:spLocks noChangeArrowheads="1"/>
          </p:cNvSpPr>
          <p:nvPr/>
        </p:nvSpPr>
        <p:spPr bwMode="auto">
          <a:xfrm>
            <a:off x="1949957" y="6065878"/>
            <a:ext cx="5662833" cy="55399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i="0" dirty="0">
                <a:solidFill>
                  <a:schemeClr val="bg1"/>
                </a:solidFill>
                <a:latin typeface="Arial" panose="020B0604020202020204" pitchFamily="34" charset="0"/>
                <a:cs typeface="Arial" panose="020B0604020202020204" pitchFamily="34" charset="0"/>
              </a:rPr>
              <a:t>  </a:t>
            </a:r>
            <a:r>
              <a:rPr lang="en-US" altLang="en-US" sz="3000" i="0" dirty="0">
                <a:solidFill>
                  <a:schemeClr val="bg1"/>
                </a:solidFill>
                <a:latin typeface="Arial" panose="020B0604020202020204" pitchFamily="34" charset="0"/>
                <a:cs typeface="Arial" panose="020B0604020202020204" pitchFamily="34" charset="0"/>
              </a:rPr>
              <a:t>                        </a:t>
            </a:r>
            <a:endParaRPr lang="en-US" altLang="en-US" sz="3000" i="0" dirty="0">
              <a:solidFill>
                <a:srgbClr val="000000"/>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7FE54F93-9275-B278-48B7-FEA8A78BD112}"/>
              </a:ext>
            </a:extLst>
          </p:cNvPr>
          <p:cNvSpPr txBox="1"/>
          <p:nvPr/>
        </p:nvSpPr>
        <p:spPr>
          <a:xfrm>
            <a:off x="1675038" y="5573970"/>
            <a:ext cx="679905" cy="400110"/>
          </a:xfrm>
          <a:prstGeom prst="rect">
            <a:avLst/>
          </a:prstGeom>
          <a:noFill/>
        </p:spPr>
        <p:txBody>
          <a:bodyPr wrap="square" rtlCol="0">
            <a:spAutoFit/>
          </a:bodyPr>
          <a:lstStyle/>
          <a:p>
            <a:r>
              <a:rPr lang="en-US" sz="2000" dirty="0">
                <a:solidFill>
                  <a:srgbClr val="000000"/>
                </a:solidFill>
              </a:rPr>
              <a:t>2</a:t>
            </a:r>
          </a:p>
        </p:txBody>
      </p:sp>
      <p:sp>
        <p:nvSpPr>
          <p:cNvPr id="5" name="TextBox 4">
            <a:extLst>
              <a:ext uri="{FF2B5EF4-FFF2-40B4-BE49-F238E27FC236}">
                <a16:creationId xmlns:a16="http://schemas.microsoft.com/office/drawing/2014/main" id="{C5A12671-E34A-43B5-A681-81CB69B9DD64}"/>
              </a:ext>
            </a:extLst>
          </p:cNvPr>
          <p:cNvSpPr txBox="1"/>
          <p:nvPr/>
        </p:nvSpPr>
        <p:spPr>
          <a:xfrm>
            <a:off x="1799772" y="5963104"/>
            <a:ext cx="356188" cy="461665"/>
          </a:xfrm>
          <a:prstGeom prst="rect">
            <a:avLst/>
          </a:prstGeom>
          <a:noFill/>
        </p:spPr>
        <p:txBody>
          <a:bodyPr wrap="none" rtlCol="0">
            <a:spAutoFit/>
          </a:bodyPr>
          <a:lstStyle/>
          <a:p>
            <a:r>
              <a:rPr lang="en-US" dirty="0">
                <a:solidFill>
                  <a:srgbClr val="000000"/>
                </a:solidFill>
              </a:rPr>
              <a:t>0</a:t>
            </a:r>
          </a:p>
        </p:txBody>
      </p:sp>
      <p:sp>
        <p:nvSpPr>
          <p:cNvPr id="34828" name="TextBox 16">
            <a:extLst>
              <a:ext uri="{FF2B5EF4-FFF2-40B4-BE49-F238E27FC236}">
                <a16:creationId xmlns:a16="http://schemas.microsoft.com/office/drawing/2014/main" id="{13D9E565-71AD-4F3F-9CAF-C4818FD6DBD6}"/>
              </a:ext>
            </a:extLst>
          </p:cNvPr>
          <p:cNvSpPr txBox="1">
            <a:spLocks noChangeArrowheads="1"/>
          </p:cNvSpPr>
          <p:nvPr/>
        </p:nvSpPr>
        <p:spPr bwMode="auto">
          <a:xfrm>
            <a:off x="1942700" y="6324600"/>
            <a:ext cx="5626496" cy="431800"/>
          </a:xfrm>
          <a:prstGeom prst="rect">
            <a:avLst/>
          </a:prstGeom>
          <a:solidFill>
            <a:schemeClr val="tx1"/>
          </a:solidFill>
          <a:ln>
            <a:noFill/>
          </a:ln>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lgn="ctr">
              <a:lnSpc>
                <a:spcPts val="2600"/>
              </a:lnSpc>
              <a:spcBef>
                <a:spcPct val="0"/>
              </a:spcBef>
              <a:buFontTx/>
              <a:buNone/>
            </a:pPr>
            <a:r>
              <a:rPr lang="en-US" altLang="en-US" i="0" dirty="0">
                <a:solidFill>
                  <a:srgbClr val="000000"/>
                </a:solidFill>
                <a:latin typeface="Arial" panose="020B0604020202020204" pitchFamily="34" charset="0"/>
                <a:cs typeface="Arial" panose="020B0604020202020204" pitchFamily="34" charset="0"/>
              </a:rPr>
              <a:t>Local time at your location  </a:t>
            </a:r>
          </a:p>
        </p:txBody>
      </p:sp>
      <p:sp>
        <p:nvSpPr>
          <p:cNvPr id="33" name="TextBox 32">
            <a:extLst>
              <a:ext uri="{FF2B5EF4-FFF2-40B4-BE49-F238E27FC236}">
                <a16:creationId xmlns:a16="http://schemas.microsoft.com/office/drawing/2014/main" id="{69329A3B-F73B-43CF-BF66-C1662D535C35}"/>
              </a:ext>
            </a:extLst>
          </p:cNvPr>
          <p:cNvSpPr txBox="1"/>
          <p:nvPr/>
        </p:nvSpPr>
        <p:spPr>
          <a:xfrm>
            <a:off x="7159733" y="5992135"/>
            <a:ext cx="545119" cy="461665"/>
          </a:xfrm>
          <a:prstGeom prst="rect">
            <a:avLst/>
          </a:prstGeom>
          <a:noFill/>
        </p:spPr>
        <p:txBody>
          <a:bodyPr wrap="square" rtlCol="0">
            <a:spAutoFit/>
          </a:bodyPr>
          <a:lstStyle/>
          <a:p>
            <a:r>
              <a:rPr lang="en-US" dirty="0">
                <a:solidFill>
                  <a:srgbClr val="000000"/>
                </a:solidFill>
              </a:rPr>
              <a:t>24</a:t>
            </a:r>
          </a:p>
        </p:txBody>
      </p:sp>
      <p:sp>
        <p:nvSpPr>
          <p:cNvPr id="31" name="TextBox 30">
            <a:extLst>
              <a:ext uri="{FF2B5EF4-FFF2-40B4-BE49-F238E27FC236}">
                <a16:creationId xmlns:a16="http://schemas.microsoft.com/office/drawing/2014/main" id="{0D2FAE09-B893-48E6-A1F9-D0E1405FA7F0}"/>
              </a:ext>
            </a:extLst>
          </p:cNvPr>
          <p:cNvSpPr txBox="1"/>
          <p:nvPr/>
        </p:nvSpPr>
        <p:spPr>
          <a:xfrm>
            <a:off x="5797725" y="6024793"/>
            <a:ext cx="527709" cy="461665"/>
          </a:xfrm>
          <a:prstGeom prst="rect">
            <a:avLst/>
          </a:prstGeom>
          <a:noFill/>
        </p:spPr>
        <p:txBody>
          <a:bodyPr wrap="none" rtlCol="0">
            <a:spAutoFit/>
          </a:bodyPr>
          <a:lstStyle/>
          <a:p>
            <a:r>
              <a:rPr lang="en-US" dirty="0">
                <a:solidFill>
                  <a:srgbClr val="000000"/>
                </a:solidFill>
              </a:rPr>
              <a:t>18</a:t>
            </a:r>
          </a:p>
        </p:txBody>
      </p:sp>
      <p:sp>
        <p:nvSpPr>
          <p:cNvPr id="29" name="TextBox 28">
            <a:extLst>
              <a:ext uri="{FF2B5EF4-FFF2-40B4-BE49-F238E27FC236}">
                <a16:creationId xmlns:a16="http://schemas.microsoft.com/office/drawing/2014/main" id="{C4341A7F-96D7-4FD7-BB35-A37EEC1343B2}"/>
              </a:ext>
            </a:extLst>
          </p:cNvPr>
          <p:cNvSpPr txBox="1"/>
          <p:nvPr/>
        </p:nvSpPr>
        <p:spPr>
          <a:xfrm>
            <a:off x="4390572" y="6035677"/>
            <a:ext cx="612668" cy="461665"/>
          </a:xfrm>
          <a:prstGeom prst="rect">
            <a:avLst/>
          </a:prstGeom>
          <a:noFill/>
        </p:spPr>
        <p:txBody>
          <a:bodyPr wrap="none" rtlCol="0">
            <a:spAutoFit/>
          </a:bodyPr>
          <a:lstStyle/>
          <a:p>
            <a:r>
              <a:rPr lang="en-US" dirty="0">
                <a:solidFill>
                  <a:srgbClr val="000000"/>
                </a:solidFill>
              </a:rPr>
              <a:t>12 </a:t>
            </a:r>
          </a:p>
        </p:txBody>
      </p:sp>
      <p:sp>
        <p:nvSpPr>
          <p:cNvPr id="26" name="TextBox 25">
            <a:extLst>
              <a:ext uri="{FF2B5EF4-FFF2-40B4-BE49-F238E27FC236}">
                <a16:creationId xmlns:a16="http://schemas.microsoft.com/office/drawing/2014/main" id="{E781BED7-1856-4719-9885-3C0BBD19D612}"/>
              </a:ext>
            </a:extLst>
          </p:cNvPr>
          <p:cNvSpPr txBox="1"/>
          <p:nvPr/>
        </p:nvSpPr>
        <p:spPr>
          <a:xfrm>
            <a:off x="3155711" y="6005811"/>
            <a:ext cx="356188" cy="461665"/>
          </a:xfrm>
          <a:prstGeom prst="rect">
            <a:avLst/>
          </a:prstGeom>
          <a:noFill/>
        </p:spPr>
        <p:txBody>
          <a:bodyPr wrap="none" rtlCol="0">
            <a:spAutoFit/>
          </a:bodyPr>
          <a:lstStyle/>
          <a:p>
            <a:r>
              <a:rPr lang="en-US" dirty="0">
                <a:solidFill>
                  <a:srgbClr val="000000"/>
                </a:solidFill>
              </a:rPr>
              <a:t>6</a:t>
            </a:r>
          </a:p>
        </p:txBody>
      </p:sp>
      <p:sp>
        <p:nvSpPr>
          <p:cNvPr id="34826" name="TextBox 43018">
            <a:extLst>
              <a:ext uri="{FF2B5EF4-FFF2-40B4-BE49-F238E27FC236}">
                <a16:creationId xmlns:a16="http://schemas.microsoft.com/office/drawing/2014/main" id="{3B389B18-4788-45B1-939D-1739C3C3D994}"/>
              </a:ext>
            </a:extLst>
          </p:cNvPr>
          <p:cNvSpPr txBox="1">
            <a:spLocks noChangeArrowheads="1"/>
          </p:cNvSpPr>
          <p:nvPr/>
        </p:nvSpPr>
        <p:spPr bwMode="auto">
          <a:xfrm>
            <a:off x="0" y="0"/>
            <a:ext cx="8229600" cy="2015936"/>
          </a:xfrm>
          <a:prstGeom prst="rect">
            <a:avLst/>
          </a:prstGeom>
          <a:noFill/>
          <a:ln>
            <a:noFill/>
          </a:ln>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lnSpc>
                <a:spcPts val="3000"/>
              </a:lnSpc>
              <a:spcBef>
                <a:spcPct val="0"/>
              </a:spcBef>
              <a:buFontTx/>
              <a:buNone/>
            </a:pPr>
            <a:r>
              <a:rPr lang="en-US" altLang="en-US" sz="2700" b="1" i="0" dirty="0">
                <a:solidFill>
                  <a:srgbClr val="FF0000"/>
                </a:solidFill>
                <a:latin typeface="Arial" panose="020B0604020202020204" pitchFamily="34" charset="0"/>
                <a:cs typeface="Arial" panose="020B0604020202020204" pitchFamily="34" charset="0"/>
              </a:rPr>
              <a:t>Unlike rapidly recombining atmospheric ions, heavy metallic ions ablated from meteoroids</a:t>
            </a:r>
          </a:p>
          <a:p>
            <a:pPr>
              <a:lnSpc>
                <a:spcPts val="3000"/>
              </a:lnSpc>
              <a:spcBef>
                <a:spcPct val="0"/>
              </a:spcBef>
              <a:buFontTx/>
              <a:buNone/>
            </a:pPr>
            <a:r>
              <a:rPr lang="en-US" altLang="en-US" sz="2700" b="1" i="0" dirty="0">
                <a:solidFill>
                  <a:srgbClr val="FF0000"/>
                </a:solidFill>
                <a:latin typeface="Arial" panose="020B0604020202020204" pitchFamily="34" charset="0"/>
                <a:cs typeface="Arial" panose="020B0604020202020204" pitchFamily="34" charset="0"/>
              </a:rPr>
              <a:t>  recombine </a:t>
            </a:r>
            <a:r>
              <a:rPr lang="en-US" altLang="en-US" sz="2700" b="1" i="0" u="sng" dirty="0">
                <a:solidFill>
                  <a:srgbClr val="FF0000"/>
                </a:solidFill>
                <a:latin typeface="Arial" panose="020B0604020202020204" pitchFamily="34" charset="0"/>
                <a:cs typeface="Arial" panose="020B0604020202020204" pitchFamily="34" charset="0"/>
              </a:rPr>
              <a:t>very slowly</a:t>
            </a:r>
            <a:r>
              <a:rPr lang="en-US" altLang="en-US" sz="2700" b="1" i="0" dirty="0">
                <a:solidFill>
                  <a:srgbClr val="FF0000"/>
                </a:solidFill>
                <a:latin typeface="Arial" panose="020B0604020202020204" pitchFamily="34" charset="0"/>
                <a:cs typeface="Arial" panose="020B0604020202020204" pitchFamily="34" charset="0"/>
              </a:rPr>
              <a:t> in the thin E region</a:t>
            </a:r>
          </a:p>
          <a:p>
            <a:pPr>
              <a:lnSpc>
                <a:spcPts val="3000"/>
              </a:lnSpc>
              <a:spcBef>
                <a:spcPct val="0"/>
              </a:spcBef>
              <a:buFontTx/>
              <a:buNone/>
            </a:pPr>
            <a:r>
              <a:rPr lang="en-US" altLang="en-US" sz="2700" b="1" i="0" dirty="0">
                <a:solidFill>
                  <a:srgbClr val="FF0000"/>
                </a:solidFill>
                <a:latin typeface="Arial" panose="020B0604020202020204" pitchFamily="34" charset="0"/>
                <a:cs typeface="Arial" panose="020B0604020202020204" pitchFamily="34" charset="0"/>
              </a:rPr>
              <a:t>and persist </a:t>
            </a:r>
            <a:r>
              <a:rPr lang="en-US" altLang="en-US" sz="2700" b="1" i="0" u="sng" dirty="0">
                <a:solidFill>
                  <a:srgbClr val="FF0000"/>
                </a:solidFill>
                <a:latin typeface="Arial" panose="020B0604020202020204" pitchFamily="34" charset="0"/>
                <a:cs typeface="Arial" panose="020B0604020202020204" pitchFamily="34" charset="0"/>
              </a:rPr>
              <a:t>for many hours to a day or more</a:t>
            </a:r>
            <a:r>
              <a:rPr lang="en-US" altLang="en-US" sz="2700" b="1" i="0" dirty="0">
                <a:solidFill>
                  <a:srgbClr val="FF0000"/>
                </a:solidFill>
                <a:latin typeface="Arial" panose="020B0604020202020204" pitchFamily="34" charset="0"/>
                <a:cs typeface="Arial" panose="020B0604020202020204" pitchFamily="34" charset="0"/>
              </a:rPr>
              <a:t>     </a:t>
            </a:r>
          </a:p>
          <a:p>
            <a:pPr>
              <a:lnSpc>
                <a:spcPts val="3000"/>
              </a:lnSpc>
              <a:spcBef>
                <a:spcPct val="0"/>
              </a:spcBef>
              <a:buFontTx/>
              <a:buNone/>
            </a:pPr>
            <a:r>
              <a:rPr lang="en-US" altLang="en-US" sz="2700" b="1" i="0" dirty="0">
                <a:solidFill>
                  <a:srgbClr val="FF0000"/>
                </a:solidFill>
                <a:latin typeface="Arial" panose="020B0604020202020204" pitchFamily="34" charset="0"/>
                <a:cs typeface="Arial" panose="020B0604020202020204" pitchFamily="34" charset="0"/>
              </a:rPr>
              <a:t>   after the 4 to 8 a.m. peak meteoroid influx   </a:t>
            </a:r>
            <a:endParaRPr lang="en-US" altLang="en-US" sz="2700" i="0" dirty="0">
              <a:solidFill>
                <a:srgbClr val="FF0000"/>
              </a:solidFill>
              <a:latin typeface="Times New Roman" panose="02020603050405020304" pitchFamily="18" charset="0"/>
              <a:cs typeface="Arial" panose="020B0604020202020204" pitchFamily="34" charset="0"/>
            </a:endParaRPr>
          </a:p>
        </p:txBody>
      </p:sp>
      <p:sp>
        <p:nvSpPr>
          <p:cNvPr id="49" name="TextBox 16">
            <a:extLst>
              <a:ext uri="{FF2B5EF4-FFF2-40B4-BE49-F238E27FC236}">
                <a16:creationId xmlns:a16="http://schemas.microsoft.com/office/drawing/2014/main" id="{CE0000AB-C989-1A98-D648-823262F8FC02}"/>
              </a:ext>
            </a:extLst>
          </p:cNvPr>
          <p:cNvSpPr txBox="1">
            <a:spLocks noChangeArrowheads="1"/>
          </p:cNvSpPr>
          <p:nvPr/>
        </p:nvSpPr>
        <p:spPr bwMode="auto">
          <a:xfrm rot="-5400000">
            <a:off x="1469568" y="2845614"/>
            <a:ext cx="1597025" cy="55399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i="0" dirty="0">
                <a:solidFill>
                  <a:schemeClr val="bg1"/>
                </a:solidFill>
                <a:latin typeface="Arial" panose="020B0604020202020204" pitchFamily="34" charset="0"/>
                <a:cs typeface="Arial" panose="020B0604020202020204" pitchFamily="34" charset="0"/>
              </a:rPr>
              <a:t>  </a:t>
            </a:r>
            <a:r>
              <a:rPr lang="en-US" altLang="en-US" sz="3000" i="0" dirty="0">
                <a:solidFill>
                  <a:schemeClr val="bg1"/>
                </a:solidFill>
                <a:latin typeface="Arial" panose="020B0604020202020204" pitchFamily="34" charset="0"/>
                <a:cs typeface="Arial" panose="020B0604020202020204" pitchFamily="34" charset="0"/>
              </a:rPr>
              <a:t>                             </a:t>
            </a:r>
            <a:endParaRPr lang="en-US" altLang="en-US" sz="1000" i="0" dirty="0">
              <a:solidFill>
                <a:srgbClr val="000000"/>
              </a:solidFill>
              <a:latin typeface="Arial" panose="020B0604020202020204" pitchFamily="34" charset="0"/>
              <a:cs typeface="Arial" panose="020B0604020202020204" pitchFamily="34" charset="0"/>
            </a:endParaRPr>
          </a:p>
        </p:txBody>
      </p:sp>
      <p:sp>
        <p:nvSpPr>
          <p:cNvPr id="50" name="TextBox 16">
            <a:extLst>
              <a:ext uri="{FF2B5EF4-FFF2-40B4-BE49-F238E27FC236}">
                <a16:creationId xmlns:a16="http://schemas.microsoft.com/office/drawing/2014/main" id="{CCC1059D-1945-D86D-77EE-78D708F580E7}"/>
              </a:ext>
            </a:extLst>
          </p:cNvPr>
          <p:cNvSpPr txBox="1">
            <a:spLocks noChangeArrowheads="1"/>
          </p:cNvSpPr>
          <p:nvPr/>
        </p:nvSpPr>
        <p:spPr bwMode="auto">
          <a:xfrm rot="-5400000">
            <a:off x="6338748" y="2883714"/>
            <a:ext cx="1597025" cy="55399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i="0" dirty="0">
                <a:solidFill>
                  <a:schemeClr val="bg1"/>
                </a:solidFill>
                <a:latin typeface="Arial" panose="020B0604020202020204" pitchFamily="34" charset="0"/>
                <a:cs typeface="Arial" panose="020B0604020202020204" pitchFamily="34" charset="0"/>
              </a:rPr>
              <a:t>  </a:t>
            </a:r>
            <a:r>
              <a:rPr lang="en-US" altLang="en-US" sz="3000" i="0" dirty="0">
                <a:solidFill>
                  <a:schemeClr val="bg1"/>
                </a:solidFill>
                <a:latin typeface="Arial" panose="020B0604020202020204" pitchFamily="34" charset="0"/>
                <a:cs typeface="Arial" panose="020B0604020202020204" pitchFamily="34" charset="0"/>
              </a:rPr>
              <a:t>                             </a:t>
            </a:r>
            <a:endParaRPr lang="en-US" altLang="en-US" sz="1000" i="0" dirty="0">
              <a:solidFill>
                <a:srgbClr val="000000"/>
              </a:solidFill>
              <a:latin typeface="Arial" panose="020B0604020202020204" pitchFamily="34" charset="0"/>
              <a:cs typeface="Arial" panose="020B0604020202020204" pitchFamily="34" charset="0"/>
            </a:endParaRPr>
          </a:p>
        </p:txBody>
      </p:sp>
      <p:sp>
        <p:nvSpPr>
          <p:cNvPr id="34821" name="TextBox 1">
            <a:extLst>
              <a:ext uri="{FF2B5EF4-FFF2-40B4-BE49-F238E27FC236}">
                <a16:creationId xmlns:a16="http://schemas.microsoft.com/office/drawing/2014/main" id="{E35ACBBF-D48F-4C7E-897D-0CA138F680F9}"/>
              </a:ext>
            </a:extLst>
          </p:cNvPr>
          <p:cNvSpPr txBox="1">
            <a:spLocks noChangeArrowheads="1"/>
          </p:cNvSpPr>
          <p:nvPr/>
        </p:nvSpPr>
        <p:spPr bwMode="auto">
          <a:xfrm>
            <a:off x="2006284" y="2326541"/>
            <a:ext cx="5339396" cy="1323439"/>
          </a:xfrm>
          <a:prstGeom prst="rect">
            <a:avLst/>
          </a:prstGeom>
          <a:solidFill>
            <a:schemeClr val="tx1"/>
          </a:solidFill>
          <a:ln>
            <a:noFill/>
          </a:ln>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lgn="ctr">
              <a:spcBef>
                <a:spcPct val="0"/>
              </a:spcBef>
              <a:buFontTx/>
              <a:buNone/>
            </a:pPr>
            <a:r>
              <a:rPr lang="en-US" altLang="en-US" sz="2000" i="0" dirty="0">
                <a:solidFill>
                  <a:srgbClr val="000000"/>
                </a:solidFill>
                <a:latin typeface="Arial" panose="020B0604020202020204" pitchFamily="34" charset="0"/>
                <a:cs typeface="Arial" panose="020B0604020202020204" pitchFamily="34" charset="0"/>
              </a:rPr>
              <a:t>The optimum time for </a:t>
            </a:r>
            <a:r>
              <a:rPr lang="en-US" altLang="en-US" sz="2000" i="0" u="sng" dirty="0">
                <a:solidFill>
                  <a:srgbClr val="000000"/>
                </a:solidFill>
                <a:latin typeface="Arial" panose="020B0604020202020204" pitchFamily="34" charset="0"/>
                <a:cs typeface="Arial" panose="020B0604020202020204" pitchFamily="34" charset="0"/>
              </a:rPr>
              <a:t>meteor scatter</a:t>
            </a:r>
          </a:p>
          <a:p>
            <a:pPr algn="ctr">
              <a:spcBef>
                <a:spcPct val="0"/>
              </a:spcBef>
              <a:buFontTx/>
              <a:buNone/>
            </a:pPr>
            <a:r>
              <a:rPr lang="en-US" altLang="en-US" sz="2000" i="0" dirty="0">
                <a:solidFill>
                  <a:srgbClr val="000000"/>
                </a:solidFill>
                <a:latin typeface="Arial" panose="020B0604020202020204" pitchFamily="34" charset="0"/>
                <a:cs typeface="Arial" panose="020B0604020202020204" pitchFamily="34" charset="0"/>
              </a:rPr>
              <a:t> from ionized </a:t>
            </a:r>
            <a:r>
              <a:rPr lang="en-US" altLang="en-US" sz="2000" i="0" u="sng" dirty="0">
                <a:solidFill>
                  <a:srgbClr val="000000"/>
                </a:solidFill>
                <a:latin typeface="Arial" panose="020B0604020202020204" pitchFamily="34" charset="0"/>
                <a:cs typeface="Arial" panose="020B0604020202020204" pitchFamily="34" charset="0"/>
              </a:rPr>
              <a:t>meteor trails in the E region</a:t>
            </a:r>
          </a:p>
          <a:p>
            <a:pPr algn="ctr">
              <a:spcBef>
                <a:spcPct val="0"/>
              </a:spcBef>
              <a:buFontTx/>
              <a:buNone/>
            </a:pPr>
            <a:r>
              <a:rPr lang="en-US" altLang="en-US" sz="2000" i="0" dirty="0">
                <a:solidFill>
                  <a:srgbClr val="000000"/>
                </a:solidFill>
                <a:latin typeface="Arial" panose="020B0604020202020204" pitchFamily="34" charset="0"/>
                <a:cs typeface="Arial" panose="020B0604020202020204" pitchFamily="34" charset="0"/>
              </a:rPr>
              <a:t>is at about 4 to 8 a.m. local time when</a:t>
            </a:r>
          </a:p>
          <a:p>
            <a:pPr algn="ctr">
              <a:spcBef>
                <a:spcPct val="0"/>
              </a:spcBef>
              <a:buFontTx/>
              <a:buNone/>
            </a:pPr>
            <a:r>
              <a:rPr lang="en-US" altLang="en-US" sz="2000" i="0" dirty="0">
                <a:solidFill>
                  <a:srgbClr val="000000"/>
                </a:solidFill>
                <a:latin typeface="Arial" panose="020B0604020202020204" pitchFamily="34" charset="0"/>
                <a:cs typeface="Arial" panose="020B0604020202020204" pitchFamily="34" charset="0"/>
              </a:rPr>
              <a:t>your sunrise faces the incoming meteor influx</a:t>
            </a:r>
          </a:p>
        </p:txBody>
      </p:sp>
      <p:cxnSp>
        <p:nvCxnSpPr>
          <p:cNvPr id="4" name="Straight Arrow Connector 3">
            <a:extLst>
              <a:ext uri="{FF2B5EF4-FFF2-40B4-BE49-F238E27FC236}">
                <a16:creationId xmlns:a16="http://schemas.microsoft.com/office/drawing/2014/main" id="{AC2BA704-BEBB-48AC-983D-09CEDCE7CAB9}"/>
              </a:ext>
            </a:extLst>
          </p:cNvPr>
          <p:cNvCxnSpPr>
            <a:cxnSpLocks/>
          </p:cNvCxnSpPr>
          <p:nvPr/>
        </p:nvCxnSpPr>
        <p:spPr>
          <a:xfrm>
            <a:off x="3655094" y="3581400"/>
            <a:ext cx="0" cy="656329"/>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C062F39-1892-4DA4-BAAB-D50BED142E60}"/>
              </a:ext>
            </a:extLst>
          </p:cNvPr>
          <p:cNvCxnSpPr>
            <a:cxnSpLocks/>
          </p:cNvCxnSpPr>
          <p:nvPr/>
        </p:nvCxnSpPr>
        <p:spPr>
          <a:xfrm>
            <a:off x="3436453" y="3581400"/>
            <a:ext cx="0" cy="728268"/>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6EA081C-D251-4196-9A56-1217AE37DA7B}"/>
              </a:ext>
            </a:extLst>
          </p:cNvPr>
          <p:cNvCxnSpPr>
            <a:cxnSpLocks/>
          </p:cNvCxnSpPr>
          <p:nvPr/>
        </p:nvCxnSpPr>
        <p:spPr>
          <a:xfrm>
            <a:off x="3208020" y="3581400"/>
            <a:ext cx="0" cy="651817"/>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73C5674-CCC6-461F-BC0C-6EDF76F46543}"/>
              </a:ext>
            </a:extLst>
          </p:cNvPr>
          <p:cNvCxnSpPr>
            <a:cxnSpLocks/>
          </p:cNvCxnSpPr>
          <p:nvPr/>
        </p:nvCxnSpPr>
        <p:spPr>
          <a:xfrm>
            <a:off x="2987842" y="3581400"/>
            <a:ext cx="0" cy="56768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34829" name="TextBox 1">
            <a:extLst>
              <a:ext uri="{FF2B5EF4-FFF2-40B4-BE49-F238E27FC236}">
                <a16:creationId xmlns:a16="http://schemas.microsoft.com/office/drawing/2014/main" id="{1D68017D-484C-43FF-9BCC-BB6B3C02A8CE}"/>
              </a:ext>
            </a:extLst>
          </p:cNvPr>
          <p:cNvSpPr txBox="1">
            <a:spLocks noChangeArrowheads="1"/>
          </p:cNvSpPr>
          <p:nvPr/>
        </p:nvSpPr>
        <p:spPr bwMode="auto">
          <a:xfrm>
            <a:off x="3886200" y="3787914"/>
            <a:ext cx="380278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sz="2000" i="0" dirty="0">
                <a:solidFill>
                  <a:srgbClr val="000000"/>
                </a:solidFill>
                <a:latin typeface="Arial" panose="020B0604020202020204" pitchFamily="34" charset="0"/>
                <a:cs typeface="Arial" panose="020B0604020202020204" pitchFamily="34" charset="0"/>
              </a:rPr>
              <a:t>Facing away from the meteor</a:t>
            </a:r>
          </a:p>
          <a:p>
            <a:pPr>
              <a:spcBef>
                <a:spcPct val="0"/>
              </a:spcBef>
              <a:buFontTx/>
              <a:buNone/>
            </a:pPr>
            <a:r>
              <a:rPr lang="en-US" altLang="en-US" sz="2000" i="0" dirty="0">
                <a:solidFill>
                  <a:srgbClr val="000000"/>
                </a:solidFill>
                <a:latin typeface="Arial" panose="020B0604020202020204" pitchFamily="34" charset="0"/>
                <a:cs typeface="Arial" panose="020B0604020202020204" pitchFamily="34" charset="0"/>
              </a:rPr>
              <a:t> influx near your local sunset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43020">
                                            <p:txEl>
                                              <p:pRg st="0" end="0"/>
                                            </p:txEl>
                                          </p:spTgt>
                                        </p:tgtEl>
                                        <p:attrNameLst>
                                          <p:attrName>style.visibility</p:attrName>
                                        </p:attrNameLst>
                                      </p:cBhvr>
                                      <p:to>
                                        <p:strVal val="visible"/>
                                      </p:to>
                                    </p:set>
                                    <p:animEffect transition="in" filter="wipe(left)">
                                      <p:cBhvr>
                                        <p:cTn id="7" dur="500"/>
                                        <p:tgtEl>
                                          <p:spTgt spid="430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0"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121487DD-CF17-4976-BBD0-C04C1C9C791B}"/>
              </a:ext>
            </a:extLst>
          </p:cNvPr>
          <p:cNvSpPr>
            <a:spLocks noGrp="1"/>
          </p:cNvSpPr>
          <p:nvPr>
            <p:ph type="title"/>
          </p:nvPr>
        </p:nvSpPr>
        <p:spPr>
          <a:xfrm>
            <a:off x="0" y="76200"/>
            <a:ext cx="8153400" cy="1295400"/>
          </a:xfrm>
          <a:noFill/>
        </p:spPr>
        <p:txBody>
          <a:bodyPr/>
          <a:lstStyle/>
          <a:p>
            <a:pPr algn="ctr">
              <a:lnSpc>
                <a:spcPts val="3200"/>
              </a:lnSpc>
              <a:spcBef>
                <a:spcPts val="0"/>
              </a:spcBef>
            </a:pPr>
            <a:r>
              <a:rPr lang="en-US" altLang="en-US" sz="3050" dirty="0">
                <a:solidFill>
                  <a:srgbClr val="FF0000"/>
                </a:solidFill>
                <a:latin typeface="Arial" panose="020B0604020202020204" pitchFamily="34" charset="0"/>
                <a:cs typeface="Arial" panose="020B0604020202020204" pitchFamily="34" charset="0"/>
              </a:rPr>
              <a:t>Easily Observable</a:t>
            </a:r>
            <a:br>
              <a:rPr lang="en-US" altLang="en-US" sz="3050" dirty="0">
                <a:solidFill>
                  <a:srgbClr val="FF0000"/>
                </a:solidFill>
                <a:latin typeface="Arial" panose="020B0604020202020204" pitchFamily="34" charset="0"/>
                <a:cs typeface="Arial" panose="020B0604020202020204" pitchFamily="34" charset="0"/>
              </a:rPr>
            </a:br>
            <a:r>
              <a:rPr lang="en-US" altLang="en-US" sz="3050" dirty="0">
                <a:solidFill>
                  <a:srgbClr val="FF0000"/>
                </a:solidFill>
                <a:latin typeface="Arial" panose="020B0604020202020204" pitchFamily="34" charset="0"/>
                <a:cs typeface="Arial" panose="020B0604020202020204" pitchFamily="34" charset="0"/>
              </a:rPr>
              <a:t>Basic </a:t>
            </a:r>
            <a:r>
              <a:rPr lang="en-US" altLang="en-US" sz="3050" b="1" dirty="0">
                <a:solidFill>
                  <a:srgbClr val="FF0000"/>
                </a:solidFill>
                <a:latin typeface="Arial" panose="020B0604020202020204" pitchFamily="34" charset="0"/>
                <a:cs typeface="Arial" panose="020B0604020202020204" pitchFamily="34" charset="0"/>
              </a:rPr>
              <a:t>Characteristics</a:t>
            </a:r>
            <a:br>
              <a:rPr lang="en-US" altLang="en-US" sz="3050" b="1" dirty="0">
                <a:solidFill>
                  <a:srgbClr val="FF0000"/>
                </a:solidFill>
                <a:latin typeface="Arial" panose="020B0604020202020204" pitchFamily="34" charset="0"/>
                <a:cs typeface="Arial" panose="020B0604020202020204" pitchFamily="34" charset="0"/>
              </a:rPr>
            </a:br>
            <a:r>
              <a:rPr lang="en-US" altLang="en-US" sz="3050" b="1" dirty="0">
                <a:solidFill>
                  <a:srgbClr val="FF0000"/>
                </a:solidFill>
                <a:latin typeface="Arial" panose="020B0604020202020204" pitchFamily="34" charset="0"/>
                <a:cs typeface="Arial" panose="020B0604020202020204" pitchFamily="34" charset="0"/>
              </a:rPr>
              <a:t>of Mid-Latitude </a:t>
            </a:r>
            <a:r>
              <a:rPr lang="en-US" sz="3050" i="0" baseline="0" dirty="0">
                <a:solidFill>
                  <a:srgbClr val="FF0000"/>
                </a:solidFill>
                <a:latin typeface="Arial" panose="020B0604020202020204" pitchFamily="34" charset="0"/>
                <a:cs typeface="Arial" panose="020B0604020202020204" pitchFamily="34" charset="0"/>
              </a:rPr>
              <a:t>E</a:t>
            </a:r>
            <a:r>
              <a:rPr lang="en-US" sz="3800" i="0" baseline="-25000" dirty="0">
                <a:solidFill>
                  <a:srgbClr val="FF0000"/>
                </a:solidFill>
                <a:latin typeface="Arial" panose="020B0604020202020204" pitchFamily="34" charset="0"/>
                <a:cs typeface="Arial" panose="020B0604020202020204" pitchFamily="34" charset="0"/>
              </a:rPr>
              <a:t>s</a:t>
            </a:r>
            <a:r>
              <a:rPr lang="en-US" altLang="en-US" sz="3050" b="1" dirty="0">
                <a:solidFill>
                  <a:srgbClr val="FF0000"/>
                </a:solidFill>
                <a:latin typeface="Arial" panose="020B0604020202020204" pitchFamily="34" charset="0"/>
                <a:cs typeface="Arial" panose="020B0604020202020204" pitchFamily="34" charset="0"/>
              </a:rPr>
              <a:t> Propagation</a:t>
            </a:r>
            <a:endParaRPr altLang="en-US" sz="3050" b="1" dirty="0">
              <a:solidFill>
                <a:srgbClr val="FF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D672812-6FF6-4174-9BC1-92C18FEE0DC1}"/>
              </a:ext>
            </a:extLst>
          </p:cNvPr>
          <p:cNvSpPr txBox="1"/>
          <p:nvPr/>
        </p:nvSpPr>
        <p:spPr>
          <a:xfrm>
            <a:off x="12032" y="1295400"/>
            <a:ext cx="9144000" cy="6268383"/>
          </a:xfrm>
          <a:prstGeom prst="rect">
            <a:avLst/>
          </a:prstGeom>
          <a:noFill/>
        </p:spPr>
        <p:txBody>
          <a:bodyPr wrap="square" rtlCol="0">
            <a:spAutoFit/>
          </a:bodyPr>
          <a:lstStyle/>
          <a:p>
            <a:pPr>
              <a:lnSpc>
                <a:spcPts val="2600"/>
              </a:lnSpc>
            </a:pPr>
            <a:r>
              <a:rPr lang="en-US" dirty="0">
                <a:solidFill>
                  <a:srgbClr val="000000"/>
                </a:solidFill>
              </a:rPr>
              <a:t>Typical propagation	   Several thousand square miles</a:t>
            </a:r>
          </a:p>
          <a:p>
            <a:pPr>
              <a:lnSpc>
                <a:spcPts val="2600"/>
              </a:lnSpc>
            </a:pPr>
            <a:r>
              <a:rPr lang="en-US" dirty="0">
                <a:solidFill>
                  <a:srgbClr val="000000"/>
                </a:solidFill>
              </a:rPr>
              <a:t>ground footprint          to about ten thousand square miles or more</a:t>
            </a:r>
          </a:p>
          <a:p>
            <a:pPr>
              <a:lnSpc>
                <a:spcPts val="2600"/>
              </a:lnSpc>
              <a:spcBef>
                <a:spcPts val="1000"/>
              </a:spcBef>
            </a:pPr>
            <a:r>
              <a:rPr lang="en-US" dirty="0">
                <a:solidFill>
                  <a:srgbClr val="000000"/>
                </a:solidFill>
              </a:rPr>
              <a:t>MUFs	       	    	   &gt;50 MHz MUFs every day in June and July</a:t>
            </a:r>
          </a:p>
          <a:p>
            <a:pPr>
              <a:lnSpc>
                <a:spcPts val="2600"/>
              </a:lnSpc>
            </a:pPr>
            <a:r>
              <a:rPr lang="en-US" dirty="0">
                <a:solidFill>
                  <a:srgbClr val="000000"/>
                </a:solidFill>
              </a:rPr>
              <a:t>                                     </a:t>
            </a:r>
            <a:r>
              <a:rPr lang="en-US" dirty="0">
                <a:solidFill>
                  <a:srgbClr val="FF0000"/>
                </a:solidFill>
              </a:rPr>
              <a:t>-- but not everywhere </a:t>
            </a:r>
            <a:r>
              <a:rPr lang="en-US" u="sng" dirty="0">
                <a:solidFill>
                  <a:srgbClr val="FF0000"/>
                </a:solidFill>
              </a:rPr>
              <a:t>and</a:t>
            </a:r>
            <a:r>
              <a:rPr lang="en-US" dirty="0">
                <a:solidFill>
                  <a:srgbClr val="FF0000"/>
                </a:solidFill>
              </a:rPr>
              <a:t> every day -- </a:t>
            </a:r>
          </a:p>
          <a:p>
            <a:pPr>
              <a:lnSpc>
                <a:spcPts val="2600"/>
              </a:lnSpc>
              <a:spcBef>
                <a:spcPts val="1000"/>
              </a:spcBef>
            </a:pPr>
            <a:r>
              <a:rPr lang="en-US" dirty="0">
                <a:solidFill>
                  <a:srgbClr val="000000"/>
                </a:solidFill>
              </a:rPr>
              <a:t>4000 to 10,000+ km   </a:t>
            </a:r>
            <a:r>
              <a:rPr lang="en-US" u="sng" dirty="0">
                <a:solidFill>
                  <a:srgbClr val="000000"/>
                </a:solidFill>
              </a:rPr>
              <a:t>Many days</a:t>
            </a:r>
            <a:r>
              <a:rPr lang="en-US" dirty="0">
                <a:solidFill>
                  <a:srgbClr val="000000"/>
                </a:solidFill>
              </a:rPr>
              <a:t> during June and July</a:t>
            </a:r>
          </a:p>
          <a:p>
            <a:pPr>
              <a:lnSpc>
                <a:spcPts val="2600"/>
              </a:lnSpc>
            </a:pPr>
            <a:r>
              <a:rPr lang="en-US" i="0" baseline="0" dirty="0">
                <a:solidFill>
                  <a:srgbClr val="000714"/>
                </a:solidFill>
                <a:latin typeface="Arial" panose="020B0604020202020204" pitchFamily="34" charset="0"/>
                <a:cs typeface="Arial" panose="020B0604020202020204" pitchFamily="34" charset="0"/>
              </a:rPr>
              <a:t>E</a:t>
            </a:r>
            <a:r>
              <a:rPr lang="en-US" sz="2800" i="0" baseline="-25000" dirty="0">
                <a:solidFill>
                  <a:srgbClr val="000714"/>
                </a:solidFill>
                <a:latin typeface="Arial" panose="020B0604020202020204" pitchFamily="34" charset="0"/>
                <a:cs typeface="Arial" panose="020B0604020202020204" pitchFamily="34" charset="0"/>
              </a:rPr>
              <a:t>s</a:t>
            </a:r>
            <a:r>
              <a:rPr lang="en-US" sz="2400" i="0" baseline="-25000" dirty="0">
                <a:solidFill>
                  <a:srgbClr val="000714"/>
                </a:solidFill>
                <a:latin typeface="Arial" panose="020B0604020202020204" pitchFamily="34" charset="0"/>
                <a:cs typeface="Arial" panose="020B0604020202020204" pitchFamily="34" charset="0"/>
              </a:rPr>
              <a:t> </a:t>
            </a:r>
            <a:r>
              <a:rPr lang="en-US" dirty="0">
                <a:solidFill>
                  <a:srgbClr val="000000"/>
                </a:solidFill>
              </a:rPr>
              <a:t>propagation	   - a few days in late May and early August</a:t>
            </a:r>
          </a:p>
          <a:p>
            <a:pPr>
              <a:lnSpc>
                <a:spcPts val="2600"/>
              </a:lnSpc>
            </a:pPr>
            <a:r>
              <a:rPr lang="en-US" dirty="0">
                <a:solidFill>
                  <a:srgbClr val="000000"/>
                </a:solidFill>
              </a:rPr>
              <a:t>			   - a few days in late December/early January</a:t>
            </a:r>
          </a:p>
          <a:p>
            <a:pPr>
              <a:lnSpc>
                <a:spcPts val="2600"/>
              </a:lnSpc>
              <a:spcBef>
                <a:spcPts val="1000"/>
              </a:spcBef>
            </a:pPr>
            <a:r>
              <a:rPr lang="en-US" dirty="0">
                <a:solidFill>
                  <a:srgbClr val="000000"/>
                </a:solidFill>
              </a:rPr>
              <a:t>Preferred antenna	    3 to 6 (or more) element Yagi</a:t>
            </a:r>
          </a:p>
          <a:p>
            <a:pPr>
              <a:lnSpc>
                <a:spcPts val="2600"/>
              </a:lnSpc>
              <a:spcBef>
                <a:spcPts val="1000"/>
              </a:spcBef>
            </a:pPr>
            <a:r>
              <a:rPr lang="en-US" dirty="0">
                <a:solidFill>
                  <a:srgbClr val="000000"/>
                </a:solidFill>
              </a:rPr>
              <a:t>Preferred polarization  Horizontal polarization is strongly preferred</a:t>
            </a:r>
          </a:p>
          <a:p>
            <a:pPr>
              <a:lnSpc>
                <a:spcPts val="2600"/>
              </a:lnSpc>
              <a:spcBef>
                <a:spcPts val="1000"/>
              </a:spcBef>
            </a:pPr>
            <a:r>
              <a:rPr lang="en-US" dirty="0">
                <a:solidFill>
                  <a:srgbClr val="000000"/>
                </a:solidFill>
              </a:rPr>
              <a:t>Preferred heights         50 to 60 feet high (70 feet only for DX)</a:t>
            </a:r>
          </a:p>
          <a:p>
            <a:pPr>
              <a:lnSpc>
                <a:spcPts val="2600"/>
              </a:lnSpc>
              <a:spcBef>
                <a:spcPts val="1000"/>
              </a:spcBef>
            </a:pPr>
            <a:r>
              <a:rPr lang="en-US" dirty="0">
                <a:solidFill>
                  <a:srgbClr val="000000"/>
                </a:solidFill>
              </a:rPr>
              <a:t>Compromise height	    25 feet high: about 3 dB worse at 1000 km</a:t>
            </a:r>
          </a:p>
          <a:p>
            <a:pPr>
              <a:lnSpc>
                <a:spcPts val="2600"/>
              </a:lnSpc>
              <a:spcBef>
                <a:spcPts val="0"/>
              </a:spcBef>
            </a:pPr>
            <a:r>
              <a:rPr lang="en-US" dirty="0">
                <a:solidFill>
                  <a:srgbClr val="FF0000"/>
                </a:solidFill>
              </a:rPr>
              <a:t>can be degraded by</a:t>
            </a:r>
            <a:r>
              <a:rPr lang="en-US" dirty="0">
                <a:solidFill>
                  <a:srgbClr val="000000"/>
                </a:solidFill>
              </a:rPr>
              <a:t> 	  	   about 6 dB worse at 2000 km</a:t>
            </a:r>
            <a:r>
              <a:rPr lang="en-US" dirty="0">
                <a:solidFill>
                  <a:srgbClr val="FF0000"/>
                </a:solidFill>
              </a:rPr>
              <a:t>                            </a:t>
            </a:r>
          </a:p>
          <a:p>
            <a:pPr>
              <a:lnSpc>
                <a:spcPts val="2600"/>
              </a:lnSpc>
              <a:spcBef>
                <a:spcPts val="0"/>
              </a:spcBef>
            </a:pPr>
            <a:r>
              <a:rPr lang="en-US" dirty="0">
                <a:solidFill>
                  <a:srgbClr val="FF0000"/>
                </a:solidFill>
              </a:rPr>
              <a:t>dense housing and		   	   </a:t>
            </a:r>
            <a:r>
              <a:rPr lang="en-US" dirty="0">
                <a:solidFill>
                  <a:srgbClr val="000000"/>
                </a:solidFill>
              </a:rPr>
              <a:t>compared to 50 foot height</a:t>
            </a:r>
            <a:endParaRPr lang="en-US" dirty="0">
              <a:solidFill>
                <a:srgbClr val="FF0000"/>
              </a:solidFill>
            </a:endParaRPr>
          </a:p>
          <a:p>
            <a:pPr>
              <a:lnSpc>
                <a:spcPts val="2600"/>
              </a:lnSpc>
              <a:spcBef>
                <a:spcPts val="0"/>
              </a:spcBef>
            </a:pPr>
            <a:r>
              <a:rPr lang="en-US" dirty="0">
                <a:solidFill>
                  <a:srgbClr val="FF0000"/>
                </a:solidFill>
              </a:rPr>
              <a:t>dense forests within 1000 feet</a:t>
            </a:r>
          </a:p>
          <a:p>
            <a:r>
              <a:rPr lang="en-US" dirty="0">
                <a:solidFill>
                  <a:srgbClr val="000000"/>
                </a:solidFill>
              </a:rPr>
              <a:t>			                          					</a:t>
            </a:r>
          </a:p>
        </p:txBody>
      </p:sp>
    </p:spTree>
    <p:extLst>
      <p:ext uri="{BB962C8B-B14F-4D97-AF65-F5344CB8AC3E}">
        <p14:creationId xmlns:p14="http://schemas.microsoft.com/office/powerpoint/2010/main" val="4239789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44EEED95-8D94-411E-A5C0-E77B5C0BE28B}"/>
              </a:ext>
            </a:extLst>
          </p:cNvPr>
          <p:cNvSpPr>
            <a:spLocks noGrp="1"/>
          </p:cNvSpPr>
          <p:nvPr>
            <p:ph type="title"/>
          </p:nvPr>
        </p:nvSpPr>
        <p:spPr>
          <a:xfrm>
            <a:off x="-3716" y="0"/>
            <a:ext cx="7395116" cy="1280887"/>
          </a:xfrm>
          <a:noFill/>
        </p:spPr>
        <p:txBody>
          <a:bodyPr/>
          <a:lstStyle/>
          <a:p>
            <a:pPr algn="ctr">
              <a:lnSpc>
                <a:spcPts val="3000"/>
              </a:lnSpc>
            </a:pPr>
            <a:r>
              <a:rPr altLang="en-US" sz="3000" b="1" dirty="0">
                <a:solidFill>
                  <a:srgbClr val="FF0000"/>
                </a:solidFill>
                <a:latin typeface="Arial" panose="020B0604020202020204" pitchFamily="34" charset="0"/>
                <a:cs typeface="Arial" panose="020B0604020202020204" pitchFamily="34" charset="0"/>
              </a:rPr>
              <a:t>Easily Observ</a:t>
            </a:r>
            <a:r>
              <a:rPr lang="en-US" altLang="en-US" sz="3000" b="1" dirty="0">
                <a:solidFill>
                  <a:srgbClr val="FF0000"/>
                </a:solidFill>
                <a:latin typeface="Arial" panose="020B0604020202020204" pitchFamily="34" charset="0"/>
                <a:cs typeface="Arial" panose="020B0604020202020204" pitchFamily="34" charset="0"/>
              </a:rPr>
              <a:t>able Extreme </a:t>
            </a:r>
            <a:r>
              <a:rPr altLang="en-US" sz="3000" b="1" dirty="0">
                <a:solidFill>
                  <a:srgbClr val="FF0000"/>
                </a:solidFill>
                <a:latin typeface="Arial" panose="020B0604020202020204" pitchFamily="34" charset="0"/>
                <a:cs typeface="Arial" panose="020B0604020202020204" pitchFamily="34" charset="0"/>
              </a:rPr>
              <a:t>Variabilit</a:t>
            </a:r>
            <a:r>
              <a:rPr lang="en-US" altLang="en-US" sz="3000" b="1" dirty="0">
                <a:solidFill>
                  <a:srgbClr val="FF0000"/>
                </a:solidFill>
                <a:latin typeface="Arial" panose="020B0604020202020204" pitchFamily="34" charset="0"/>
                <a:cs typeface="Arial" panose="020B0604020202020204" pitchFamily="34" charset="0"/>
              </a:rPr>
              <a:t>y of Mid-Latitude </a:t>
            </a:r>
            <a:r>
              <a:rPr lang="en-US" sz="3000" i="0" baseline="0" dirty="0">
                <a:solidFill>
                  <a:srgbClr val="FF0000"/>
                </a:solidFill>
                <a:latin typeface="Arial" panose="020B0604020202020204" pitchFamily="34" charset="0"/>
                <a:cs typeface="Arial" panose="020B0604020202020204" pitchFamily="34" charset="0"/>
              </a:rPr>
              <a:t>E</a:t>
            </a:r>
            <a:r>
              <a:rPr lang="en-US" sz="3600" i="0" baseline="-25000" dirty="0">
                <a:solidFill>
                  <a:srgbClr val="FF0000"/>
                </a:solidFill>
                <a:latin typeface="Arial" panose="020B0604020202020204" pitchFamily="34" charset="0"/>
                <a:cs typeface="Arial" panose="020B0604020202020204" pitchFamily="34" charset="0"/>
              </a:rPr>
              <a:t>s</a:t>
            </a:r>
            <a:r>
              <a:rPr lang="en-US" altLang="en-US" sz="3000" b="1" dirty="0">
                <a:solidFill>
                  <a:srgbClr val="FF0000"/>
                </a:solidFill>
                <a:latin typeface="Arial" panose="020B0604020202020204" pitchFamily="34" charset="0"/>
                <a:cs typeface="Arial" panose="020B0604020202020204" pitchFamily="34" charset="0"/>
              </a:rPr>
              <a:t> </a:t>
            </a:r>
            <a:br>
              <a:rPr lang="en-US" altLang="en-US" sz="3000" b="1" dirty="0">
                <a:solidFill>
                  <a:srgbClr val="FF0000"/>
                </a:solidFill>
                <a:latin typeface="Arial" panose="020B0604020202020204" pitchFamily="34" charset="0"/>
                <a:cs typeface="Arial" panose="020B0604020202020204" pitchFamily="34" charset="0"/>
              </a:rPr>
            </a:br>
            <a:r>
              <a:rPr lang="en-US" altLang="en-US" sz="3000" b="1" dirty="0">
                <a:solidFill>
                  <a:srgbClr val="FF0000"/>
                </a:solidFill>
                <a:latin typeface="Arial" panose="020B0604020202020204" pitchFamily="34" charset="0"/>
                <a:cs typeface="Arial" panose="020B0604020202020204" pitchFamily="34" charset="0"/>
              </a:rPr>
              <a:t>Occurrence and Patch Locations</a:t>
            </a:r>
            <a:endParaRPr altLang="en-US" sz="3000" b="1" dirty="0">
              <a:solidFill>
                <a:srgbClr val="FF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FDDE68D-AC23-4D83-B41F-3BCECEE626C0}"/>
              </a:ext>
            </a:extLst>
          </p:cNvPr>
          <p:cNvSpPr txBox="1"/>
          <p:nvPr/>
        </p:nvSpPr>
        <p:spPr>
          <a:xfrm>
            <a:off x="0" y="1193344"/>
            <a:ext cx="9144000" cy="6235040"/>
          </a:xfrm>
          <a:prstGeom prst="rect">
            <a:avLst/>
          </a:prstGeom>
          <a:noFill/>
        </p:spPr>
        <p:txBody>
          <a:bodyPr wrap="square" rtlCol="0">
            <a:spAutoFit/>
          </a:bodyPr>
          <a:lstStyle/>
          <a:p>
            <a:pPr>
              <a:lnSpc>
                <a:spcPts val="2600"/>
              </a:lnSpc>
            </a:pPr>
            <a:r>
              <a:rPr lang="en-US" dirty="0">
                <a:solidFill>
                  <a:srgbClr val="000000"/>
                </a:solidFill>
              </a:rPr>
              <a:t>Monthly peak</a:t>
            </a:r>
            <a:r>
              <a:rPr lang="en-US" sz="2800" i="0" baseline="-25000" dirty="0">
                <a:solidFill>
                  <a:srgbClr val="000000"/>
                </a:solidFill>
                <a:latin typeface="Arial" panose="020B0604020202020204" pitchFamily="34" charset="0"/>
                <a:cs typeface="Arial" panose="020B0604020202020204" pitchFamily="34" charset="0"/>
              </a:rPr>
              <a:t>	</a:t>
            </a:r>
            <a:r>
              <a:rPr lang="en-US" sz="2800" baseline="-25000" dirty="0">
                <a:solidFill>
                  <a:srgbClr val="000000"/>
                </a:solidFill>
                <a:latin typeface="Arial" panose="020B0604020202020204" pitchFamily="34" charset="0"/>
                <a:cs typeface="Arial" panose="020B0604020202020204" pitchFamily="34" charset="0"/>
              </a:rPr>
              <a:t>            </a:t>
            </a:r>
            <a:r>
              <a:rPr lang="en-US" u="sng" dirty="0">
                <a:solidFill>
                  <a:srgbClr val="000000"/>
                </a:solidFill>
                <a:latin typeface="Arial" panose="020B0604020202020204" pitchFamily="34" charset="0"/>
                <a:cs typeface="Arial" panose="020B0604020202020204" pitchFamily="34" charset="0"/>
              </a:rPr>
              <a:t>E</a:t>
            </a:r>
            <a:r>
              <a:rPr lang="en-US" u="sng" dirty="0">
                <a:solidFill>
                  <a:srgbClr val="000000"/>
                </a:solidFill>
              </a:rPr>
              <a:t>very day</a:t>
            </a:r>
            <a:r>
              <a:rPr lang="en-US" dirty="0">
                <a:solidFill>
                  <a:srgbClr val="000000"/>
                </a:solidFill>
              </a:rPr>
              <a:t> during June and July</a:t>
            </a:r>
            <a:endParaRPr lang="en-US" i="0" baseline="0" dirty="0">
              <a:solidFill>
                <a:srgbClr val="000000"/>
              </a:solidFill>
              <a:latin typeface="Arial" panose="020B0604020202020204" pitchFamily="34" charset="0"/>
              <a:cs typeface="Arial" panose="020B0604020202020204" pitchFamily="34" charset="0"/>
            </a:endParaRPr>
          </a:p>
          <a:p>
            <a:pPr>
              <a:lnSpc>
                <a:spcPts val="2600"/>
              </a:lnSpc>
            </a:pPr>
            <a:r>
              <a:rPr lang="en-US" dirty="0">
                <a:solidFill>
                  <a:srgbClr val="000000"/>
                </a:solidFill>
              </a:rPr>
              <a:t>occurrence 	           </a:t>
            </a:r>
            <a:r>
              <a:rPr lang="en-US" dirty="0">
                <a:solidFill>
                  <a:srgbClr val="FF0000"/>
                </a:solidFill>
              </a:rPr>
              <a:t>- but not everywhere </a:t>
            </a:r>
            <a:r>
              <a:rPr lang="en-US" u="sng" dirty="0">
                <a:solidFill>
                  <a:srgbClr val="FF0000"/>
                </a:solidFill>
              </a:rPr>
              <a:t>and</a:t>
            </a:r>
            <a:r>
              <a:rPr lang="en-US" dirty="0">
                <a:solidFill>
                  <a:srgbClr val="FF0000"/>
                </a:solidFill>
              </a:rPr>
              <a:t> every day</a:t>
            </a:r>
          </a:p>
          <a:p>
            <a:pPr>
              <a:lnSpc>
                <a:spcPts val="2600"/>
              </a:lnSpc>
            </a:pPr>
            <a:r>
              <a:rPr lang="en-US" dirty="0">
                <a:solidFill>
                  <a:srgbClr val="000000"/>
                </a:solidFill>
              </a:rPr>
              <a:t>	 	          </a:t>
            </a:r>
            <a:r>
              <a:rPr lang="en-US" u="sng" dirty="0">
                <a:solidFill>
                  <a:srgbClr val="000000"/>
                </a:solidFill>
              </a:rPr>
              <a:t>Many</a:t>
            </a:r>
            <a:r>
              <a:rPr lang="en-US" dirty="0">
                <a:solidFill>
                  <a:srgbClr val="000000"/>
                </a:solidFill>
              </a:rPr>
              <a:t> days in late May and early August 			          </a:t>
            </a:r>
            <a:r>
              <a:rPr lang="en-US" u="sng" dirty="0">
                <a:solidFill>
                  <a:srgbClr val="000000"/>
                </a:solidFill>
              </a:rPr>
              <a:t>Some</a:t>
            </a:r>
            <a:r>
              <a:rPr lang="en-US" dirty="0">
                <a:solidFill>
                  <a:srgbClr val="000000"/>
                </a:solidFill>
              </a:rPr>
              <a:t> days in December, January and April</a:t>
            </a:r>
          </a:p>
          <a:p>
            <a:pPr>
              <a:lnSpc>
                <a:spcPts val="2600"/>
              </a:lnSpc>
              <a:spcAft>
                <a:spcPts val="900"/>
              </a:spcAft>
            </a:pPr>
            <a:r>
              <a:rPr lang="en-US" dirty="0">
                <a:solidFill>
                  <a:srgbClr val="000000"/>
                </a:solidFill>
              </a:rPr>
              <a:t>		          </a:t>
            </a:r>
            <a:r>
              <a:rPr lang="en-US" u="sng" dirty="0">
                <a:solidFill>
                  <a:srgbClr val="000000"/>
                </a:solidFill>
              </a:rPr>
              <a:t>Uncommon</a:t>
            </a:r>
            <a:r>
              <a:rPr lang="en-US" dirty="0">
                <a:solidFill>
                  <a:srgbClr val="000000"/>
                </a:solidFill>
              </a:rPr>
              <a:t> from late January to early March</a:t>
            </a:r>
          </a:p>
          <a:p>
            <a:pPr>
              <a:lnSpc>
                <a:spcPts val="2600"/>
              </a:lnSpc>
              <a:spcAft>
                <a:spcPts val="0"/>
              </a:spcAft>
            </a:pPr>
            <a:r>
              <a:rPr lang="en-US" dirty="0">
                <a:solidFill>
                  <a:srgbClr val="000000"/>
                </a:solidFill>
              </a:rPr>
              <a:t>Daily </a:t>
            </a:r>
            <a:r>
              <a:rPr lang="en-US" u="sng" dirty="0">
                <a:solidFill>
                  <a:srgbClr val="000000"/>
                </a:solidFill>
              </a:rPr>
              <a:t>maximum</a:t>
            </a:r>
            <a:r>
              <a:rPr lang="en-US" dirty="0">
                <a:solidFill>
                  <a:srgbClr val="000000"/>
                </a:solidFill>
              </a:rPr>
              <a:t>       7 a.m. to noon local time </a:t>
            </a:r>
            <a:r>
              <a:rPr lang="en-US" u="sng" dirty="0">
                <a:solidFill>
                  <a:srgbClr val="000000"/>
                </a:solidFill>
              </a:rPr>
              <a:t>at the</a:t>
            </a:r>
            <a:r>
              <a:rPr lang="en-US" dirty="0">
                <a:solidFill>
                  <a:srgbClr val="000000"/>
                </a:solidFill>
              </a:rPr>
              <a:t> </a:t>
            </a:r>
            <a:r>
              <a:rPr lang="en-US" i="0" u="sng" baseline="0" dirty="0">
                <a:solidFill>
                  <a:srgbClr val="000000"/>
                </a:solidFill>
                <a:latin typeface="Arial" panose="020B0604020202020204" pitchFamily="34" charset="0"/>
                <a:cs typeface="Arial" panose="020B0604020202020204" pitchFamily="34" charset="0"/>
              </a:rPr>
              <a:t>E</a:t>
            </a:r>
            <a:r>
              <a:rPr lang="en-US" sz="2800" i="0" baseline="-25000" dirty="0">
                <a:solidFill>
                  <a:srgbClr val="000000"/>
                </a:solidFill>
                <a:latin typeface="Arial" panose="020B0604020202020204" pitchFamily="34" charset="0"/>
                <a:cs typeface="Arial" panose="020B0604020202020204" pitchFamily="34" charset="0"/>
              </a:rPr>
              <a:t>s </a:t>
            </a:r>
            <a:r>
              <a:rPr lang="en-US" u="sng" dirty="0">
                <a:solidFill>
                  <a:srgbClr val="000000"/>
                </a:solidFill>
              </a:rPr>
              <a:t>patch</a:t>
            </a:r>
            <a:endParaRPr lang="en-US" dirty="0">
              <a:solidFill>
                <a:srgbClr val="000000"/>
              </a:solidFill>
            </a:endParaRPr>
          </a:p>
          <a:p>
            <a:pPr>
              <a:lnSpc>
                <a:spcPts val="2600"/>
              </a:lnSpc>
              <a:spcAft>
                <a:spcPts val="600"/>
              </a:spcAft>
            </a:pPr>
            <a:r>
              <a:rPr lang="en-US" i="0" baseline="0" dirty="0">
                <a:solidFill>
                  <a:srgbClr val="000000"/>
                </a:solidFill>
                <a:latin typeface="Arial" panose="020B0604020202020204" pitchFamily="34" charset="0"/>
                <a:cs typeface="Arial" panose="020B0604020202020204" pitchFamily="34" charset="0"/>
              </a:rPr>
              <a:t>E</a:t>
            </a:r>
            <a:r>
              <a:rPr lang="en-US" sz="2400" i="0" baseline="-25000" dirty="0">
                <a:solidFill>
                  <a:srgbClr val="000000"/>
                </a:solidFill>
                <a:latin typeface="Arial" panose="020B0604020202020204" pitchFamily="34" charset="0"/>
                <a:cs typeface="Arial" panose="020B0604020202020204" pitchFamily="34" charset="0"/>
              </a:rPr>
              <a:t>s </a:t>
            </a:r>
            <a:r>
              <a:rPr lang="en-US" dirty="0">
                <a:solidFill>
                  <a:srgbClr val="000000"/>
                </a:solidFill>
              </a:rPr>
              <a:t>occurrence rate  during June and July</a:t>
            </a:r>
          </a:p>
          <a:p>
            <a:pPr>
              <a:lnSpc>
                <a:spcPts val="2600"/>
              </a:lnSpc>
              <a:spcAft>
                <a:spcPts val="0"/>
              </a:spcAft>
            </a:pPr>
            <a:r>
              <a:rPr lang="en-US" dirty="0">
                <a:solidFill>
                  <a:srgbClr val="000000"/>
                </a:solidFill>
                <a:latin typeface="Arial" panose="020B0604020202020204" pitchFamily="34" charset="0"/>
                <a:cs typeface="Arial" panose="020B0604020202020204" pitchFamily="34" charset="0"/>
              </a:rPr>
              <a:t>D</a:t>
            </a:r>
            <a:r>
              <a:rPr lang="en-US" dirty="0">
                <a:solidFill>
                  <a:srgbClr val="000000"/>
                </a:solidFill>
              </a:rPr>
              <a:t>aily </a:t>
            </a:r>
            <a:r>
              <a:rPr lang="en-US" u="sng" dirty="0">
                <a:solidFill>
                  <a:srgbClr val="000000"/>
                </a:solidFill>
              </a:rPr>
              <a:t>peak</a:t>
            </a:r>
            <a:r>
              <a:rPr lang="en-US" dirty="0">
                <a:solidFill>
                  <a:srgbClr val="000000"/>
                </a:solidFill>
              </a:rPr>
              <a:t>               6 a.m. to 3 p.m. and 6 p.m. to midnight</a:t>
            </a:r>
          </a:p>
          <a:p>
            <a:pPr>
              <a:lnSpc>
                <a:spcPts val="2600"/>
              </a:lnSpc>
              <a:spcAft>
                <a:spcPts val="900"/>
              </a:spcAft>
            </a:pPr>
            <a:r>
              <a:rPr lang="en-US" i="0" baseline="0" dirty="0">
                <a:solidFill>
                  <a:srgbClr val="000000"/>
                </a:solidFill>
                <a:latin typeface="Arial" panose="020B0604020202020204" pitchFamily="34" charset="0"/>
                <a:cs typeface="Arial" panose="020B0604020202020204" pitchFamily="34" charset="0"/>
              </a:rPr>
              <a:t>E</a:t>
            </a:r>
            <a:r>
              <a:rPr lang="en-US" sz="2400" i="0" baseline="-25000" dirty="0">
                <a:solidFill>
                  <a:srgbClr val="000000"/>
                </a:solidFill>
                <a:latin typeface="Arial" panose="020B0604020202020204" pitchFamily="34" charset="0"/>
                <a:cs typeface="Arial" panose="020B0604020202020204" pitchFamily="34" charset="0"/>
              </a:rPr>
              <a:t>s </a:t>
            </a:r>
            <a:r>
              <a:rPr lang="en-US" dirty="0">
                <a:solidFill>
                  <a:srgbClr val="000000"/>
                </a:solidFill>
              </a:rPr>
              <a:t>occurrence rate  local time </a:t>
            </a:r>
            <a:r>
              <a:rPr lang="en-US" u="sng" dirty="0">
                <a:solidFill>
                  <a:srgbClr val="000000"/>
                </a:solidFill>
              </a:rPr>
              <a:t>at the </a:t>
            </a:r>
            <a:r>
              <a:rPr lang="en-US" i="0" u="sng" baseline="0" dirty="0">
                <a:solidFill>
                  <a:srgbClr val="000000"/>
                </a:solidFill>
                <a:latin typeface="Arial" panose="020B0604020202020204" pitchFamily="34" charset="0"/>
                <a:cs typeface="Arial" panose="020B0604020202020204" pitchFamily="34" charset="0"/>
              </a:rPr>
              <a:t>E</a:t>
            </a:r>
            <a:r>
              <a:rPr lang="en-US" sz="2800" i="0" baseline="-25000" dirty="0">
                <a:solidFill>
                  <a:srgbClr val="000000"/>
                </a:solidFill>
                <a:latin typeface="Arial" panose="020B0604020202020204" pitchFamily="34" charset="0"/>
                <a:cs typeface="Arial" panose="020B0604020202020204" pitchFamily="34" charset="0"/>
              </a:rPr>
              <a:t>s </a:t>
            </a:r>
            <a:r>
              <a:rPr lang="en-US" u="sng" dirty="0">
                <a:solidFill>
                  <a:srgbClr val="000000"/>
                </a:solidFill>
              </a:rPr>
              <a:t>patch</a:t>
            </a:r>
            <a:r>
              <a:rPr lang="en-US" dirty="0">
                <a:solidFill>
                  <a:srgbClr val="000000"/>
                </a:solidFill>
              </a:rPr>
              <a:t> during June and July</a:t>
            </a:r>
          </a:p>
          <a:p>
            <a:pPr>
              <a:lnSpc>
                <a:spcPts val="2600"/>
              </a:lnSpc>
              <a:spcAft>
                <a:spcPts val="900"/>
              </a:spcAft>
            </a:pPr>
            <a:r>
              <a:rPr lang="en-US" dirty="0">
                <a:solidFill>
                  <a:srgbClr val="000000"/>
                </a:solidFill>
              </a:rPr>
              <a:t>Short term	          Seconds, minutes and hourly variability</a:t>
            </a:r>
          </a:p>
          <a:p>
            <a:pPr>
              <a:lnSpc>
                <a:spcPts val="2600"/>
              </a:lnSpc>
              <a:spcAft>
                <a:spcPts val="900"/>
              </a:spcAft>
            </a:pPr>
            <a:r>
              <a:rPr lang="en-US" i="0" baseline="0" dirty="0">
                <a:solidFill>
                  <a:srgbClr val="000000"/>
                </a:solidFill>
                <a:latin typeface="Arial" panose="020B0604020202020204" pitchFamily="34" charset="0"/>
                <a:cs typeface="Arial" panose="020B0604020202020204" pitchFamily="34" charset="0"/>
              </a:rPr>
              <a:t>E</a:t>
            </a:r>
            <a:r>
              <a:rPr lang="en-US" sz="2800" i="0" baseline="-25000" dirty="0">
                <a:solidFill>
                  <a:srgbClr val="000000"/>
                </a:solidFill>
                <a:latin typeface="Arial" panose="020B0604020202020204" pitchFamily="34" charset="0"/>
                <a:cs typeface="Arial" panose="020B0604020202020204" pitchFamily="34" charset="0"/>
              </a:rPr>
              <a:t>s</a:t>
            </a:r>
            <a:r>
              <a:rPr lang="en-US" sz="2400" i="0" baseline="-25000" dirty="0">
                <a:solidFill>
                  <a:srgbClr val="000000"/>
                </a:solidFill>
                <a:latin typeface="Arial" panose="020B0604020202020204" pitchFamily="34" charset="0"/>
                <a:cs typeface="Arial" panose="020B0604020202020204" pitchFamily="34" charset="0"/>
              </a:rPr>
              <a:t> </a:t>
            </a:r>
            <a:r>
              <a:rPr lang="en-US" dirty="0">
                <a:solidFill>
                  <a:srgbClr val="000000"/>
                </a:solidFill>
              </a:rPr>
              <a:t>patch drift	          Typically drift northward at up to 100 mph</a:t>
            </a:r>
          </a:p>
          <a:p>
            <a:pPr>
              <a:lnSpc>
                <a:spcPts val="2600"/>
              </a:lnSpc>
              <a:spcAft>
                <a:spcPts val="900"/>
              </a:spcAft>
            </a:pPr>
            <a:r>
              <a:rPr lang="en-US" i="0" baseline="0" dirty="0">
                <a:solidFill>
                  <a:srgbClr val="000000"/>
                </a:solidFill>
                <a:latin typeface="Arial" panose="020B0604020202020204" pitchFamily="34" charset="0"/>
                <a:cs typeface="Arial" panose="020B0604020202020204" pitchFamily="34" charset="0"/>
              </a:rPr>
              <a:t>E</a:t>
            </a:r>
            <a:r>
              <a:rPr lang="en-US" sz="2800" i="0" baseline="-25000" dirty="0">
                <a:solidFill>
                  <a:srgbClr val="000000"/>
                </a:solidFill>
                <a:latin typeface="Arial" panose="020B0604020202020204" pitchFamily="34" charset="0"/>
                <a:cs typeface="Arial" panose="020B0604020202020204" pitchFamily="34" charset="0"/>
              </a:rPr>
              <a:t>s</a:t>
            </a:r>
            <a:r>
              <a:rPr lang="en-US" sz="2400" i="0" baseline="-25000" dirty="0">
                <a:solidFill>
                  <a:srgbClr val="000000"/>
                </a:solidFill>
                <a:latin typeface="Arial" panose="020B0604020202020204" pitchFamily="34" charset="0"/>
                <a:cs typeface="Arial" panose="020B0604020202020204" pitchFamily="34" charset="0"/>
              </a:rPr>
              <a:t> </a:t>
            </a:r>
            <a:r>
              <a:rPr lang="en-US" dirty="0">
                <a:solidFill>
                  <a:srgbClr val="000000"/>
                </a:solidFill>
                <a:latin typeface="Arial" panose="020B0604020202020204" pitchFamily="34" charset="0"/>
                <a:cs typeface="Arial" panose="020B0604020202020204" pitchFamily="34" charset="0"/>
              </a:rPr>
              <a:t>patch </a:t>
            </a:r>
            <a:r>
              <a:rPr lang="en-US" dirty="0">
                <a:solidFill>
                  <a:srgbClr val="000000"/>
                </a:solidFill>
              </a:rPr>
              <a:t>locations   Seconds to minutes to hourly variability</a:t>
            </a:r>
          </a:p>
          <a:p>
            <a:pPr>
              <a:lnSpc>
                <a:spcPts val="2600"/>
              </a:lnSpc>
              <a:spcBef>
                <a:spcPts val="0"/>
              </a:spcBef>
              <a:spcAft>
                <a:spcPts val="900"/>
              </a:spcAft>
            </a:pPr>
            <a:r>
              <a:rPr lang="en-US" dirty="0">
                <a:solidFill>
                  <a:srgbClr val="000000"/>
                </a:solidFill>
              </a:rPr>
              <a:t>Day-to-day 	          Extreme day-to-day </a:t>
            </a:r>
            <a:r>
              <a:rPr lang="en-US" dirty="0">
                <a:solidFill>
                  <a:srgbClr val="000000"/>
                </a:solidFill>
                <a:latin typeface="Arial" panose="020B0604020202020204" pitchFamily="34" charset="0"/>
                <a:cs typeface="Arial" panose="020B0604020202020204" pitchFamily="34" charset="0"/>
              </a:rPr>
              <a:t>patch </a:t>
            </a:r>
            <a:r>
              <a:rPr lang="en-US" dirty="0">
                <a:solidFill>
                  <a:srgbClr val="000000"/>
                </a:solidFill>
              </a:rPr>
              <a:t>location variability</a:t>
            </a:r>
          </a:p>
          <a:p>
            <a:pPr>
              <a:lnSpc>
                <a:spcPts val="2600"/>
              </a:lnSpc>
              <a:spcBef>
                <a:spcPts val="0"/>
              </a:spcBef>
              <a:spcAft>
                <a:spcPts val="0"/>
              </a:spcAft>
            </a:pPr>
            <a:r>
              <a:rPr lang="en-US" dirty="0">
                <a:solidFill>
                  <a:srgbClr val="000000"/>
                </a:solidFill>
              </a:rPr>
              <a:t>Day-to-evening       Extreme day-to-evening location variability</a:t>
            </a:r>
          </a:p>
          <a:p>
            <a:pPr>
              <a:lnSpc>
                <a:spcPts val="2600"/>
              </a:lnSpc>
              <a:spcBef>
                <a:spcPts val="0"/>
              </a:spcBef>
              <a:spcAft>
                <a:spcPts val="0"/>
              </a:spcAft>
            </a:pPr>
            <a:endParaRPr lang="en-US" dirty="0">
              <a:solidFill>
                <a:srgbClr val="000000"/>
              </a:solidFill>
            </a:endParaRPr>
          </a:p>
          <a:p>
            <a:pPr>
              <a:lnSpc>
                <a:spcPts val="2600"/>
              </a:lnSpc>
              <a:spcBef>
                <a:spcPts val="0"/>
              </a:spcBef>
              <a:spcAft>
                <a:spcPts val="900"/>
              </a:spcAft>
            </a:pPr>
            <a:r>
              <a:rPr lang="en-US" dirty="0">
                <a:solidFill>
                  <a:srgbClr val="000000"/>
                </a:solidFill>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1D54E177-99ED-4FAE-97F2-E5B947DB46AD}"/>
              </a:ext>
            </a:extLst>
          </p:cNvPr>
          <p:cNvSpPr>
            <a:spLocks noGrp="1"/>
          </p:cNvSpPr>
          <p:nvPr>
            <p:ph type="subTitle" idx="1"/>
          </p:nvPr>
        </p:nvSpPr>
        <p:spPr>
          <a:xfrm>
            <a:off x="8021" y="2889336"/>
            <a:ext cx="7772400" cy="3968664"/>
          </a:xfrm>
        </p:spPr>
        <p:txBody>
          <a:bodyPr/>
          <a:lstStyle/>
          <a:p>
            <a:r>
              <a:rPr lang="en-US" dirty="0"/>
              <a:t>  </a:t>
            </a:r>
          </a:p>
        </p:txBody>
      </p:sp>
      <p:sp>
        <p:nvSpPr>
          <p:cNvPr id="11" name="TextBox 10">
            <a:extLst>
              <a:ext uri="{FF2B5EF4-FFF2-40B4-BE49-F238E27FC236}">
                <a16:creationId xmlns:a16="http://schemas.microsoft.com/office/drawing/2014/main" id="{BBFC30D2-CDB2-4F1F-B8B7-36A20934AF0C}"/>
              </a:ext>
            </a:extLst>
          </p:cNvPr>
          <p:cNvSpPr txBox="1"/>
          <p:nvPr/>
        </p:nvSpPr>
        <p:spPr>
          <a:xfrm>
            <a:off x="-1" y="97967"/>
            <a:ext cx="7620001" cy="1701235"/>
          </a:xfrm>
          <a:prstGeom prst="rect">
            <a:avLst/>
          </a:prstGeom>
          <a:noFill/>
        </p:spPr>
        <p:txBody>
          <a:bodyPr wrap="square" rtlCol="0">
            <a:spAutoFit/>
          </a:bodyPr>
          <a:lstStyle/>
          <a:p>
            <a:pPr algn="ctr">
              <a:lnSpc>
                <a:spcPts val="3200"/>
              </a:lnSpc>
            </a:pPr>
            <a:r>
              <a:rPr lang="en-US" sz="3200" b="1" dirty="0">
                <a:solidFill>
                  <a:srgbClr val="FF0000"/>
                </a:solidFill>
              </a:rPr>
              <a:t>Optimum Antenna Heights</a:t>
            </a:r>
          </a:p>
          <a:p>
            <a:pPr algn="ctr">
              <a:lnSpc>
                <a:spcPts val="3200"/>
              </a:lnSpc>
            </a:pPr>
            <a:r>
              <a:rPr lang="en-US" sz="3200" b="1" dirty="0">
                <a:solidFill>
                  <a:srgbClr val="FF0000"/>
                </a:solidFill>
              </a:rPr>
              <a:t>and Elevation Angles</a:t>
            </a:r>
          </a:p>
          <a:p>
            <a:pPr algn="ctr">
              <a:lnSpc>
                <a:spcPts val="3200"/>
              </a:lnSpc>
            </a:pPr>
            <a:r>
              <a:rPr lang="en-US" sz="3200" b="1" dirty="0">
                <a:solidFill>
                  <a:srgbClr val="FF0000"/>
                </a:solidFill>
              </a:rPr>
              <a:t>for 6 Meter </a:t>
            </a:r>
            <a:r>
              <a:rPr lang="en-US" sz="3200" b="1" i="0" baseline="0" dirty="0">
                <a:solidFill>
                  <a:srgbClr val="FF0000"/>
                </a:solidFill>
                <a:latin typeface="Arial" panose="020B0604020202020204" pitchFamily="34" charset="0"/>
                <a:cs typeface="Arial" panose="020B0604020202020204" pitchFamily="34" charset="0"/>
              </a:rPr>
              <a:t>E</a:t>
            </a:r>
            <a:r>
              <a:rPr lang="en-US" sz="3600" b="1" i="0" baseline="-25000" dirty="0">
                <a:solidFill>
                  <a:srgbClr val="FF0000"/>
                </a:solidFill>
                <a:latin typeface="Arial" panose="020B0604020202020204" pitchFamily="34" charset="0"/>
                <a:cs typeface="Arial" panose="020B0604020202020204" pitchFamily="34" charset="0"/>
              </a:rPr>
              <a:t>s</a:t>
            </a:r>
            <a:r>
              <a:rPr lang="en-US" sz="3200" b="1" i="0" baseline="-25000" dirty="0">
                <a:solidFill>
                  <a:srgbClr val="FF0000"/>
                </a:solidFill>
                <a:latin typeface="Arial" panose="020B0604020202020204" pitchFamily="34" charset="0"/>
                <a:cs typeface="Arial" panose="020B0604020202020204" pitchFamily="34" charset="0"/>
              </a:rPr>
              <a:t> </a:t>
            </a:r>
            <a:r>
              <a:rPr lang="en-US" sz="3200" b="1" dirty="0">
                <a:solidFill>
                  <a:srgbClr val="FF0000"/>
                </a:solidFill>
              </a:rPr>
              <a:t>Propagation</a:t>
            </a:r>
            <a:endParaRPr lang="en-US" sz="3200" b="1" i="0" baseline="-25000" dirty="0">
              <a:solidFill>
                <a:srgbClr val="FF0000"/>
              </a:solidFill>
              <a:latin typeface="Arial" panose="020B0604020202020204" pitchFamily="34" charset="0"/>
              <a:cs typeface="Arial" panose="020B0604020202020204" pitchFamily="34" charset="0"/>
            </a:endParaRPr>
          </a:p>
          <a:p>
            <a:pPr algn="ctr">
              <a:lnSpc>
                <a:spcPts val="3200"/>
              </a:lnSpc>
            </a:pPr>
            <a:r>
              <a:rPr lang="en-US" dirty="0">
                <a:solidFill>
                  <a:srgbClr val="000000"/>
                </a:solidFill>
              </a:rPr>
              <a:t>(thanks K9LA)</a:t>
            </a:r>
          </a:p>
        </p:txBody>
      </p:sp>
      <p:sp>
        <p:nvSpPr>
          <p:cNvPr id="5" name="TextBox 4">
            <a:extLst>
              <a:ext uri="{FF2B5EF4-FFF2-40B4-BE49-F238E27FC236}">
                <a16:creationId xmlns:a16="http://schemas.microsoft.com/office/drawing/2014/main" id="{34A906F0-1051-41E1-B0E6-CAC7C867BEDD}"/>
              </a:ext>
            </a:extLst>
          </p:cNvPr>
          <p:cNvSpPr txBox="1"/>
          <p:nvPr/>
        </p:nvSpPr>
        <p:spPr>
          <a:xfrm>
            <a:off x="0" y="6324600"/>
            <a:ext cx="9144000" cy="369332"/>
          </a:xfrm>
          <a:prstGeom prst="rect">
            <a:avLst/>
          </a:prstGeom>
          <a:noFill/>
        </p:spPr>
        <p:txBody>
          <a:bodyPr wrap="square" rtlCol="0">
            <a:spAutoFit/>
          </a:bodyPr>
          <a:lstStyle/>
          <a:p>
            <a:pPr algn="ctr"/>
            <a:r>
              <a:rPr lang="en-US" sz="1800" dirty="0">
                <a:solidFill>
                  <a:srgbClr val="000000"/>
                </a:solidFill>
              </a:rPr>
              <a:t>https://k9la.us/Jul18_Elevation_Angles_Required_for_6m_Sporadic_E.pdf</a:t>
            </a:r>
          </a:p>
        </p:txBody>
      </p:sp>
      <p:graphicFrame>
        <p:nvGraphicFramePr>
          <p:cNvPr id="2" name="Table 5">
            <a:extLst>
              <a:ext uri="{FF2B5EF4-FFF2-40B4-BE49-F238E27FC236}">
                <a16:creationId xmlns:a16="http://schemas.microsoft.com/office/drawing/2014/main" id="{883D7DA1-0744-40B3-8955-DA066FE557A1}"/>
              </a:ext>
            </a:extLst>
          </p:cNvPr>
          <p:cNvGraphicFramePr>
            <a:graphicFrameLocks noGrp="1"/>
          </p:cNvGraphicFramePr>
          <p:nvPr>
            <p:extLst>
              <p:ext uri="{D42A27DB-BD31-4B8C-83A1-F6EECF244321}">
                <p14:modId xmlns:p14="http://schemas.microsoft.com/office/powerpoint/2010/main" val="2270614466"/>
              </p:ext>
            </p:extLst>
          </p:nvPr>
        </p:nvGraphicFramePr>
        <p:xfrm>
          <a:off x="76200" y="1844842"/>
          <a:ext cx="7158787" cy="2590800"/>
        </p:xfrm>
        <a:graphic>
          <a:graphicData uri="http://schemas.openxmlformats.org/drawingml/2006/table">
            <a:tbl>
              <a:tblPr firstRow="1" bandRow="1">
                <a:tableStyleId>{5C22544A-7EE6-4342-B048-85BDC9FD1C3A}</a:tableStyleId>
              </a:tblPr>
              <a:tblGrid>
                <a:gridCol w="1370832">
                  <a:extLst>
                    <a:ext uri="{9D8B030D-6E8A-4147-A177-3AD203B41FA5}">
                      <a16:colId xmlns:a16="http://schemas.microsoft.com/office/drawing/2014/main" val="250342154"/>
                    </a:ext>
                  </a:extLst>
                </a:gridCol>
                <a:gridCol w="1827775">
                  <a:extLst>
                    <a:ext uri="{9D8B030D-6E8A-4147-A177-3AD203B41FA5}">
                      <a16:colId xmlns:a16="http://schemas.microsoft.com/office/drawing/2014/main" val="1625122152"/>
                    </a:ext>
                  </a:extLst>
                </a:gridCol>
                <a:gridCol w="1294674">
                  <a:extLst>
                    <a:ext uri="{9D8B030D-6E8A-4147-A177-3AD203B41FA5}">
                      <a16:colId xmlns:a16="http://schemas.microsoft.com/office/drawing/2014/main" val="306099330"/>
                    </a:ext>
                  </a:extLst>
                </a:gridCol>
                <a:gridCol w="1218517">
                  <a:extLst>
                    <a:ext uri="{9D8B030D-6E8A-4147-A177-3AD203B41FA5}">
                      <a16:colId xmlns:a16="http://schemas.microsoft.com/office/drawing/2014/main" val="3968548041"/>
                    </a:ext>
                  </a:extLst>
                </a:gridCol>
                <a:gridCol w="1446989">
                  <a:extLst>
                    <a:ext uri="{9D8B030D-6E8A-4147-A177-3AD203B41FA5}">
                      <a16:colId xmlns:a16="http://schemas.microsoft.com/office/drawing/2014/main" val="2174154991"/>
                    </a:ext>
                  </a:extLst>
                </a:gridCol>
              </a:tblGrid>
              <a:tr h="960120">
                <a:tc>
                  <a:txBody>
                    <a:bodyPr/>
                    <a:lstStyle/>
                    <a:p>
                      <a:pPr algn="ctr">
                        <a:lnSpc>
                          <a:spcPts val="2200"/>
                        </a:lnSpc>
                      </a:pPr>
                      <a:r>
                        <a:rPr lang="en-US" sz="2000" baseline="0" dirty="0"/>
                        <a:t> Antenna Elevation</a:t>
                      </a:r>
                    </a:p>
                    <a:p>
                      <a:pPr algn="ctr">
                        <a:lnSpc>
                          <a:spcPts val="2200"/>
                        </a:lnSpc>
                      </a:pPr>
                      <a:r>
                        <a:rPr lang="en-US" sz="2000" baseline="0" dirty="0"/>
                        <a:t>Angles</a:t>
                      </a:r>
                    </a:p>
                  </a:txBody>
                  <a:tcPr/>
                </a:tc>
                <a:tc>
                  <a:txBody>
                    <a:bodyPr/>
                    <a:lstStyle/>
                    <a:p>
                      <a:pPr algn="ctr">
                        <a:lnSpc>
                          <a:spcPts val="2500"/>
                        </a:lnSpc>
                      </a:pPr>
                      <a:r>
                        <a:rPr lang="en-US" sz="2000" baseline="0" dirty="0"/>
                        <a:t>Single Hop E</a:t>
                      </a:r>
                      <a:r>
                        <a:rPr lang="en-US" sz="2800" baseline="-25000" dirty="0"/>
                        <a:t>s</a:t>
                      </a:r>
                      <a:r>
                        <a:rPr lang="en-US" sz="2600" baseline="-25000" dirty="0"/>
                        <a:t> </a:t>
                      </a:r>
                      <a:r>
                        <a:rPr lang="en-US" sz="2000" baseline="0" dirty="0"/>
                        <a:t>Distance</a:t>
                      </a:r>
                    </a:p>
                  </a:txBody>
                  <a:tcPr/>
                </a:tc>
                <a:tc>
                  <a:txBody>
                    <a:bodyPr/>
                    <a:lstStyle/>
                    <a:p>
                      <a:pPr algn="ctr">
                        <a:lnSpc>
                          <a:spcPts val="2400"/>
                        </a:lnSpc>
                      </a:pPr>
                      <a:r>
                        <a:rPr lang="en-US" sz="2000" baseline="0" dirty="0" err="1"/>
                        <a:t>RequiredF</a:t>
                      </a:r>
                      <a:r>
                        <a:rPr lang="en-US" sz="2600" baseline="-25000" dirty="0" err="1"/>
                        <a:t>o</a:t>
                      </a:r>
                      <a:r>
                        <a:rPr lang="en-US" sz="2000" baseline="0" dirty="0" err="1"/>
                        <a:t>E</a:t>
                      </a:r>
                      <a:r>
                        <a:rPr lang="en-US" sz="2800" baseline="-25000" dirty="0" err="1"/>
                        <a:t>s</a:t>
                      </a:r>
                      <a:endParaRPr lang="en-US" sz="2800" baseline="-25000" dirty="0"/>
                    </a:p>
                    <a:p>
                      <a:pPr algn="ctr">
                        <a:lnSpc>
                          <a:spcPts val="2400"/>
                        </a:lnSpc>
                      </a:pPr>
                      <a:r>
                        <a:rPr lang="en-US" sz="2000" baseline="0" dirty="0"/>
                        <a:t>(MHz)</a:t>
                      </a:r>
                    </a:p>
                  </a:txBody>
                  <a:tcPr/>
                </a:tc>
                <a:tc>
                  <a:txBody>
                    <a:bodyPr/>
                    <a:lstStyle/>
                    <a:p>
                      <a:pPr algn="ctr"/>
                      <a:r>
                        <a:rPr lang="en-US" sz="2000" baseline="0" dirty="0"/>
                        <a:t> </a:t>
                      </a:r>
                      <a:r>
                        <a:rPr lang="en-US" sz="2000" baseline="0" dirty="0" err="1"/>
                        <a:t>Approx</a:t>
                      </a:r>
                      <a:endParaRPr lang="en-US" sz="2000" baseline="0" dirty="0"/>
                    </a:p>
                    <a:p>
                      <a:pPr algn="ctr"/>
                      <a:r>
                        <a:rPr lang="en-US" sz="2000" baseline="0" dirty="0"/>
                        <a:t> E</a:t>
                      </a:r>
                      <a:r>
                        <a:rPr lang="en-US" sz="2800" baseline="-25000" dirty="0"/>
                        <a:t>s</a:t>
                      </a:r>
                      <a:r>
                        <a:rPr lang="en-US" sz="2600" baseline="-25000" dirty="0"/>
                        <a:t> </a:t>
                      </a:r>
                      <a:r>
                        <a:rPr lang="en-US" sz="2000" baseline="0" dirty="0"/>
                        <a:t>MUF</a:t>
                      </a:r>
                    </a:p>
                    <a:p>
                      <a:pPr algn="ctr"/>
                      <a:r>
                        <a:rPr lang="en-US" sz="2000" baseline="0" dirty="0"/>
                        <a:t> (MHz)</a:t>
                      </a:r>
                    </a:p>
                  </a:txBody>
                  <a:tcPr/>
                </a:tc>
                <a:tc>
                  <a:txBody>
                    <a:bodyPr/>
                    <a:lstStyle/>
                    <a:p>
                      <a:pPr algn="ctr">
                        <a:lnSpc>
                          <a:spcPts val="2200"/>
                        </a:lnSpc>
                      </a:pPr>
                      <a:r>
                        <a:rPr lang="en-US" sz="2000" baseline="0" dirty="0"/>
                        <a:t>Optimum</a:t>
                      </a:r>
                    </a:p>
                    <a:p>
                      <a:pPr algn="ctr">
                        <a:lnSpc>
                          <a:spcPts val="2200"/>
                        </a:lnSpc>
                      </a:pPr>
                      <a:r>
                        <a:rPr lang="en-US" sz="2000" baseline="0" dirty="0"/>
                        <a:t>Antenna</a:t>
                      </a:r>
                    </a:p>
                    <a:p>
                      <a:pPr algn="ctr">
                        <a:lnSpc>
                          <a:spcPts val="2200"/>
                        </a:lnSpc>
                      </a:pPr>
                      <a:r>
                        <a:rPr lang="en-US" sz="2000" baseline="0" dirty="0"/>
                        <a:t>Height</a:t>
                      </a:r>
                    </a:p>
                  </a:txBody>
                  <a:tcPr/>
                </a:tc>
                <a:extLst>
                  <a:ext uri="{0D108BD9-81ED-4DB2-BD59-A6C34878D82A}">
                    <a16:rowId xmlns:a16="http://schemas.microsoft.com/office/drawing/2014/main" val="1892244967"/>
                  </a:ext>
                </a:extLst>
              </a:tr>
              <a:tr h="385813">
                <a:tc>
                  <a:txBody>
                    <a:bodyPr/>
                    <a:lstStyle/>
                    <a:p>
                      <a:pPr algn="l"/>
                      <a:r>
                        <a:rPr lang="en-US" sz="2000" b="1" baseline="0" dirty="0">
                          <a:solidFill>
                            <a:srgbClr val="FF0000"/>
                          </a:solidFill>
                        </a:rPr>
                        <a:t>Below 5º</a:t>
                      </a:r>
                    </a:p>
                  </a:txBody>
                  <a:tcPr/>
                </a:tc>
                <a:tc>
                  <a:txBody>
                    <a:bodyPr/>
                    <a:lstStyle/>
                    <a:p>
                      <a:pPr algn="l"/>
                      <a:r>
                        <a:rPr lang="en-US" sz="2000" baseline="0" dirty="0">
                          <a:solidFill>
                            <a:srgbClr val="000000"/>
                          </a:solidFill>
                        </a:rPr>
                        <a:t>1400-2300 km</a:t>
                      </a:r>
                    </a:p>
                  </a:txBody>
                  <a:tcPr/>
                </a:tc>
                <a:tc>
                  <a:txBody>
                    <a:bodyPr/>
                    <a:lstStyle/>
                    <a:p>
                      <a:pPr algn="ctr"/>
                      <a:r>
                        <a:rPr lang="en-US" sz="2000" baseline="0" dirty="0">
                          <a:solidFill>
                            <a:srgbClr val="000000"/>
                          </a:solidFill>
                        </a:rPr>
                        <a:t> 9-10</a:t>
                      </a:r>
                    </a:p>
                  </a:txBody>
                  <a:tcPr/>
                </a:tc>
                <a:tc>
                  <a:txBody>
                    <a:bodyPr/>
                    <a:lstStyle/>
                    <a:p>
                      <a:pPr algn="ctr"/>
                      <a:r>
                        <a:rPr lang="en-US" sz="2000" baseline="0" dirty="0">
                          <a:solidFill>
                            <a:srgbClr val="000000"/>
                          </a:solidFill>
                        </a:rPr>
                        <a:t>45-50</a:t>
                      </a:r>
                    </a:p>
                  </a:txBody>
                  <a:tcPr/>
                </a:tc>
                <a:tc>
                  <a:txBody>
                    <a:bodyPr/>
                    <a:lstStyle/>
                    <a:p>
                      <a:pPr algn="ctr"/>
                      <a:r>
                        <a:rPr lang="en-US" sz="2000" baseline="0" dirty="0">
                          <a:solidFill>
                            <a:srgbClr val="000000"/>
                          </a:solidFill>
                        </a:rPr>
                        <a:t>70 feet</a:t>
                      </a:r>
                    </a:p>
                  </a:txBody>
                  <a:tcPr/>
                </a:tc>
                <a:extLst>
                  <a:ext uri="{0D108BD9-81ED-4DB2-BD59-A6C34878D82A}">
                    <a16:rowId xmlns:a16="http://schemas.microsoft.com/office/drawing/2014/main" val="137940987"/>
                  </a:ext>
                </a:extLst>
              </a:tr>
              <a:tr h="3858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a:solidFill>
                            <a:srgbClr val="000000"/>
                          </a:solidFill>
                        </a:rPr>
                        <a:t>   </a:t>
                      </a:r>
                      <a:r>
                        <a:rPr lang="en-US" sz="2000" b="1" baseline="0" dirty="0">
                          <a:solidFill>
                            <a:srgbClr val="FF0000"/>
                          </a:solidFill>
                        </a:rPr>
                        <a:t>5º to 8º</a:t>
                      </a:r>
                    </a:p>
                  </a:txBody>
                  <a:tcPr/>
                </a:tc>
                <a:tc>
                  <a:txBody>
                    <a:bodyPr/>
                    <a:lstStyle/>
                    <a:p>
                      <a:pPr algn="l"/>
                      <a:r>
                        <a:rPr lang="en-US" sz="2000" baseline="0" dirty="0">
                          <a:solidFill>
                            <a:srgbClr val="000000"/>
                          </a:solidFill>
                        </a:rPr>
                        <a:t>1200-1400 km</a:t>
                      </a:r>
                    </a:p>
                  </a:txBody>
                  <a:tcPr/>
                </a:tc>
                <a:tc>
                  <a:txBody>
                    <a:bodyPr/>
                    <a:lstStyle/>
                    <a:p>
                      <a:pPr algn="ctr"/>
                      <a:r>
                        <a:rPr lang="en-US" sz="2000" baseline="0" dirty="0">
                          <a:solidFill>
                            <a:srgbClr val="000000"/>
                          </a:solidFill>
                        </a:rPr>
                        <a:t>10-11</a:t>
                      </a:r>
                    </a:p>
                  </a:txBody>
                  <a:tcPr/>
                </a:tc>
                <a:tc>
                  <a:txBody>
                    <a:bodyPr/>
                    <a:lstStyle/>
                    <a:p>
                      <a:pPr algn="ctr"/>
                      <a:r>
                        <a:rPr lang="en-US" sz="2000" baseline="0" dirty="0">
                          <a:solidFill>
                            <a:srgbClr val="000000"/>
                          </a:solidFill>
                        </a:rPr>
                        <a:t>50-55</a:t>
                      </a:r>
                    </a:p>
                  </a:txBody>
                  <a:tcPr/>
                </a:tc>
                <a:tc>
                  <a:txBody>
                    <a:bodyPr/>
                    <a:lstStyle/>
                    <a:p>
                      <a:pPr algn="ctr"/>
                      <a:r>
                        <a:rPr lang="en-US" sz="2000" b="1" baseline="0" dirty="0">
                          <a:solidFill>
                            <a:schemeClr val="tx1"/>
                          </a:solidFill>
                          <a:highlight>
                            <a:srgbClr val="FF0000"/>
                          </a:highlight>
                        </a:rPr>
                        <a:t>50 feet</a:t>
                      </a:r>
                    </a:p>
                  </a:txBody>
                  <a:tcPr/>
                </a:tc>
                <a:extLst>
                  <a:ext uri="{0D108BD9-81ED-4DB2-BD59-A6C34878D82A}">
                    <a16:rowId xmlns:a16="http://schemas.microsoft.com/office/drawing/2014/main" val="3661023569"/>
                  </a:ext>
                </a:extLst>
              </a:tr>
              <a:tr h="3858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a:solidFill>
                            <a:srgbClr val="000000"/>
                          </a:solidFill>
                        </a:rPr>
                        <a:t>  8º to 12º</a:t>
                      </a:r>
                    </a:p>
                  </a:txBody>
                  <a:tcPr/>
                </a:tc>
                <a:tc>
                  <a:txBody>
                    <a:bodyPr/>
                    <a:lstStyle/>
                    <a:p>
                      <a:pPr algn="l"/>
                      <a:r>
                        <a:rPr lang="en-US" sz="2000" baseline="0" dirty="0">
                          <a:solidFill>
                            <a:srgbClr val="000000"/>
                          </a:solidFill>
                        </a:rPr>
                        <a:t>  800-1200 km</a:t>
                      </a:r>
                    </a:p>
                  </a:txBody>
                  <a:tcPr/>
                </a:tc>
                <a:tc>
                  <a:txBody>
                    <a:bodyPr/>
                    <a:lstStyle/>
                    <a:p>
                      <a:pPr algn="ctr"/>
                      <a:r>
                        <a:rPr lang="en-US" sz="2000" baseline="0" dirty="0">
                          <a:solidFill>
                            <a:srgbClr val="000000"/>
                          </a:solidFill>
                        </a:rPr>
                        <a:t>11-13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aseline="0" dirty="0">
                          <a:solidFill>
                            <a:srgbClr val="000000"/>
                          </a:solidFill>
                        </a:rPr>
                        <a:t>55-65</a:t>
                      </a:r>
                    </a:p>
                  </a:txBody>
                  <a:tcPr/>
                </a:tc>
                <a:tc>
                  <a:txBody>
                    <a:bodyPr/>
                    <a:lstStyle/>
                    <a:p>
                      <a:pPr algn="ctr"/>
                      <a:r>
                        <a:rPr lang="en-US" sz="2000" baseline="0" dirty="0">
                          <a:solidFill>
                            <a:srgbClr val="000000"/>
                          </a:solidFill>
                        </a:rPr>
                        <a:t> 25 feet</a:t>
                      </a:r>
                    </a:p>
                  </a:txBody>
                  <a:tcPr/>
                </a:tc>
                <a:extLst>
                  <a:ext uri="{0D108BD9-81ED-4DB2-BD59-A6C34878D82A}">
                    <a16:rowId xmlns:a16="http://schemas.microsoft.com/office/drawing/2014/main" val="1992494083"/>
                  </a:ext>
                </a:extLst>
              </a:tr>
              <a:tr h="3858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a:solidFill>
                            <a:srgbClr val="000000"/>
                          </a:solidFill>
                        </a:rPr>
                        <a:t>12º to 15º</a:t>
                      </a:r>
                    </a:p>
                  </a:txBody>
                  <a:tcPr/>
                </a:tc>
                <a:tc>
                  <a:txBody>
                    <a:bodyPr/>
                    <a:lstStyle/>
                    <a:p>
                      <a:pPr algn="l"/>
                      <a:r>
                        <a:rPr lang="en-US" sz="2000" baseline="0" dirty="0">
                          <a:solidFill>
                            <a:srgbClr val="000000"/>
                          </a:solidFill>
                        </a:rPr>
                        <a:t>   700-800 km</a:t>
                      </a:r>
                    </a:p>
                  </a:txBody>
                  <a:tcPr/>
                </a:tc>
                <a:tc>
                  <a:txBody>
                    <a:bodyPr/>
                    <a:lstStyle/>
                    <a:p>
                      <a:pPr algn="ctr"/>
                      <a:r>
                        <a:rPr lang="en-US" sz="2000" baseline="0" dirty="0">
                          <a:solidFill>
                            <a:srgbClr val="000000"/>
                          </a:solidFill>
                        </a:rPr>
                        <a:t>13-15</a:t>
                      </a:r>
                    </a:p>
                  </a:txBody>
                  <a:tcPr/>
                </a:tc>
                <a:tc>
                  <a:txBody>
                    <a:bodyPr/>
                    <a:lstStyle/>
                    <a:p>
                      <a:pPr algn="ctr"/>
                      <a:r>
                        <a:rPr lang="en-US" sz="2000" baseline="0" dirty="0">
                          <a:solidFill>
                            <a:srgbClr val="000000"/>
                          </a:solidFill>
                        </a:rPr>
                        <a:t>65-75</a:t>
                      </a:r>
                    </a:p>
                  </a:txBody>
                  <a:tcPr/>
                </a:tc>
                <a:tc>
                  <a:txBody>
                    <a:bodyPr/>
                    <a:lstStyle/>
                    <a:p>
                      <a:pPr algn="ctr"/>
                      <a:r>
                        <a:rPr lang="en-US" sz="2000" baseline="0" dirty="0">
                          <a:solidFill>
                            <a:srgbClr val="000000"/>
                          </a:solidFill>
                        </a:rPr>
                        <a:t> 17 feet</a:t>
                      </a:r>
                    </a:p>
                  </a:txBody>
                  <a:tcPr/>
                </a:tc>
                <a:extLst>
                  <a:ext uri="{0D108BD9-81ED-4DB2-BD59-A6C34878D82A}">
                    <a16:rowId xmlns:a16="http://schemas.microsoft.com/office/drawing/2014/main" val="2417543948"/>
                  </a:ext>
                </a:extLst>
              </a:tr>
            </a:tbl>
          </a:graphicData>
        </a:graphic>
      </p:graphicFrame>
      <p:sp>
        <p:nvSpPr>
          <p:cNvPr id="6" name="TextBox 5">
            <a:extLst>
              <a:ext uri="{FF2B5EF4-FFF2-40B4-BE49-F238E27FC236}">
                <a16:creationId xmlns:a16="http://schemas.microsoft.com/office/drawing/2014/main" id="{95546336-72F1-4CCE-BCB2-C714E720E5AB}"/>
              </a:ext>
            </a:extLst>
          </p:cNvPr>
          <p:cNvSpPr txBox="1"/>
          <p:nvPr/>
        </p:nvSpPr>
        <p:spPr>
          <a:xfrm>
            <a:off x="0" y="4419600"/>
            <a:ext cx="9144000" cy="1688091"/>
          </a:xfrm>
          <a:prstGeom prst="rect">
            <a:avLst/>
          </a:prstGeom>
          <a:noFill/>
        </p:spPr>
        <p:txBody>
          <a:bodyPr wrap="square" rtlCol="0">
            <a:spAutoFit/>
          </a:bodyPr>
          <a:lstStyle/>
          <a:p>
            <a:pPr>
              <a:lnSpc>
                <a:spcPts val="3200"/>
              </a:lnSpc>
            </a:pPr>
            <a:r>
              <a:rPr lang="en-US" sz="1950" baseline="0" dirty="0">
                <a:solidFill>
                  <a:srgbClr val="000000"/>
                </a:solidFill>
              </a:rPr>
              <a:t>E</a:t>
            </a:r>
            <a:r>
              <a:rPr lang="en-US" sz="2800" baseline="-25000" dirty="0">
                <a:solidFill>
                  <a:srgbClr val="000000"/>
                </a:solidFill>
              </a:rPr>
              <a:t>s</a:t>
            </a:r>
            <a:r>
              <a:rPr lang="en-US" sz="1950" dirty="0">
                <a:solidFill>
                  <a:srgbClr val="000000"/>
                </a:solidFill>
              </a:rPr>
              <a:t> MUF infrequently exceeds 60 MHz, limiting </a:t>
            </a:r>
            <a:r>
              <a:rPr lang="en-US" sz="1950" baseline="0" dirty="0">
                <a:solidFill>
                  <a:srgbClr val="000000"/>
                </a:solidFill>
              </a:rPr>
              <a:t>E</a:t>
            </a:r>
            <a:r>
              <a:rPr lang="en-US" sz="2800" baseline="-25000" dirty="0">
                <a:solidFill>
                  <a:srgbClr val="000000"/>
                </a:solidFill>
              </a:rPr>
              <a:t>s</a:t>
            </a:r>
            <a:r>
              <a:rPr lang="en-US" sz="2000" baseline="-25000" dirty="0">
                <a:solidFill>
                  <a:srgbClr val="000000"/>
                </a:solidFill>
              </a:rPr>
              <a:t> </a:t>
            </a:r>
            <a:r>
              <a:rPr lang="en-US" sz="1950" dirty="0">
                <a:solidFill>
                  <a:srgbClr val="000000"/>
                </a:solidFill>
              </a:rPr>
              <a:t>elevation angles to below 8</a:t>
            </a:r>
            <a:r>
              <a:rPr lang="en-US" sz="1950" baseline="0" dirty="0">
                <a:solidFill>
                  <a:srgbClr val="000000"/>
                </a:solidFill>
              </a:rPr>
              <a:t>º</a:t>
            </a:r>
            <a:endParaRPr lang="en-US" sz="1950" dirty="0">
              <a:solidFill>
                <a:srgbClr val="000000"/>
              </a:solidFill>
            </a:endParaRPr>
          </a:p>
          <a:p>
            <a:pPr>
              <a:lnSpc>
                <a:spcPts val="3200"/>
              </a:lnSpc>
            </a:pPr>
            <a:r>
              <a:rPr lang="en-US" sz="1950" dirty="0">
                <a:solidFill>
                  <a:srgbClr val="000000"/>
                </a:solidFill>
              </a:rPr>
              <a:t>Multi-hop and chordal hop </a:t>
            </a:r>
            <a:r>
              <a:rPr lang="en-US" sz="1950" baseline="0" dirty="0">
                <a:solidFill>
                  <a:srgbClr val="000000"/>
                </a:solidFill>
              </a:rPr>
              <a:t>E</a:t>
            </a:r>
            <a:r>
              <a:rPr lang="en-US" sz="2800" baseline="-25000" dirty="0">
                <a:solidFill>
                  <a:srgbClr val="000000"/>
                </a:solidFill>
              </a:rPr>
              <a:t>s</a:t>
            </a:r>
            <a:r>
              <a:rPr lang="en-US" sz="1950" baseline="-25000" dirty="0">
                <a:solidFill>
                  <a:srgbClr val="000000"/>
                </a:solidFill>
              </a:rPr>
              <a:t>  </a:t>
            </a:r>
            <a:r>
              <a:rPr lang="en-US" sz="1950" dirty="0">
                <a:solidFill>
                  <a:srgbClr val="000000"/>
                </a:solidFill>
              </a:rPr>
              <a:t>occur most frequently at elevation angles below 5</a:t>
            </a:r>
            <a:r>
              <a:rPr lang="en-US" sz="1950" baseline="0" dirty="0">
                <a:solidFill>
                  <a:srgbClr val="000000"/>
                </a:solidFill>
              </a:rPr>
              <a:t>º</a:t>
            </a:r>
            <a:endParaRPr lang="en-US" sz="1950" dirty="0">
              <a:solidFill>
                <a:srgbClr val="000000"/>
              </a:solidFill>
            </a:endParaRPr>
          </a:p>
          <a:p>
            <a:pPr>
              <a:lnSpc>
                <a:spcPts val="3200"/>
              </a:lnSpc>
            </a:pPr>
            <a:r>
              <a:rPr lang="en-US" sz="1950" dirty="0" err="1">
                <a:solidFill>
                  <a:srgbClr val="000000"/>
                </a:solidFill>
              </a:rPr>
              <a:t>Yagis</a:t>
            </a:r>
            <a:r>
              <a:rPr lang="en-US" sz="1950" dirty="0">
                <a:solidFill>
                  <a:srgbClr val="000000"/>
                </a:solidFill>
              </a:rPr>
              <a:t> higher than about 100 feet are much too high for almost all </a:t>
            </a:r>
            <a:r>
              <a:rPr lang="en-US" sz="1950" baseline="0" dirty="0">
                <a:solidFill>
                  <a:srgbClr val="002060"/>
                </a:solidFill>
              </a:rPr>
              <a:t>E</a:t>
            </a:r>
            <a:r>
              <a:rPr lang="en-US" sz="2800" baseline="-25000" dirty="0">
                <a:solidFill>
                  <a:srgbClr val="002060"/>
                </a:solidFill>
              </a:rPr>
              <a:t>s</a:t>
            </a:r>
            <a:r>
              <a:rPr lang="en-US" sz="2000" baseline="-25000" dirty="0">
                <a:solidFill>
                  <a:srgbClr val="002060"/>
                </a:solidFill>
              </a:rPr>
              <a:t> </a:t>
            </a:r>
            <a:r>
              <a:rPr lang="en-US" sz="1950" dirty="0">
                <a:solidFill>
                  <a:srgbClr val="000000"/>
                </a:solidFill>
              </a:rPr>
              <a:t>propagation</a:t>
            </a:r>
          </a:p>
          <a:p>
            <a:pPr>
              <a:lnSpc>
                <a:spcPts val="3200"/>
              </a:lnSpc>
            </a:pPr>
            <a:r>
              <a:rPr lang="en-US" sz="1950" dirty="0">
                <a:solidFill>
                  <a:srgbClr val="000000"/>
                </a:solidFill>
              </a:rPr>
              <a:t>Few QSO partners have antennas with useful response below about 3</a:t>
            </a:r>
            <a:r>
              <a:rPr lang="en-US" sz="1950" baseline="0" dirty="0">
                <a:solidFill>
                  <a:srgbClr val="000000"/>
                </a:solidFill>
              </a:rPr>
              <a:t>º elevation</a:t>
            </a:r>
            <a:endParaRPr lang="en-US" sz="1950" dirty="0">
              <a:solidFill>
                <a:srgbClr val="000000"/>
              </a:solidFill>
            </a:endParaRPr>
          </a:p>
        </p:txBody>
      </p:sp>
      <p:sp>
        <p:nvSpPr>
          <p:cNvPr id="3" name="TextBox 2">
            <a:extLst>
              <a:ext uri="{FF2B5EF4-FFF2-40B4-BE49-F238E27FC236}">
                <a16:creationId xmlns:a16="http://schemas.microsoft.com/office/drawing/2014/main" id="{94E21BF6-3E16-4251-83FF-F1CF4E7BF74A}"/>
              </a:ext>
            </a:extLst>
          </p:cNvPr>
          <p:cNvSpPr txBox="1"/>
          <p:nvPr/>
        </p:nvSpPr>
        <p:spPr>
          <a:xfrm>
            <a:off x="7238999" y="2851468"/>
            <a:ext cx="1808747" cy="400110"/>
          </a:xfrm>
          <a:prstGeom prst="rect">
            <a:avLst/>
          </a:prstGeom>
          <a:solidFill>
            <a:srgbClr val="FFCDCB"/>
          </a:solidFill>
        </p:spPr>
        <p:txBody>
          <a:bodyPr wrap="square" rtlCol="0">
            <a:spAutoFit/>
          </a:bodyPr>
          <a:lstStyle/>
          <a:p>
            <a:pPr algn="ctr"/>
            <a:r>
              <a:rPr lang="en-US" sz="2000" dirty="0">
                <a:solidFill>
                  <a:srgbClr val="000000"/>
                </a:solidFill>
              </a:rPr>
              <a:t>Frequent</a:t>
            </a:r>
          </a:p>
        </p:txBody>
      </p:sp>
      <p:sp>
        <p:nvSpPr>
          <p:cNvPr id="8" name="TextBox 7">
            <a:extLst>
              <a:ext uri="{FF2B5EF4-FFF2-40B4-BE49-F238E27FC236}">
                <a16:creationId xmlns:a16="http://schemas.microsoft.com/office/drawing/2014/main" id="{5D805376-9465-4C19-B4C0-3A1ADE3235C1}"/>
              </a:ext>
            </a:extLst>
          </p:cNvPr>
          <p:cNvSpPr txBox="1"/>
          <p:nvPr/>
        </p:nvSpPr>
        <p:spPr>
          <a:xfrm>
            <a:off x="7243011" y="3232468"/>
            <a:ext cx="1808747" cy="400110"/>
          </a:xfrm>
          <a:prstGeom prst="rect">
            <a:avLst/>
          </a:prstGeom>
          <a:solidFill>
            <a:srgbClr val="FFE8E7"/>
          </a:solidFill>
        </p:spPr>
        <p:txBody>
          <a:bodyPr wrap="square" rtlCol="0">
            <a:spAutoFit/>
          </a:bodyPr>
          <a:lstStyle/>
          <a:p>
            <a:r>
              <a:rPr lang="en-US" sz="2000" dirty="0">
                <a:solidFill>
                  <a:srgbClr val="000000"/>
                </a:solidFill>
              </a:rPr>
              <a:t>Very Frequent  </a:t>
            </a:r>
          </a:p>
        </p:txBody>
      </p:sp>
      <p:sp>
        <p:nvSpPr>
          <p:cNvPr id="9" name="TextBox 8">
            <a:extLst>
              <a:ext uri="{FF2B5EF4-FFF2-40B4-BE49-F238E27FC236}">
                <a16:creationId xmlns:a16="http://schemas.microsoft.com/office/drawing/2014/main" id="{77C53B67-EB01-4EFD-88E6-B956DA9338E4}"/>
              </a:ext>
            </a:extLst>
          </p:cNvPr>
          <p:cNvSpPr txBox="1"/>
          <p:nvPr/>
        </p:nvSpPr>
        <p:spPr>
          <a:xfrm>
            <a:off x="7251033" y="3638476"/>
            <a:ext cx="1796713" cy="400110"/>
          </a:xfrm>
          <a:prstGeom prst="rect">
            <a:avLst/>
          </a:prstGeom>
          <a:solidFill>
            <a:srgbClr val="FFCDCB"/>
          </a:solidFill>
        </p:spPr>
        <p:txBody>
          <a:bodyPr wrap="square" rtlCol="0">
            <a:spAutoFit/>
          </a:bodyPr>
          <a:lstStyle/>
          <a:p>
            <a:r>
              <a:rPr lang="en-US" sz="2000" b="1" dirty="0">
                <a:solidFill>
                  <a:srgbClr val="FF0000"/>
                </a:solidFill>
              </a:rPr>
              <a:t>Not Frequent</a:t>
            </a:r>
          </a:p>
        </p:txBody>
      </p:sp>
      <p:sp>
        <p:nvSpPr>
          <p:cNvPr id="10" name="TextBox 9">
            <a:extLst>
              <a:ext uri="{FF2B5EF4-FFF2-40B4-BE49-F238E27FC236}">
                <a16:creationId xmlns:a16="http://schemas.microsoft.com/office/drawing/2014/main" id="{C7DA2800-1916-4926-9F07-3BACD96ABF20}"/>
              </a:ext>
            </a:extLst>
          </p:cNvPr>
          <p:cNvSpPr txBox="1"/>
          <p:nvPr/>
        </p:nvSpPr>
        <p:spPr>
          <a:xfrm>
            <a:off x="7271089" y="4035532"/>
            <a:ext cx="1788690" cy="400110"/>
          </a:xfrm>
          <a:prstGeom prst="rect">
            <a:avLst/>
          </a:prstGeom>
          <a:solidFill>
            <a:srgbClr val="FFE8E7"/>
          </a:solidFill>
        </p:spPr>
        <p:txBody>
          <a:bodyPr wrap="square" rtlCol="0">
            <a:spAutoFit/>
          </a:bodyPr>
          <a:lstStyle/>
          <a:p>
            <a:pPr algn="ctr"/>
            <a:r>
              <a:rPr lang="en-US" sz="2000" b="1" dirty="0">
                <a:solidFill>
                  <a:srgbClr val="FF0000"/>
                </a:solidFill>
              </a:rPr>
              <a:t>Rare</a:t>
            </a:r>
          </a:p>
        </p:txBody>
      </p:sp>
      <p:sp>
        <p:nvSpPr>
          <p:cNvPr id="12" name="TextBox 11">
            <a:extLst>
              <a:ext uri="{FF2B5EF4-FFF2-40B4-BE49-F238E27FC236}">
                <a16:creationId xmlns:a16="http://schemas.microsoft.com/office/drawing/2014/main" id="{9949D4F3-131E-40DC-B624-3CC758A71F87}"/>
              </a:ext>
            </a:extLst>
          </p:cNvPr>
          <p:cNvSpPr txBox="1"/>
          <p:nvPr/>
        </p:nvSpPr>
        <p:spPr>
          <a:xfrm>
            <a:off x="7243011" y="2422358"/>
            <a:ext cx="1788690" cy="400110"/>
          </a:xfrm>
          <a:prstGeom prst="rect">
            <a:avLst/>
          </a:prstGeom>
          <a:solidFill>
            <a:srgbClr val="FF3300"/>
          </a:solidFill>
        </p:spPr>
        <p:txBody>
          <a:bodyPr wrap="square" rtlCol="0">
            <a:spAutoFit/>
          </a:bodyPr>
          <a:lstStyle/>
          <a:p>
            <a:pPr algn="ctr"/>
            <a:r>
              <a:rPr lang="en-US" sz="2000" b="1" dirty="0"/>
              <a:t> Occurrence</a:t>
            </a:r>
          </a:p>
        </p:txBody>
      </p:sp>
    </p:spTree>
    <p:extLst>
      <p:ext uri="{BB962C8B-B14F-4D97-AF65-F5344CB8AC3E}">
        <p14:creationId xmlns:p14="http://schemas.microsoft.com/office/powerpoint/2010/main" val="3295519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BFC30D2-CDB2-4F1F-B8B7-36A20934AF0C}"/>
              </a:ext>
            </a:extLst>
          </p:cNvPr>
          <p:cNvSpPr txBox="1"/>
          <p:nvPr/>
        </p:nvSpPr>
        <p:spPr>
          <a:xfrm>
            <a:off x="0" y="152400"/>
            <a:ext cx="7239000" cy="1600438"/>
          </a:xfrm>
          <a:prstGeom prst="rect">
            <a:avLst/>
          </a:prstGeom>
          <a:noFill/>
        </p:spPr>
        <p:txBody>
          <a:bodyPr wrap="square" rtlCol="0">
            <a:spAutoFit/>
          </a:bodyPr>
          <a:lstStyle/>
          <a:p>
            <a:pPr algn="ctr"/>
            <a:r>
              <a:rPr lang="en-US" sz="3600" b="1" dirty="0">
                <a:solidFill>
                  <a:srgbClr val="FF0000"/>
                </a:solidFill>
              </a:rPr>
              <a:t>Horizontal Polarization</a:t>
            </a:r>
          </a:p>
          <a:p>
            <a:pPr algn="ctr"/>
            <a:r>
              <a:rPr lang="en-US" sz="3100" b="1" dirty="0">
                <a:solidFill>
                  <a:srgbClr val="000714"/>
                </a:solidFill>
              </a:rPr>
              <a:t>Provides up to 6 dB</a:t>
            </a:r>
          </a:p>
          <a:p>
            <a:pPr algn="ctr"/>
            <a:r>
              <a:rPr lang="en-US" sz="3100" b="1" dirty="0">
                <a:solidFill>
                  <a:srgbClr val="000714"/>
                </a:solidFill>
              </a:rPr>
              <a:t>of “free” ground reflection gain</a:t>
            </a:r>
          </a:p>
        </p:txBody>
      </p:sp>
      <p:sp>
        <p:nvSpPr>
          <p:cNvPr id="8" name="TextBox 7">
            <a:extLst>
              <a:ext uri="{FF2B5EF4-FFF2-40B4-BE49-F238E27FC236}">
                <a16:creationId xmlns:a16="http://schemas.microsoft.com/office/drawing/2014/main" id="{254D10FB-81CB-4A64-8B28-3575F84F4E95}"/>
              </a:ext>
            </a:extLst>
          </p:cNvPr>
          <p:cNvSpPr txBox="1"/>
          <p:nvPr/>
        </p:nvSpPr>
        <p:spPr>
          <a:xfrm>
            <a:off x="304800" y="2079516"/>
            <a:ext cx="8610600" cy="4850046"/>
          </a:xfrm>
          <a:prstGeom prst="rect">
            <a:avLst/>
          </a:prstGeom>
          <a:noFill/>
        </p:spPr>
        <p:txBody>
          <a:bodyPr wrap="square" rtlCol="0">
            <a:spAutoFit/>
          </a:bodyPr>
          <a:lstStyle/>
          <a:p>
            <a:pPr lvl="1">
              <a:lnSpc>
                <a:spcPts val="2700"/>
              </a:lnSpc>
            </a:pPr>
            <a:endParaRPr lang="en-US" dirty="0">
              <a:solidFill>
                <a:srgbClr val="000000"/>
              </a:solidFill>
            </a:endParaRPr>
          </a:p>
          <a:p>
            <a:pPr>
              <a:lnSpc>
                <a:spcPts val="2700"/>
              </a:lnSpc>
              <a:spcBef>
                <a:spcPts val="0"/>
              </a:spcBef>
              <a:spcAft>
                <a:spcPts val="600"/>
              </a:spcAft>
            </a:pPr>
            <a:r>
              <a:rPr lang="en-US" dirty="0">
                <a:highlight>
                  <a:srgbClr val="FF0000"/>
                </a:highlight>
                <a:latin typeface="Arial" panose="020B0604020202020204" pitchFamily="34" charset="0"/>
              </a:rPr>
              <a:t>Vertical polarization provides negligible ground reflection gain</a:t>
            </a:r>
          </a:p>
          <a:p>
            <a:pPr marL="342900" indent="-342900">
              <a:lnSpc>
                <a:spcPts val="2600"/>
              </a:lnSpc>
              <a:spcBef>
                <a:spcPts val="600"/>
              </a:spcBef>
              <a:spcAft>
                <a:spcPts val="0"/>
              </a:spcAft>
              <a:buFont typeface="Arial" panose="020B0604020202020204" pitchFamily="34" charset="0"/>
              <a:buChar char="•"/>
            </a:pPr>
            <a:r>
              <a:rPr lang="en-US" dirty="0">
                <a:solidFill>
                  <a:srgbClr val="202122"/>
                </a:solidFill>
                <a:latin typeface="Arial" panose="020B0604020202020204" pitchFamily="34" charset="0"/>
              </a:rPr>
              <a:t>4 to 6 dB of ground reflection gain is </a:t>
            </a:r>
            <a:r>
              <a:rPr lang="en-US" u="sng" dirty="0">
                <a:solidFill>
                  <a:srgbClr val="202122"/>
                </a:solidFill>
                <a:latin typeface="Arial" panose="020B0604020202020204" pitchFamily="34" charset="0"/>
              </a:rPr>
              <a:t>routinely</a:t>
            </a:r>
            <a:r>
              <a:rPr lang="en-US" dirty="0">
                <a:solidFill>
                  <a:srgbClr val="202122"/>
                </a:solidFill>
                <a:latin typeface="Arial" panose="020B0604020202020204" pitchFamily="34" charset="0"/>
              </a:rPr>
              <a:t> achieved</a:t>
            </a:r>
          </a:p>
          <a:p>
            <a:pPr>
              <a:lnSpc>
                <a:spcPts val="2600"/>
              </a:lnSpc>
              <a:spcBef>
                <a:spcPts val="0"/>
              </a:spcBef>
              <a:spcAft>
                <a:spcPts val="0"/>
              </a:spcAft>
            </a:pPr>
            <a:r>
              <a:rPr lang="en-US" dirty="0">
                <a:solidFill>
                  <a:srgbClr val="202122"/>
                </a:solidFill>
                <a:latin typeface="Arial" panose="020B0604020202020204" pitchFamily="34" charset="0"/>
              </a:rPr>
              <a:t>    by a horizontally polarized 6 meter antenna </a:t>
            </a:r>
            <a:r>
              <a:rPr lang="en-US" dirty="0">
                <a:solidFill>
                  <a:srgbClr val="FF0000"/>
                </a:solidFill>
                <a:latin typeface="Arial" panose="020B0604020202020204" pitchFamily="34" charset="0"/>
              </a:rPr>
              <a:t>unless there:</a:t>
            </a:r>
            <a:r>
              <a:rPr lang="en-US" dirty="0">
                <a:solidFill>
                  <a:srgbClr val="202122"/>
                </a:solidFill>
                <a:latin typeface="Arial" panose="020B0604020202020204" pitchFamily="34" charset="0"/>
              </a:rPr>
              <a:t> </a:t>
            </a:r>
          </a:p>
          <a:p>
            <a:pPr lvl="1">
              <a:lnSpc>
                <a:spcPts val="2600"/>
              </a:lnSpc>
              <a:spcBef>
                <a:spcPts val="0"/>
              </a:spcBef>
              <a:spcAft>
                <a:spcPts val="0"/>
              </a:spcAft>
            </a:pPr>
            <a:r>
              <a:rPr lang="en-US" dirty="0">
                <a:solidFill>
                  <a:srgbClr val="202122"/>
                </a:solidFill>
                <a:latin typeface="Arial" panose="020B0604020202020204" pitchFamily="34" charset="0"/>
              </a:rPr>
              <a:t> - are many tall buildings in front of the antenna</a:t>
            </a:r>
          </a:p>
          <a:p>
            <a:pPr lvl="1">
              <a:lnSpc>
                <a:spcPts val="2600"/>
              </a:lnSpc>
              <a:spcBef>
                <a:spcPts val="0"/>
              </a:spcBef>
              <a:spcAft>
                <a:spcPts val="0"/>
              </a:spcAft>
            </a:pPr>
            <a:r>
              <a:rPr lang="en-US" dirty="0">
                <a:solidFill>
                  <a:srgbClr val="202122"/>
                </a:solidFill>
                <a:latin typeface="Arial" panose="020B0604020202020204" pitchFamily="34" charset="0"/>
              </a:rPr>
              <a:t> - is a </a:t>
            </a:r>
            <a:r>
              <a:rPr lang="en-US" u="sng" dirty="0">
                <a:solidFill>
                  <a:srgbClr val="202122"/>
                </a:solidFill>
                <a:latin typeface="Arial" panose="020B0604020202020204" pitchFamily="34" charset="0"/>
              </a:rPr>
              <a:t>dense forest</a:t>
            </a:r>
            <a:r>
              <a:rPr lang="en-US" dirty="0">
                <a:solidFill>
                  <a:srgbClr val="202122"/>
                </a:solidFill>
                <a:latin typeface="Arial" panose="020B0604020202020204" pitchFamily="34" charset="0"/>
              </a:rPr>
              <a:t> of tall trees in front of the antenna</a:t>
            </a:r>
          </a:p>
          <a:p>
            <a:pPr lvl="1">
              <a:lnSpc>
                <a:spcPts val="2600"/>
              </a:lnSpc>
              <a:spcBef>
                <a:spcPts val="0"/>
              </a:spcBef>
              <a:spcAft>
                <a:spcPts val="1200"/>
              </a:spcAft>
            </a:pPr>
            <a:r>
              <a:rPr lang="en-US" dirty="0">
                <a:solidFill>
                  <a:srgbClr val="202122"/>
                </a:solidFill>
                <a:latin typeface="Arial" panose="020B0604020202020204" pitchFamily="34" charset="0"/>
              </a:rPr>
              <a:t> - is extremely irregular terrain in front of the antenna</a:t>
            </a:r>
          </a:p>
          <a:p>
            <a:pPr marL="342900" indent="-342900">
              <a:lnSpc>
                <a:spcPts val="2600"/>
              </a:lnSpc>
              <a:spcBef>
                <a:spcPts val="0"/>
              </a:spcBef>
              <a:buFont typeface="Arial" panose="020B0604020202020204" pitchFamily="34" charset="0"/>
              <a:buChar char="•"/>
            </a:pPr>
            <a:r>
              <a:rPr lang="en-US" dirty="0">
                <a:solidFill>
                  <a:srgbClr val="202122"/>
                </a:solidFill>
                <a:latin typeface="Arial" panose="020B0604020202020204" pitchFamily="34" charset="0"/>
              </a:rPr>
              <a:t>Just a few dB of ground reflection gain is </a:t>
            </a:r>
            <a:r>
              <a:rPr lang="en-US" u="sng" dirty="0">
                <a:solidFill>
                  <a:srgbClr val="202122"/>
                </a:solidFill>
                <a:latin typeface="Arial" panose="020B0604020202020204" pitchFamily="34" charset="0"/>
              </a:rPr>
              <a:t>rarely</a:t>
            </a:r>
            <a:r>
              <a:rPr lang="en-US" dirty="0">
                <a:solidFill>
                  <a:srgbClr val="202122"/>
                </a:solidFill>
                <a:latin typeface="Arial" panose="020B0604020202020204" pitchFamily="34" charset="0"/>
              </a:rPr>
              <a:t> achieved</a:t>
            </a:r>
          </a:p>
          <a:p>
            <a:pPr>
              <a:lnSpc>
                <a:spcPts val="2600"/>
              </a:lnSpc>
              <a:spcBef>
                <a:spcPts val="0"/>
              </a:spcBef>
              <a:spcAft>
                <a:spcPts val="1800"/>
              </a:spcAft>
            </a:pPr>
            <a:r>
              <a:rPr lang="en-US" dirty="0">
                <a:solidFill>
                  <a:srgbClr val="202122"/>
                </a:solidFill>
                <a:latin typeface="Arial" panose="020B0604020202020204" pitchFamily="34" charset="0"/>
              </a:rPr>
              <a:t>    by vertically polarized 6 meter antennas</a:t>
            </a:r>
            <a:endParaRPr lang="en-US" dirty="0">
              <a:highlight>
                <a:srgbClr val="FF0000"/>
              </a:highlight>
              <a:latin typeface="Arial" panose="020B0604020202020204" pitchFamily="34" charset="0"/>
            </a:endParaRPr>
          </a:p>
          <a:p>
            <a:pPr>
              <a:lnSpc>
                <a:spcPts val="2700"/>
              </a:lnSpc>
              <a:spcBef>
                <a:spcPts val="0"/>
              </a:spcBef>
              <a:spcAft>
                <a:spcPts val="600"/>
              </a:spcAft>
            </a:pPr>
            <a:r>
              <a:rPr lang="en-US" dirty="0">
                <a:solidFill>
                  <a:srgbClr val="FFFFFF"/>
                </a:solidFill>
                <a:highlight>
                  <a:srgbClr val="FF0000"/>
                </a:highlight>
                <a:latin typeface="Arial" panose="020B0604020202020204" pitchFamily="34" charset="0"/>
              </a:rPr>
              <a:t>Horizontal polarization significantly reduces RFI</a:t>
            </a:r>
          </a:p>
          <a:p>
            <a:pPr marL="342900" indent="-342900">
              <a:lnSpc>
                <a:spcPts val="2700"/>
              </a:lnSpc>
              <a:spcBef>
                <a:spcPts val="0"/>
              </a:spcBef>
              <a:buFont typeface="Arial" panose="020B0604020202020204" pitchFamily="34" charset="0"/>
              <a:buChar char="•"/>
            </a:pPr>
            <a:r>
              <a:rPr lang="en-US" dirty="0">
                <a:solidFill>
                  <a:srgbClr val="000714"/>
                </a:solidFill>
                <a:latin typeface="Arial" panose="020B0604020202020204" pitchFamily="34" charset="0"/>
              </a:rPr>
              <a:t>6 meter RFI sources tend to be vertically polarized</a:t>
            </a:r>
          </a:p>
          <a:p>
            <a:pPr>
              <a:lnSpc>
                <a:spcPts val="2700"/>
              </a:lnSpc>
              <a:spcBef>
                <a:spcPts val="0"/>
              </a:spcBef>
            </a:pPr>
            <a:endParaRPr lang="en-US" dirty="0">
              <a:solidFill>
                <a:srgbClr val="FFFFFF"/>
              </a:solidFill>
              <a:highlight>
                <a:srgbClr val="FF0000"/>
              </a:highlight>
              <a:latin typeface="Arial" panose="020B0604020202020204" pitchFamily="34" charset="0"/>
            </a:endParaRPr>
          </a:p>
        </p:txBody>
      </p:sp>
    </p:spTree>
    <p:extLst>
      <p:ext uri="{BB962C8B-B14F-4D97-AF65-F5344CB8AC3E}">
        <p14:creationId xmlns:p14="http://schemas.microsoft.com/office/powerpoint/2010/main" val="3618081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0EEBC7-CF7D-4FFD-BEB8-51D4AAB3CB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257800" y="2590798"/>
            <a:ext cx="2819400" cy="2819401"/>
          </a:xfrm>
          <a:prstGeom prst="rect">
            <a:avLst/>
          </a:prstGeom>
        </p:spPr>
      </p:pic>
      <p:sp>
        <p:nvSpPr>
          <p:cNvPr id="4" name="Subtitle 3">
            <a:extLst>
              <a:ext uri="{FF2B5EF4-FFF2-40B4-BE49-F238E27FC236}">
                <a16:creationId xmlns:a16="http://schemas.microsoft.com/office/drawing/2014/main" id="{1D54E177-99ED-4FAE-97F2-E5B947DB46AD}"/>
              </a:ext>
            </a:extLst>
          </p:cNvPr>
          <p:cNvSpPr>
            <a:spLocks noGrp="1"/>
          </p:cNvSpPr>
          <p:nvPr>
            <p:ph type="subTitle" idx="1"/>
          </p:nvPr>
        </p:nvSpPr>
        <p:spPr>
          <a:xfrm>
            <a:off x="0" y="2895600"/>
            <a:ext cx="7772400" cy="3968664"/>
          </a:xfrm>
        </p:spPr>
        <p:txBody>
          <a:bodyPr/>
          <a:lstStyle/>
          <a:p>
            <a:r>
              <a:rPr lang="en-US" dirty="0"/>
              <a:t>  </a:t>
            </a:r>
          </a:p>
        </p:txBody>
      </p:sp>
      <p:sp>
        <p:nvSpPr>
          <p:cNvPr id="11" name="TextBox 10">
            <a:extLst>
              <a:ext uri="{FF2B5EF4-FFF2-40B4-BE49-F238E27FC236}">
                <a16:creationId xmlns:a16="http://schemas.microsoft.com/office/drawing/2014/main" id="{BBFC30D2-CDB2-4F1F-B8B7-36A20934AF0C}"/>
              </a:ext>
            </a:extLst>
          </p:cNvPr>
          <p:cNvSpPr txBox="1"/>
          <p:nvPr/>
        </p:nvSpPr>
        <p:spPr>
          <a:xfrm>
            <a:off x="0" y="152400"/>
            <a:ext cx="7239000" cy="2000548"/>
          </a:xfrm>
          <a:prstGeom prst="rect">
            <a:avLst/>
          </a:prstGeom>
          <a:noFill/>
        </p:spPr>
        <p:txBody>
          <a:bodyPr wrap="square" rtlCol="0">
            <a:spAutoFit/>
          </a:bodyPr>
          <a:lstStyle/>
          <a:p>
            <a:pPr algn="ctr"/>
            <a:r>
              <a:rPr lang="en-US" sz="3100" b="1" dirty="0">
                <a:solidFill>
                  <a:srgbClr val="FF0000"/>
                </a:solidFill>
              </a:rPr>
              <a:t>The Reference Antenna </a:t>
            </a:r>
          </a:p>
          <a:p>
            <a:pPr algn="ctr"/>
            <a:r>
              <a:rPr lang="en-US" sz="3100" b="1" dirty="0">
                <a:solidFill>
                  <a:srgbClr val="FF0000"/>
                </a:solidFill>
              </a:rPr>
              <a:t>for Yagi Antenna Gain (</a:t>
            </a:r>
            <a:r>
              <a:rPr lang="en-US" sz="3100" b="1" dirty="0" err="1">
                <a:solidFill>
                  <a:srgbClr val="FF0000"/>
                </a:solidFill>
              </a:rPr>
              <a:t>dBd</a:t>
            </a:r>
            <a:r>
              <a:rPr lang="en-US" sz="3100" b="1" dirty="0">
                <a:solidFill>
                  <a:srgbClr val="FF0000"/>
                </a:solidFill>
              </a:rPr>
              <a:t>)</a:t>
            </a:r>
          </a:p>
          <a:p>
            <a:pPr algn="ctr"/>
            <a:r>
              <a:rPr lang="en-US" sz="3100" b="1" dirty="0">
                <a:solidFill>
                  <a:srgbClr val="FF0000"/>
                </a:solidFill>
              </a:rPr>
              <a:t>in this Presentation is the</a:t>
            </a:r>
          </a:p>
          <a:p>
            <a:pPr algn="ctr"/>
            <a:r>
              <a:rPr lang="en-US" sz="3100" b="1" dirty="0">
                <a:solidFill>
                  <a:srgbClr val="FF0000"/>
                </a:solidFill>
              </a:rPr>
              <a:t>Half Wavelength Dipole in Free Space</a:t>
            </a:r>
          </a:p>
        </p:txBody>
      </p:sp>
      <p:pic>
        <p:nvPicPr>
          <p:cNvPr id="3" name="Picture 2">
            <a:extLst>
              <a:ext uri="{FF2B5EF4-FFF2-40B4-BE49-F238E27FC236}">
                <a16:creationId xmlns:a16="http://schemas.microsoft.com/office/drawing/2014/main" id="{1F450FB8-B33A-4682-B012-4FAFD972C4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89" t="15290" r="11476" b="7202"/>
          <a:stretch/>
        </p:blipFill>
        <p:spPr>
          <a:xfrm>
            <a:off x="838200" y="2621340"/>
            <a:ext cx="2667002" cy="2788860"/>
          </a:xfrm>
          <a:prstGeom prst="rect">
            <a:avLst/>
          </a:prstGeom>
        </p:spPr>
      </p:pic>
      <p:sp>
        <p:nvSpPr>
          <p:cNvPr id="5" name="TextBox 4">
            <a:extLst>
              <a:ext uri="{FF2B5EF4-FFF2-40B4-BE49-F238E27FC236}">
                <a16:creationId xmlns:a16="http://schemas.microsoft.com/office/drawing/2014/main" id="{34A906F0-1051-41E1-B0E6-CAC7C867BEDD}"/>
              </a:ext>
            </a:extLst>
          </p:cNvPr>
          <p:cNvSpPr txBox="1"/>
          <p:nvPr/>
        </p:nvSpPr>
        <p:spPr>
          <a:xfrm>
            <a:off x="1" y="6248400"/>
            <a:ext cx="9144000" cy="384721"/>
          </a:xfrm>
          <a:prstGeom prst="rect">
            <a:avLst/>
          </a:prstGeom>
          <a:noFill/>
        </p:spPr>
        <p:txBody>
          <a:bodyPr wrap="square" rtlCol="0">
            <a:spAutoFit/>
          </a:bodyPr>
          <a:lstStyle/>
          <a:p>
            <a:pPr algn="ctr"/>
            <a:r>
              <a:rPr lang="en-US" sz="1900" dirty="0">
                <a:solidFill>
                  <a:srgbClr val="000000"/>
                </a:solidFill>
              </a:rPr>
              <a:t>A half wavelength dipole in free space has 2.15 dB gain over an isotropic radiator</a:t>
            </a:r>
          </a:p>
        </p:txBody>
      </p:sp>
      <p:sp>
        <p:nvSpPr>
          <p:cNvPr id="8" name="TextBox 7">
            <a:extLst>
              <a:ext uri="{FF2B5EF4-FFF2-40B4-BE49-F238E27FC236}">
                <a16:creationId xmlns:a16="http://schemas.microsoft.com/office/drawing/2014/main" id="{254D10FB-81CB-4A64-8B28-3575F84F4E95}"/>
              </a:ext>
            </a:extLst>
          </p:cNvPr>
          <p:cNvSpPr txBox="1"/>
          <p:nvPr/>
        </p:nvSpPr>
        <p:spPr>
          <a:xfrm>
            <a:off x="533400" y="5453448"/>
            <a:ext cx="3376864" cy="769441"/>
          </a:xfrm>
          <a:prstGeom prst="rect">
            <a:avLst/>
          </a:prstGeom>
          <a:noFill/>
        </p:spPr>
        <p:txBody>
          <a:bodyPr wrap="square" rtlCol="0">
            <a:spAutoFit/>
          </a:bodyPr>
          <a:lstStyle/>
          <a:p>
            <a:pPr algn="ctr"/>
            <a:r>
              <a:rPr lang="en-US" dirty="0">
                <a:solidFill>
                  <a:srgbClr val="000000"/>
                </a:solidFill>
              </a:rPr>
              <a:t>Half Wavelength Dipole</a:t>
            </a:r>
          </a:p>
          <a:p>
            <a:pPr algn="ctr">
              <a:lnSpc>
                <a:spcPts val="2400"/>
              </a:lnSpc>
            </a:pPr>
            <a:r>
              <a:rPr lang="en-US" dirty="0">
                <a:solidFill>
                  <a:srgbClr val="000000"/>
                </a:solidFill>
              </a:rPr>
              <a:t>in free space</a:t>
            </a:r>
          </a:p>
        </p:txBody>
      </p:sp>
      <p:sp>
        <p:nvSpPr>
          <p:cNvPr id="2" name="TextBox 1">
            <a:extLst>
              <a:ext uri="{FF2B5EF4-FFF2-40B4-BE49-F238E27FC236}">
                <a16:creationId xmlns:a16="http://schemas.microsoft.com/office/drawing/2014/main" id="{0214BDDD-D902-418D-B366-F88D359A64DC}"/>
              </a:ext>
            </a:extLst>
          </p:cNvPr>
          <p:cNvSpPr txBox="1"/>
          <p:nvPr/>
        </p:nvSpPr>
        <p:spPr>
          <a:xfrm>
            <a:off x="4554797" y="5481935"/>
            <a:ext cx="4208203" cy="461665"/>
          </a:xfrm>
          <a:prstGeom prst="rect">
            <a:avLst/>
          </a:prstGeom>
          <a:noFill/>
        </p:spPr>
        <p:txBody>
          <a:bodyPr wrap="none" rtlCol="0">
            <a:spAutoFit/>
          </a:bodyPr>
          <a:lstStyle/>
          <a:p>
            <a:r>
              <a:rPr lang="en-US" dirty="0">
                <a:solidFill>
                  <a:srgbClr val="000000"/>
                </a:solidFill>
              </a:rPr>
              <a:t>Theoretical Isotropic Radiator</a:t>
            </a:r>
            <a:endParaRPr lang="en-US" dirty="0"/>
          </a:p>
        </p:txBody>
      </p:sp>
    </p:spTree>
    <p:extLst>
      <p:ext uri="{BB962C8B-B14F-4D97-AF65-F5344CB8AC3E}">
        <p14:creationId xmlns:p14="http://schemas.microsoft.com/office/powerpoint/2010/main" val="1320180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6F9A7C12-8E40-4BAD-A6CA-390CD7CFEDE0}"/>
              </a:ext>
            </a:extLst>
          </p:cNvPr>
          <p:cNvPicPr>
            <a:picLocks noChangeAspect="1"/>
          </p:cNvPicPr>
          <p:nvPr/>
        </p:nvPicPr>
        <p:blipFill rotWithShape="1">
          <a:blip r:embed="rId3">
            <a:extLst>
              <a:ext uri="{28A0092B-C50C-407E-A947-70E740481C1C}">
                <a14:useLocalDpi xmlns:a14="http://schemas.microsoft.com/office/drawing/2010/main" val="0"/>
              </a:ext>
            </a:extLst>
          </a:blip>
          <a:srcRect l="48712" t="25972" r="12008" b="17409"/>
          <a:stretch/>
        </p:blipFill>
        <p:spPr>
          <a:xfrm>
            <a:off x="141344" y="1230909"/>
            <a:ext cx="6113588" cy="5610546"/>
          </a:xfrm>
          <a:prstGeom prst="rect">
            <a:avLst/>
          </a:prstGeom>
        </p:spPr>
      </p:pic>
      <p:sp>
        <p:nvSpPr>
          <p:cNvPr id="8" name="TextBox 7">
            <a:extLst>
              <a:ext uri="{FF2B5EF4-FFF2-40B4-BE49-F238E27FC236}">
                <a16:creationId xmlns:a16="http://schemas.microsoft.com/office/drawing/2014/main" id="{591A24BF-BF1E-458D-B902-A4ECC3D954ED}"/>
              </a:ext>
            </a:extLst>
          </p:cNvPr>
          <p:cNvSpPr txBox="1"/>
          <p:nvPr/>
        </p:nvSpPr>
        <p:spPr>
          <a:xfrm>
            <a:off x="-685799" y="3729335"/>
            <a:ext cx="354584" cy="461665"/>
          </a:xfrm>
          <a:prstGeom prst="rect">
            <a:avLst/>
          </a:prstGeom>
          <a:solidFill>
            <a:schemeClr val="tx1"/>
          </a:solidFill>
        </p:spPr>
        <p:txBody>
          <a:bodyPr wrap="none" rtlCol="0">
            <a:spAutoFit/>
          </a:bodyPr>
          <a:lstStyle/>
          <a:p>
            <a:r>
              <a:rPr lang="en-US" dirty="0"/>
              <a:t>  </a:t>
            </a:r>
          </a:p>
        </p:txBody>
      </p:sp>
      <p:sp>
        <p:nvSpPr>
          <p:cNvPr id="113" name="TextBox 112">
            <a:extLst>
              <a:ext uri="{FF2B5EF4-FFF2-40B4-BE49-F238E27FC236}">
                <a16:creationId xmlns:a16="http://schemas.microsoft.com/office/drawing/2014/main" id="{3710ACD1-745C-444B-AC39-996D9AAC7FED}"/>
              </a:ext>
            </a:extLst>
          </p:cNvPr>
          <p:cNvSpPr txBox="1"/>
          <p:nvPr/>
        </p:nvSpPr>
        <p:spPr>
          <a:xfrm>
            <a:off x="5130072" y="776463"/>
            <a:ext cx="242374" cy="215444"/>
          </a:xfrm>
          <a:prstGeom prst="rect">
            <a:avLst/>
          </a:prstGeom>
          <a:solidFill>
            <a:schemeClr val="tx1"/>
          </a:solidFill>
        </p:spPr>
        <p:txBody>
          <a:bodyPr wrap="none" rtlCol="0">
            <a:spAutoFit/>
          </a:bodyPr>
          <a:lstStyle/>
          <a:p>
            <a:r>
              <a:rPr lang="en-US" sz="800" dirty="0"/>
              <a:t>d</a:t>
            </a:r>
          </a:p>
        </p:txBody>
      </p:sp>
      <p:sp>
        <p:nvSpPr>
          <p:cNvPr id="90" name="TextBox 89">
            <a:extLst>
              <a:ext uri="{FF2B5EF4-FFF2-40B4-BE49-F238E27FC236}">
                <a16:creationId xmlns:a16="http://schemas.microsoft.com/office/drawing/2014/main" id="{57488BBF-B301-470A-9CCE-B0E053843E14}"/>
              </a:ext>
            </a:extLst>
          </p:cNvPr>
          <p:cNvSpPr txBox="1"/>
          <p:nvPr/>
        </p:nvSpPr>
        <p:spPr>
          <a:xfrm>
            <a:off x="5911000" y="3853724"/>
            <a:ext cx="3233000" cy="656590"/>
          </a:xfrm>
          <a:prstGeom prst="rect">
            <a:avLst/>
          </a:prstGeom>
          <a:noFill/>
        </p:spPr>
        <p:txBody>
          <a:bodyPr wrap="square" rtlCol="0">
            <a:spAutoFit/>
          </a:bodyPr>
          <a:lstStyle/>
          <a:p>
            <a:pPr>
              <a:lnSpc>
                <a:spcPts val="2200"/>
              </a:lnSpc>
            </a:pPr>
            <a:r>
              <a:rPr lang="en-US" sz="2200" dirty="0">
                <a:solidFill>
                  <a:srgbClr val="000000"/>
                </a:solidFill>
              </a:rPr>
              <a:t>   </a:t>
            </a:r>
            <a:r>
              <a:rPr lang="en-US" sz="2200" dirty="0">
                <a:solidFill>
                  <a:srgbClr val="000000"/>
                </a:solidFill>
                <a:highlight>
                  <a:srgbClr val="FFFFFF"/>
                </a:highlight>
              </a:rPr>
              <a:t>3</a:t>
            </a:r>
            <a:r>
              <a:rPr lang="en-US" sz="2200" dirty="0">
                <a:solidFill>
                  <a:srgbClr val="000000"/>
                </a:solidFill>
              </a:rPr>
              <a:t> dB gain at ~1200 km</a:t>
            </a:r>
          </a:p>
          <a:p>
            <a:pPr>
              <a:lnSpc>
                <a:spcPts val="2200"/>
              </a:lnSpc>
            </a:pPr>
            <a:r>
              <a:rPr lang="en-US" sz="2200" dirty="0">
                <a:solidFill>
                  <a:srgbClr val="000000"/>
                </a:solidFill>
              </a:rPr>
              <a:t>       8º elevation angle</a:t>
            </a:r>
          </a:p>
        </p:txBody>
      </p:sp>
      <p:sp>
        <p:nvSpPr>
          <p:cNvPr id="98" name="TextBox 97">
            <a:extLst>
              <a:ext uri="{FF2B5EF4-FFF2-40B4-BE49-F238E27FC236}">
                <a16:creationId xmlns:a16="http://schemas.microsoft.com/office/drawing/2014/main" id="{86B5A274-1F91-4ACC-811B-2B9F57F504A8}"/>
              </a:ext>
            </a:extLst>
          </p:cNvPr>
          <p:cNvSpPr txBox="1"/>
          <p:nvPr/>
        </p:nvSpPr>
        <p:spPr>
          <a:xfrm>
            <a:off x="5834800" y="5867400"/>
            <a:ext cx="3309200" cy="656590"/>
          </a:xfrm>
          <a:prstGeom prst="rect">
            <a:avLst/>
          </a:prstGeom>
          <a:noFill/>
        </p:spPr>
        <p:txBody>
          <a:bodyPr wrap="square" rtlCol="0">
            <a:spAutoFit/>
          </a:bodyPr>
          <a:lstStyle/>
          <a:p>
            <a:pPr>
              <a:lnSpc>
                <a:spcPts val="2200"/>
              </a:lnSpc>
            </a:pPr>
            <a:r>
              <a:rPr lang="en-US" sz="2200" dirty="0">
                <a:solidFill>
                  <a:srgbClr val="000000"/>
                </a:solidFill>
              </a:rPr>
              <a:t>    3 dB gain at ~1800 km</a:t>
            </a:r>
          </a:p>
          <a:p>
            <a:pPr>
              <a:lnSpc>
                <a:spcPts val="2200"/>
              </a:lnSpc>
            </a:pPr>
            <a:r>
              <a:rPr lang="en-US" sz="2200" dirty="0">
                <a:solidFill>
                  <a:srgbClr val="000000"/>
                </a:solidFill>
              </a:rPr>
              <a:t>        3º elevation angle</a:t>
            </a:r>
          </a:p>
        </p:txBody>
      </p:sp>
      <p:sp>
        <p:nvSpPr>
          <p:cNvPr id="103" name="TextBox 102">
            <a:extLst>
              <a:ext uri="{FF2B5EF4-FFF2-40B4-BE49-F238E27FC236}">
                <a16:creationId xmlns:a16="http://schemas.microsoft.com/office/drawing/2014/main" id="{26C44CF4-0106-4AFD-9BF3-AD01570CF2BD}"/>
              </a:ext>
            </a:extLst>
          </p:cNvPr>
          <p:cNvSpPr txBox="1"/>
          <p:nvPr/>
        </p:nvSpPr>
        <p:spPr>
          <a:xfrm>
            <a:off x="5834800" y="4800600"/>
            <a:ext cx="3309200" cy="707886"/>
          </a:xfrm>
          <a:prstGeom prst="rect">
            <a:avLst/>
          </a:prstGeom>
          <a:noFill/>
        </p:spPr>
        <p:txBody>
          <a:bodyPr wrap="square" rtlCol="0">
            <a:spAutoFit/>
          </a:bodyPr>
          <a:lstStyle/>
          <a:p>
            <a:pPr>
              <a:lnSpc>
                <a:spcPts val="2400"/>
              </a:lnSpc>
            </a:pPr>
            <a:r>
              <a:rPr lang="en-US" sz="2200" dirty="0">
                <a:solidFill>
                  <a:srgbClr val="000000"/>
                </a:solidFill>
              </a:rPr>
              <a:t>    6 dB gain at ~1500 km</a:t>
            </a:r>
          </a:p>
          <a:p>
            <a:pPr>
              <a:lnSpc>
                <a:spcPts val="2400"/>
              </a:lnSpc>
            </a:pPr>
            <a:r>
              <a:rPr lang="en-US" sz="2200" dirty="0">
                <a:solidFill>
                  <a:srgbClr val="000000"/>
                </a:solidFill>
              </a:rPr>
              <a:t>        5º elevation angle</a:t>
            </a:r>
          </a:p>
        </p:txBody>
      </p:sp>
      <p:cxnSp>
        <p:nvCxnSpPr>
          <p:cNvPr id="104" name="Straight Arrow Connector 103">
            <a:extLst>
              <a:ext uri="{FF2B5EF4-FFF2-40B4-BE49-F238E27FC236}">
                <a16:creationId xmlns:a16="http://schemas.microsoft.com/office/drawing/2014/main" id="{EDB9D915-FE63-49D4-8B10-90761D436D4B}"/>
              </a:ext>
            </a:extLst>
          </p:cNvPr>
          <p:cNvCxnSpPr/>
          <p:nvPr/>
        </p:nvCxnSpPr>
        <p:spPr bwMode="auto">
          <a:xfrm flipH="1">
            <a:off x="6077494" y="5334000"/>
            <a:ext cx="399506" cy="276546"/>
          </a:xfrm>
          <a:prstGeom prst="straightConnector1">
            <a:avLst/>
          </a:prstGeom>
          <a:solidFill>
            <a:schemeClr val="accent1"/>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 name="Straight Arrow Connector 105">
            <a:extLst>
              <a:ext uri="{FF2B5EF4-FFF2-40B4-BE49-F238E27FC236}">
                <a16:creationId xmlns:a16="http://schemas.microsoft.com/office/drawing/2014/main" id="{84F5A794-ADBB-4A24-A751-01F580E503A6}"/>
              </a:ext>
            </a:extLst>
          </p:cNvPr>
          <p:cNvCxnSpPr/>
          <p:nvPr/>
        </p:nvCxnSpPr>
        <p:spPr bwMode="auto">
          <a:xfrm flipH="1">
            <a:off x="5124686" y="4319336"/>
            <a:ext cx="1277771" cy="1111864"/>
          </a:xfrm>
          <a:prstGeom prst="straightConnector1">
            <a:avLst/>
          </a:prstGeom>
          <a:solidFill>
            <a:schemeClr val="accent1"/>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a:extLst>
              <a:ext uri="{FF2B5EF4-FFF2-40B4-BE49-F238E27FC236}">
                <a16:creationId xmlns:a16="http://schemas.microsoft.com/office/drawing/2014/main" id="{362D7840-7B4C-4FAD-90AC-1484C0EB88B7}"/>
              </a:ext>
            </a:extLst>
          </p:cNvPr>
          <p:cNvSpPr txBox="1"/>
          <p:nvPr/>
        </p:nvSpPr>
        <p:spPr>
          <a:xfrm>
            <a:off x="4275667" y="6229290"/>
            <a:ext cx="855134" cy="400110"/>
          </a:xfrm>
          <a:prstGeom prst="rect">
            <a:avLst/>
          </a:prstGeom>
          <a:noFill/>
        </p:spPr>
        <p:txBody>
          <a:bodyPr wrap="square">
            <a:spAutoFit/>
          </a:bodyPr>
          <a:lstStyle/>
          <a:p>
            <a:r>
              <a:rPr lang="en-US" sz="2000" dirty="0">
                <a:solidFill>
                  <a:srgbClr val="000000"/>
                </a:solidFill>
              </a:rPr>
              <a:t>-5 dB</a:t>
            </a:r>
            <a:endParaRPr lang="en-US" sz="2000" dirty="0"/>
          </a:p>
        </p:txBody>
      </p:sp>
      <p:sp>
        <p:nvSpPr>
          <p:cNvPr id="19" name="TextBox 18">
            <a:extLst>
              <a:ext uri="{FF2B5EF4-FFF2-40B4-BE49-F238E27FC236}">
                <a16:creationId xmlns:a16="http://schemas.microsoft.com/office/drawing/2014/main" id="{0BB759F1-D980-486F-AD60-1D49389D676D}"/>
              </a:ext>
            </a:extLst>
          </p:cNvPr>
          <p:cNvSpPr txBox="1"/>
          <p:nvPr/>
        </p:nvSpPr>
        <p:spPr>
          <a:xfrm>
            <a:off x="152400" y="218023"/>
            <a:ext cx="6934200" cy="2144177"/>
          </a:xfrm>
          <a:prstGeom prst="rect">
            <a:avLst/>
          </a:prstGeom>
          <a:solidFill>
            <a:schemeClr val="tx1"/>
          </a:solidFill>
        </p:spPr>
        <p:txBody>
          <a:bodyPr wrap="square" rtlCol="0">
            <a:spAutoFit/>
          </a:bodyPr>
          <a:lstStyle/>
          <a:p>
            <a:pPr algn="ctr">
              <a:lnSpc>
                <a:spcPts val="3200"/>
              </a:lnSpc>
            </a:pPr>
            <a:endParaRPr lang="en-US" sz="3000" b="1" dirty="0">
              <a:solidFill>
                <a:srgbClr val="FF0000"/>
              </a:solidFill>
            </a:endParaRPr>
          </a:p>
          <a:p>
            <a:pPr algn="ctr">
              <a:lnSpc>
                <a:spcPts val="3200"/>
              </a:lnSpc>
            </a:pPr>
            <a:endParaRPr lang="en-US" sz="3000" b="1" dirty="0">
              <a:solidFill>
                <a:srgbClr val="FF0000"/>
              </a:solidFill>
            </a:endParaRPr>
          </a:p>
          <a:p>
            <a:pPr algn="ctr">
              <a:lnSpc>
                <a:spcPts val="3200"/>
              </a:lnSpc>
            </a:pPr>
            <a:endParaRPr lang="en-US" sz="3000" b="1" dirty="0">
              <a:solidFill>
                <a:srgbClr val="FF0000"/>
              </a:solidFill>
            </a:endParaRPr>
          </a:p>
          <a:p>
            <a:pPr algn="ctr">
              <a:lnSpc>
                <a:spcPts val="3200"/>
              </a:lnSpc>
            </a:pPr>
            <a:endParaRPr lang="en-US" sz="3000" b="1" dirty="0">
              <a:solidFill>
                <a:srgbClr val="FF0000"/>
              </a:solidFill>
            </a:endParaRPr>
          </a:p>
          <a:p>
            <a:pPr algn="ctr">
              <a:lnSpc>
                <a:spcPts val="3200"/>
              </a:lnSpc>
            </a:pPr>
            <a:endParaRPr lang="en-US" sz="3000" b="1" dirty="0">
              <a:solidFill>
                <a:srgbClr val="FF0000"/>
              </a:solidFill>
            </a:endParaRPr>
          </a:p>
        </p:txBody>
      </p:sp>
      <p:sp>
        <p:nvSpPr>
          <p:cNvPr id="11" name="TextBox 10">
            <a:extLst>
              <a:ext uri="{FF2B5EF4-FFF2-40B4-BE49-F238E27FC236}">
                <a16:creationId xmlns:a16="http://schemas.microsoft.com/office/drawing/2014/main" id="{BBFC30D2-CDB2-4F1F-B8B7-36A20934AF0C}"/>
              </a:ext>
            </a:extLst>
          </p:cNvPr>
          <p:cNvSpPr txBox="1"/>
          <p:nvPr/>
        </p:nvSpPr>
        <p:spPr>
          <a:xfrm>
            <a:off x="-1" y="47833"/>
            <a:ext cx="7620001" cy="2453236"/>
          </a:xfrm>
          <a:prstGeom prst="rect">
            <a:avLst/>
          </a:prstGeom>
          <a:noFill/>
        </p:spPr>
        <p:txBody>
          <a:bodyPr wrap="square" rtlCol="0">
            <a:spAutoFit/>
          </a:bodyPr>
          <a:lstStyle/>
          <a:p>
            <a:pPr algn="ctr">
              <a:lnSpc>
                <a:spcPts val="3200"/>
              </a:lnSpc>
            </a:pPr>
            <a:r>
              <a:rPr lang="en-US" sz="3000" b="1" dirty="0">
                <a:solidFill>
                  <a:srgbClr val="FF0000"/>
                </a:solidFill>
              </a:rPr>
              <a:t>Elevation Pattern and Ground Gain</a:t>
            </a:r>
          </a:p>
          <a:p>
            <a:pPr>
              <a:lnSpc>
                <a:spcPts val="3100"/>
              </a:lnSpc>
            </a:pPr>
            <a:r>
              <a:rPr lang="en-US" sz="2700" b="1" dirty="0">
                <a:solidFill>
                  <a:srgbClr val="000000"/>
                </a:solidFill>
              </a:rPr>
              <a:t>5 element 6 meter horizontal Yagi </a:t>
            </a:r>
            <a:r>
              <a:rPr lang="en-US" sz="2700" b="1" u="sng" dirty="0">
                <a:solidFill>
                  <a:srgbClr val="000000"/>
                </a:solidFill>
              </a:rPr>
              <a:t>50 ft</a:t>
            </a:r>
            <a:r>
              <a:rPr lang="en-US" sz="2700" b="1" dirty="0">
                <a:solidFill>
                  <a:srgbClr val="000000"/>
                </a:solidFill>
              </a:rPr>
              <a:t> high   	Excellent height for almost all </a:t>
            </a:r>
            <a:r>
              <a:rPr lang="en-US" sz="2700" b="1" i="0" baseline="0" dirty="0">
                <a:solidFill>
                  <a:srgbClr val="000000"/>
                </a:solidFill>
                <a:latin typeface="Arial" panose="020B0604020202020204" pitchFamily="34" charset="0"/>
                <a:cs typeface="Arial" panose="020B0604020202020204" pitchFamily="34" charset="0"/>
              </a:rPr>
              <a:t>E</a:t>
            </a:r>
            <a:r>
              <a:rPr lang="en-US" sz="3200" b="1" i="0" baseline="-25000" dirty="0">
                <a:solidFill>
                  <a:srgbClr val="000000"/>
                </a:solidFill>
                <a:latin typeface="Arial" panose="020B0604020202020204" pitchFamily="34" charset="0"/>
                <a:cs typeface="Arial" panose="020B0604020202020204" pitchFamily="34" charset="0"/>
              </a:rPr>
              <a:t>s</a:t>
            </a:r>
            <a:r>
              <a:rPr lang="en-US" sz="2700" b="1" i="0" baseline="-25000" dirty="0">
                <a:solidFill>
                  <a:srgbClr val="000000"/>
                </a:solidFill>
                <a:latin typeface="Arial" panose="020B0604020202020204" pitchFamily="34" charset="0"/>
                <a:cs typeface="Arial" panose="020B0604020202020204" pitchFamily="34" charset="0"/>
              </a:rPr>
              <a:t> </a:t>
            </a:r>
          </a:p>
          <a:p>
            <a:pPr>
              <a:lnSpc>
                <a:spcPts val="3100"/>
              </a:lnSpc>
            </a:pPr>
            <a:r>
              <a:rPr lang="en-US" sz="2700" b="1" dirty="0">
                <a:solidFill>
                  <a:srgbClr val="FF0000"/>
                </a:solidFill>
              </a:rPr>
              <a:t>Degraded by </a:t>
            </a:r>
            <a:r>
              <a:rPr lang="en-US" sz="2700" b="1" u="sng" dirty="0">
                <a:solidFill>
                  <a:srgbClr val="FF0000"/>
                </a:solidFill>
              </a:rPr>
              <a:t>dense</a:t>
            </a:r>
            <a:r>
              <a:rPr lang="en-US" sz="2700" b="1" dirty="0">
                <a:solidFill>
                  <a:srgbClr val="FF0000"/>
                </a:solidFill>
              </a:rPr>
              <a:t> housing within 2000 ft</a:t>
            </a:r>
          </a:p>
          <a:p>
            <a:pPr>
              <a:lnSpc>
                <a:spcPts val="3100"/>
              </a:lnSpc>
            </a:pPr>
            <a:r>
              <a:rPr lang="en-US" sz="2700" b="1" dirty="0">
                <a:solidFill>
                  <a:srgbClr val="FF0000"/>
                </a:solidFill>
              </a:rPr>
              <a:t>     (roughly more than one house per acre)</a:t>
            </a:r>
          </a:p>
          <a:p>
            <a:pPr>
              <a:lnSpc>
                <a:spcPts val="3200"/>
              </a:lnSpc>
            </a:pPr>
            <a:endParaRPr lang="en-US" sz="2700" b="1" i="0" baseline="-25000" dirty="0">
              <a:solidFill>
                <a:srgbClr val="FF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5367FADD-F45C-4362-8C8C-109DD882059F}"/>
              </a:ext>
            </a:extLst>
          </p:cNvPr>
          <p:cNvSpPr txBox="1"/>
          <p:nvPr/>
        </p:nvSpPr>
        <p:spPr>
          <a:xfrm rot="21233113">
            <a:off x="3668000" y="5530044"/>
            <a:ext cx="2286000" cy="400110"/>
          </a:xfrm>
          <a:prstGeom prst="rect">
            <a:avLst/>
          </a:prstGeom>
          <a:noFill/>
        </p:spPr>
        <p:txBody>
          <a:bodyPr wrap="square" rtlCol="0">
            <a:spAutoFit/>
          </a:bodyPr>
          <a:lstStyle/>
          <a:p>
            <a:pPr>
              <a:lnSpc>
                <a:spcPts val="2400"/>
              </a:lnSpc>
            </a:pPr>
            <a:r>
              <a:rPr lang="en-US" sz="2200" dirty="0">
                <a:solidFill>
                  <a:srgbClr val="000000"/>
                </a:solidFill>
              </a:rPr>
              <a:t>    </a:t>
            </a:r>
            <a:r>
              <a:rPr lang="en-US" sz="2200" dirty="0">
                <a:solidFill>
                  <a:srgbClr val="000000"/>
                </a:solidFill>
                <a:highlight>
                  <a:srgbClr val="FFFFFF"/>
                </a:highlight>
              </a:rPr>
              <a:t>low angle lobe</a:t>
            </a:r>
          </a:p>
        </p:txBody>
      </p:sp>
      <p:sp>
        <p:nvSpPr>
          <p:cNvPr id="20" name="TextBox 19">
            <a:extLst>
              <a:ext uri="{FF2B5EF4-FFF2-40B4-BE49-F238E27FC236}">
                <a16:creationId xmlns:a16="http://schemas.microsoft.com/office/drawing/2014/main" id="{C85255CA-AF26-415A-9B9A-7283FC8607AA}"/>
              </a:ext>
            </a:extLst>
          </p:cNvPr>
          <p:cNvSpPr txBox="1"/>
          <p:nvPr/>
        </p:nvSpPr>
        <p:spPr>
          <a:xfrm>
            <a:off x="3048000" y="2093685"/>
            <a:ext cx="2329600" cy="656590"/>
          </a:xfrm>
          <a:prstGeom prst="rect">
            <a:avLst/>
          </a:prstGeom>
          <a:noFill/>
        </p:spPr>
        <p:txBody>
          <a:bodyPr wrap="square" rtlCol="0">
            <a:spAutoFit/>
          </a:bodyPr>
          <a:lstStyle/>
          <a:p>
            <a:pPr algn="ctr">
              <a:lnSpc>
                <a:spcPts val="2200"/>
              </a:lnSpc>
            </a:pPr>
            <a:r>
              <a:rPr lang="en-US" sz="2200" dirty="0">
                <a:solidFill>
                  <a:srgbClr val="000000"/>
                </a:solidFill>
              </a:rPr>
              <a:t>&gt;20º angles</a:t>
            </a:r>
          </a:p>
          <a:p>
            <a:pPr algn="ctr">
              <a:lnSpc>
                <a:spcPts val="2200"/>
              </a:lnSpc>
            </a:pPr>
            <a:r>
              <a:rPr lang="en-US" sz="2200" dirty="0">
                <a:solidFill>
                  <a:srgbClr val="000000"/>
                </a:solidFill>
                <a:highlight>
                  <a:srgbClr val="FFFFFF"/>
                </a:highlight>
              </a:rPr>
              <a:t>not </a:t>
            </a:r>
            <a:r>
              <a:rPr lang="en-US" sz="2200" dirty="0">
                <a:solidFill>
                  <a:srgbClr val="000000"/>
                </a:solidFill>
              </a:rPr>
              <a:t>usable for </a:t>
            </a:r>
            <a:r>
              <a:rPr lang="en-US" sz="2200" dirty="0">
                <a:solidFill>
                  <a:srgbClr val="000000"/>
                </a:solidFill>
                <a:highlight>
                  <a:srgbClr val="FFFFFF"/>
                </a:highlight>
              </a:rPr>
              <a:t>E</a:t>
            </a:r>
            <a:r>
              <a:rPr lang="en-US" sz="2800" baseline="-25000" dirty="0">
                <a:solidFill>
                  <a:srgbClr val="000000"/>
                </a:solidFill>
                <a:highlight>
                  <a:srgbClr val="FFFFFF"/>
                </a:highlight>
              </a:rPr>
              <a:t>s</a:t>
            </a:r>
          </a:p>
        </p:txBody>
      </p:sp>
      <p:cxnSp>
        <p:nvCxnSpPr>
          <p:cNvPr id="27" name="Straight Arrow Connector 26">
            <a:extLst>
              <a:ext uri="{FF2B5EF4-FFF2-40B4-BE49-F238E27FC236}">
                <a16:creationId xmlns:a16="http://schemas.microsoft.com/office/drawing/2014/main" id="{22D98FF3-9BCE-4C53-9A10-FEB8B1756335}"/>
              </a:ext>
            </a:extLst>
          </p:cNvPr>
          <p:cNvCxnSpPr/>
          <p:nvPr/>
        </p:nvCxnSpPr>
        <p:spPr bwMode="auto">
          <a:xfrm flipH="1">
            <a:off x="3404828" y="2667000"/>
            <a:ext cx="248365" cy="372292"/>
          </a:xfrm>
          <a:prstGeom prst="straightConnector1">
            <a:avLst/>
          </a:prstGeom>
          <a:solidFill>
            <a:schemeClr val="accent1"/>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a:extLst>
              <a:ext uri="{FF2B5EF4-FFF2-40B4-BE49-F238E27FC236}">
                <a16:creationId xmlns:a16="http://schemas.microsoft.com/office/drawing/2014/main" id="{0153BB62-6C9F-4F16-813E-7415C59F835F}"/>
              </a:ext>
            </a:extLst>
          </p:cNvPr>
          <p:cNvCxnSpPr/>
          <p:nvPr/>
        </p:nvCxnSpPr>
        <p:spPr bwMode="auto">
          <a:xfrm flipH="1">
            <a:off x="5181600" y="3429000"/>
            <a:ext cx="1073332" cy="1335315"/>
          </a:xfrm>
          <a:prstGeom prst="straightConnector1">
            <a:avLst/>
          </a:prstGeom>
          <a:solidFill>
            <a:schemeClr val="accent1"/>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 name="Straight Arrow Connector 100">
            <a:extLst>
              <a:ext uri="{FF2B5EF4-FFF2-40B4-BE49-F238E27FC236}">
                <a16:creationId xmlns:a16="http://schemas.microsoft.com/office/drawing/2014/main" id="{533DBADE-743E-41D6-B728-F33DAF906700}"/>
              </a:ext>
            </a:extLst>
          </p:cNvPr>
          <p:cNvCxnSpPr/>
          <p:nvPr/>
        </p:nvCxnSpPr>
        <p:spPr bwMode="auto">
          <a:xfrm flipH="1" flipV="1">
            <a:off x="5179943" y="5983705"/>
            <a:ext cx="1297057" cy="340895"/>
          </a:xfrm>
          <a:prstGeom prst="straightConnector1">
            <a:avLst/>
          </a:prstGeom>
          <a:solidFill>
            <a:schemeClr val="accent1"/>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Arrow Connector 20">
            <a:extLst>
              <a:ext uri="{FF2B5EF4-FFF2-40B4-BE49-F238E27FC236}">
                <a16:creationId xmlns:a16="http://schemas.microsoft.com/office/drawing/2014/main" id="{494BCD3E-8711-45AB-B9D5-66831419922A}"/>
              </a:ext>
            </a:extLst>
          </p:cNvPr>
          <p:cNvCxnSpPr/>
          <p:nvPr/>
        </p:nvCxnSpPr>
        <p:spPr bwMode="auto">
          <a:xfrm flipH="1">
            <a:off x="4656167" y="2713990"/>
            <a:ext cx="68233" cy="830399"/>
          </a:xfrm>
          <a:prstGeom prst="straightConnector1">
            <a:avLst/>
          </a:prstGeom>
          <a:solidFill>
            <a:schemeClr val="accent1"/>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xtBox 1">
            <a:extLst>
              <a:ext uri="{FF2B5EF4-FFF2-40B4-BE49-F238E27FC236}">
                <a16:creationId xmlns:a16="http://schemas.microsoft.com/office/drawing/2014/main" id="{D6CE0AE5-8618-1E0B-2D1A-64E8D51C44BE}"/>
              </a:ext>
            </a:extLst>
          </p:cNvPr>
          <p:cNvSpPr txBox="1"/>
          <p:nvPr/>
        </p:nvSpPr>
        <p:spPr>
          <a:xfrm>
            <a:off x="381000" y="6208485"/>
            <a:ext cx="3591048" cy="400110"/>
          </a:xfrm>
          <a:prstGeom prst="rect">
            <a:avLst/>
          </a:prstGeom>
          <a:noFill/>
        </p:spPr>
        <p:txBody>
          <a:bodyPr wrap="square" rtlCol="0">
            <a:spAutoFit/>
          </a:bodyPr>
          <a:lstStyle/>
          <a:p>
            <a:r>
              <a:rPr lang="en-US" sz="2000" dirty="0">
                <a:solidFill>
                  <a:srgbClr val="000714"/>
                </a:solidFill>
              </a:rPr>
              <a:t>EZNEC elevation pattern</a:t>
            </a:r>
          </a:p>
        </p:txBody>
      </p:sp>
      <p:sp>
        <p:nvSpPr>
          <p:cNvPr id="30" name="TextBox 29">
            <a:extLst>
              <a:ext uri="{FF2B5EF4-FFF2-40B4-BE49-F238E27FC236}">
                <a16:creationId xmlns:a16="http://schemas.microsoft.com/office/drawing/2014/main" id="{529A3E30-5714-46A5-918E-11177E2A40D5}"/>
              </a:ext>
            </a:extLst>
          </p:cNvPr>
          <p:cNvSpPr txBox="1"/>
          <p:nvPr/>
        </p:nvSpPr>
        <p:spPr>
          <a:xfrm>
            <a:off x="5233742" y="2924810"/>
            <a:ext cx="3910258" cy="656590"/>
          </a:xfrm>
          <a:prstGeom prst="rect">
            <a:avLst/>
          </a:prstGeom>
          <a:noFill/>
        </p:spPr>
        <p:txBody>
          <a:bodyPr wrap="square" rtlCol="0">
            <a:spAutoFit/>
          </a:bodyPr>
          <a:lstStyle/>
          <a:p>
            <a:pPr>
              <a:lnSpc>
                <a:spcPts val="2200"/>
              </a:lnSpc>
            </a:pPr>
            <a:r>
              <a:rPr lang="en-US" sz="2200" dirty="0">
                <a:solidFill>
                  <a:srgbClr val="000000"/>
                </a:solidFill>
                <a:highlight>
                  <a:srgbClr val="FFFFFF"/>
                </a:highlight>
              </a:rPr>
              <a:t>rarely</a:t>
            </a:r>
            <a:r>
              <a:rPr lang="en-US" sz="2200" dirty="0">
                <a:solidFill>
                  <a:srgbClr val="000000"/>
                </a:solidFill>
              </a:rPr>
              <a:t> useful at ~700-1000 km</a:t>
            </a:r>
          </a:p>
          <a:p>
            <a:pPr>
              <a:lnSpc>
                <a:spcPts val="2200"/>
              </a:lnSpc>
            </a:pPr>
            <a:r>
              <a:rPr lang="en-US" sz="2200" dirty="0">
                <a:solidFill>
                  <a:srgbClr val="000000"/>
                </a:solidFill>
              </a:rPr>
              <a:t>             15º elevation angle</a:t>
            </a:r>
          </a:p>
        </p:txBody>
      </p:sp>
    </p:spTree>
    <p:extLst>
      <p:ext uri="{BB962C8B-B14F-4D97-AF65-F5344CB8AC3E}">
        <p14:creationId xmlns:p14="http://schemas.microsoft.com/office/powerpoint/2010/main" val="2211306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91A24BF-BF1E-458D-B902-A4ECC3D954ED}"/>
              </a:ext>
            </a:extLst>
          </p:cNvPr>
          <p:cNvSpPr txBox="1"/>
          <p:nvPr/>
        </p:nvSpPr>
        <p:spPr>
          <a:xfrm>
            <a:off x="-685799" y="3729335"/>
            <a:ext cx="354584" cy="461665"/>
          </a:xfrm>
          <a:prstGeom prst="rect">
            <a:avLst/>
          </a:prstGeom>
          <a:solidFill>
            <a:schemeClr val="tx1"/>
          </a:solidFill>
        </p:spPr>
        <p:txBody>
          <a:bodyPr wrap="none" rtlCol="0">
            <a:spAutoFit/>
          </a:bodyPr>
          <a:lstStyle/>
          <a:p>
            <a:r>
              <a:rPr lang="en-US" dirty="0"/>
              <a:t>  </a:t>
            </a:r>
          </a:p>
        </p:txBody>
      </p:sp>
      <p:sp>
        <p:nvSpPr>
          <p:cNvPr id="113" name="TextBox 112">
            <a:extLst>
              <a:ext uri="{FF2B5EF4-FFF2-40B4-BE49-F238E27FC236}">
                <a16:creationId xmlns:a16="http://schemas.microsoft.com/office/drawing/2014/main" id="{3710ACD1-745C-444B-AC39-996D9AAC7FED}"/>
              </a:ext>
            </a:extLst>
          </p:cNvPr>
          <p:cNvSpPr txBox="1"/>
          <p:nvPr/>
        </p:nvSpPr>
        <p:spPr>
          <a:xfrm>
            <a:off x="4977672" y="776463"/>
            <a:ext cx="242374" cy="215444"/>
          </a:xfrm>
          <a:prstGeom prst="rect">
            <a:avLst/>
          </a:prstGeom>
          <a:solidFill>
            <a:schemeClr val="tx1"/>
          </a:solidFill>
        </p:spPr>
        <p:txBody>
          <a:bodyPr wrap="none" rtlCol="0">
            <a:spAutoFit/>
          </a:bodyPr>
          <a:lstStyle/>
          <a:p>
            <a:r>
              <a:rPr lang="en-US" sz="800" dirty="0"/>
              <a:t>d</a:t>
            </a:r>
          </a:p>
        </p:txBody>
      </p:sp>
      <p:cxnSp>
        <p:nvCxnSpPr>
          <p:cNvPr id="101" name="Straight Arrow Connector 100">
            <a:extLst>
              <a:ext uri="{FF2B5EF4-FFF2-40B4-BE49-F238E27FC236}">
                <a16:creationId xmlns:a16="http://schemas.microsoft.com/office/drawing/2014/main" id="{533DBADE-743E-41D6-B728-F33DAF906700}"/>
              </a:ext>
            </a:extLst>
          </p:cNvPr>
          <p:cNvCxnSpPr/>
          <p:nvPr/>
        </p:nvCxnSpPr>
        <p:spPr bwMode="auto">
          <a:xfrm flipH="1" flipV="1">
            <a:off x="5332343" y="5983705"/>
            <a:ext cx="763657" cy="204537"/>
          </a:xfrm>
          <a:prstGeom prst="straightConnector1">
            <a:avLst/>
          </a:prstGeom>
          <a:solidFill>
            <a:schemeClr val="accent1"/>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3" name="TextBox 102">
            <a:extLst>
              <a:ext uri="{FF2B5EF4-FFF2-40B4-BE49-F238E27FC236}">
                <a16:creationId xmlns:a16="http://schemas.microsoft.com/office/drawing/2014/main" id="{26C44CF4-0106-4AFD-9BF3-AD01570CF2BD}"/>
              </a:ext>
            </a:extLst>
          </p:cNvPr>
          <p:cNvSpPr txBox="1"/>
          <p:nvPr/>
        </p:nvSpPr>
        <p:spPr>
          <a:xfrm>
            <a:off x="6046216" y="4953000"/>
            <a:ext cx="3097784" cy="707886"/>
          </a:xfrm>
          <a:prstGeom prst="rect">
            <a:avLst/>
          </a:prstGeom>
          <a:noFill/>
        </p:spPr>
        <p:txBody>
          <a:bodyPr wrap="square" rtlCol="0">
            <a:spAutoFit/>
          </a:bodyPr>
          <a:lstStyle/>
          <a:p>
            <a:pPr>
              <a:lnSpc>
                <a:spcPts val="2400"/>
              </a:lnSpc>
            </a:pPr>
            <a:r>
              <a:rPr lang="en-US" sz="2200" dirty="0">
                <a:solidFill>
                  <a:srgbClr val="000000"/>
                </a:solidFill>
              </a:rPr>
              <a:t> 6 dB gain at ~1700 km</a:t>
            </a:r>
          </a:p>
          <a:p>
            <a:pPr>
              <a:lnSpc>
                <a:spcPts val="2400"/>
              </a:lnSpc>
            </a:pPr>
            <a:r>
              <a:rPr lang="en-US" sz="2200" dirty="0">
                <a:solidFill>
                  <a:srgbClr val="000000"/>
                </a:solidFill>
              </a:rPr>
              <a:t>      4º elevation angle</a:t>
            </a:r>
          </a:p>
        </p:txBody>
      </p:sp>
      <p:sp>
        <p:nvSpPr>
          <p:cNvPr id="12" name="TextBox 11">
            <a:extLst>
              <a:ext uri="{FF2B5EF4-FFF2-40B4-BE49-F238E27FC236}">
                <a16:creationId xmlns:a16="http://schemas.microsoft.com/office/drawing/2014/main" id="{362D7840-7B4C-4FAD-90AC-1484C0EB88B7}"/>
              </a:ext>
            </a:extLst>
          </p:cNvPr>
          <p:cNvSpPr txBox="1"/>
          <p:nvPr/>
        </p:nvSpPr>
        <p:spPr>
          <a:xfrm>
            <a:off x="4421952" y="6188242"/>
            <a:ext cx="855134" cy="400110"/>
          </a:xfrm>
          <a:prstGeom prst="rect">
            <a:avLst/>
          </a:prstGeom>
          <a:noFill/>
        </p:spPr>
        <p:txBody>
          <a:bodyPr wrap="square">
            <a:spAutoFit/>
          </a:bodyPr>
          <a:lstStyle/>
          <a:p>
            <a:r>
              <a:rPr lang="en-US" sz="2000" dirty="0">
                <a:solidFill>
                  <a:srgbClr val="000000"/>
                </a:solidFill>
              </a:rPr>
              <a:t>-5 dB</a:t>
            </a:r>
            <a:endParaRPr lang="en-US" sz="2000" dirty="0"/>
          </a:p>
        </p:txBody>
      </p:sp>
      <p:sp>
        <p:nvSpPr>
          <p:cNvPr id="13" name="TextBox 12">
            <a:extLst>
              <a:ext uri="{FF2B5EF4-FFF2-40B4-BE49-F238E27FC236}">
                <a16:creationId xmlns:a16="http://schemas.microsoft.com/office/drawing/2014/main" id="{5F5F6F1F-D579-44D0-BEC7-E62C6E3F55C3}"/>
              </a:ext>
            </a:extLst>
          </p:cNvPr>
          <p:cNvSpPr txBox="1"/>
          <p:nvPr/>
        </p:nvSpPr>
        <p:spPr>
          <a:xfrm rot="21235295">
            <a:off x="2845631" y="5688799"/>
            <a:ext cx="2668929" cy="335989"/>
          </a:xfrm>
          <a:prstGeom prst="rect">
            <a:avLst/>
          </a:prstGeom>
          <a:solidFill>
            <a:schemeClr val="tx1"/>
          </a:solidFill>
        </p:spPr>
        <p:txBody>
          <a:bodyPr wrap="square" rtlCol="0">
            <a:spAutoFit/>
          </a:bodyPr>
          <a:lstStyle/>
          <a:p>
            <a:pPr algn="ctr">
              <a:lnSpc>
                <a:spcPts val="1900"/>
              </a:lnSpc>
            </a:pPr>
            <a:r>
              <a:rPr lang="en-US" sz="1800" b="1" dirty="0">
                <a:solidFill>
                  <a:srgbClr val="000000"/>
                </a:solidFill>
              </a:rPr>
              <a:t>FIRST FRESNEL ZONE </a:t>
            </a:r>
          </a:p>
        </p:txBody>
      </p:sp>
      <p:sp>
        <p:nvSpPr>
          <p:cNvPr id="20" name="TextBox 19">
            <a:extLst>
              <a:ext uri="{FF2B5EF4-FFF2-40B4-BE49-F238E27FC236}">
                <a16:creationId xmlns:a16="http://schemas.microsoft.com/office/drawing/2014/main" id="{C85255CA-AF26-415A-9B9A-7283FC8607AA}"/>
              </a:ext>
            </a:extLst>
          </p:cNvPr>
          <p:cNvSpPr txBox="1"/>
          <p:nvPr/>
        </p:nvSpPr>
        <p:spPr>
          <a:xfrm>
            <a:off x="4000846" y="2209800"/>
            <a:ext cx="1752599" cy="938719"/>
          </a:xfrm>
          <a:prstGeom prst="rect">
            <a:avLst/>
          </a:prstGeom>
          <a:solidFill>
            <a:schemeClr val="tx1"/>
          </a:solidFill>
        </p:spPr>
        <p:txBody>
          <a:bodyPr wrap="square" rtlCol="0">
            <a:spAutoFit/>
          </a:bodyPr>
          <a:lstStyle/>
          <a:p>
            <a:pPr algn="ctr">
              <a:lnSpc>
                <a:spcPts val="2200"/>
              </a:lnSpc>
            </a:pPr>
            <a:r>
              <a:rPr lang="en-US" sz="2200" dirty="0">
                <a:solidFill>
                  <a:srgbClr val="000000"/>
                </a:solidFill>
              </a:rPr>
              <a:t>high angles not usable</a:t>
            </a:r>
          </a:p>
          <a:p>
            <a:pPr algn="ctr">
              <a:lnSpc>
                <a:spcPts val="2200"/>
              </a:lnSpc>
            </a:pPr>
            <a:r>
              <a:rPr lang="en-US" sz="2200" dirty="0">
                <a:solidFill>
                  <a:srgbClr val="000000"/>
                </a:solidFill>
              </a:rPr>
              <a:t>for E</a:t>
            </a:r>
            <a:r>
              <a:rPr lang="en-US" sz="2200" baseline="-25000" dirty="0">
                <a:solidFill>
                  <a:srgbClr val="000000"/>
                </a:solidFill>
              </a:rPr>
              <a:t>s</a:t>
            </a:r>
          </a:p>
        </p:txBody>
      </p:sp>
      <p:cxnSp>
        <p:nvCxnSpPr>
          <p:cNvPr id="21" name="Straight Arrow Connector 20">
            <a:extLst>
              <a:ext uri="{FF2B5EF4-FFF2-40B4-BE49-F238E27FC236}">
                <a16:creationId xmlns:a16="http://schemas.microsoft.com/office/drawing/2014/main" id="{494BCD3E-8711-45AB-B9D5-66831419922A}"/>
              </a:ext>
            </a:extLst>
          </p:cNvPr>
          <p:cNvCxnSpPr/>
          <p:nvPr/>
        </p:nvCxnSpPr>
        <p:spPr bwMode="auto">
          <a:xfrm>
            <a:off x="4808567" y="3200400"/>
            <a:ext cx="0" cy="343989"/>
          </a:xfrm>
          <a:prstGeom prst="straightConnector1">
            <a:avLst/>
          </a:prstGeom>
          <a:solidFill>
            <a:schemeClr val="accent1"/>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22D98FF3-9BCE-4C53-9A10-FEB8B1756335}"/>
              </a:ext>
            </a:extLst>
          </p:cNvPr>
          <p:cNvCxnSpPr/>
          <p:nvPr/>
        </p:nvCxnSpPr>
        <p:spPr bwMode="auto">
          <a:xfrm flipH="1">
            <a:off x="3557228" y="2743200"/>
            <a:ext cx="596019" cy="296092"/>
          </a:xfrm>
          <a:prstGeom prst="straightConnector1">
            <a:avLst/>
          </a:prstGeom>
          <a:solidFill>
            <a:schemeClr val="accent1"/>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8" name="Picture 17" descr="Chart&#10;&#10;Description automatically generated">
            <a:extLst>
              <a:ext uri="{FF2B5EF4-FFF2-40B4-BE49-F238E27FC236}">
                <a16:creationId xmlns:a16="http://schemas.microsoft.com/office/drawing/2014/main" id="{F9463AEC-63AE-44F3-9FE5-9631E746D3B8}"/>
              </a:ext>
            </a:extLst>
          </p:cNvPr>
          <p:cNvPicPr>
            <a:picLocks noChangeAspect="1"/>
          </p:cNvPicPr>
          <p:nvPr/>
        </p:nvPicPr>
        <p:blipFill rotWithShape="1">
          <a:blip r:embed="rId3">
            <a:extLst>
              <a:ext uri="{28A0092B-C50C-407E-A947-70E740481C1C}">
                <a14:useLocalDpi xmlns:a14="http://schemas.microsoft.com/office/drawing/2010/main" val="0"/>
              </a:ext>
            </a:extLst>
          </a:blip>
          <a:srcRect l="48378" t="7249" r="11622" b="20540"/>
          <a:stretch/>
        </p:blipFill>
        <p:spPr>
          <a:xfrm>
            <a:off x="95486" y="401420"/>
            <a:ext cx="6000514" cy="6093276"/>
          </a:xfrm>
          <a:prstGeom prst="rect">
            <a:avLst/>
          </a:prstGeom>
        </p:spPr>
      </p:pic>
      <p:cxnSp>
        <p:nvCxnSpPr>
          <p:cNvPr id="106" name="Straight Arrow Connector 105">
            <a:extLst>
              <a:ext uri="{FF2B5EF4-FFF2-40B4-BE49-F238E27FC236}">
                <a16:creationId xmlns:a16="http://schemas.microsoft.com/office/drawing/2014/main" id="{84F5A794-ADBB-4A24-A751-01F580E503A6}"/>
              </a:ext>
            </a:extLst>
          </p:cNvPr>
          <p:cNvCxnSpPr/>
          <p:nvPr/>
        </p:nvCxnSpPr>
        <p:spPr bwMode="auto">
          <a:xfrm flipH="1">
            <a:off x="4977063" y="4427621"/>
            <a:ext cx="1499937" cy="1323474"/>
          </a:xfrm>
          <a:prstGeom prst="straightConnector1">
            <a:avLst/>
          </a:prstGeom>
          <a:solidFill>
            <a:schemeClr val="accent1"/>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 name="Straight Arrow Connector 103">
            <a:extLst>
              <a:ext uri="{FF2B5EF4-FFF2-40B4-BE49-F238E27FC236}">
                <a16:creationId xmlns:a16="http://schemas.microsoft.com/office/drawing/2014/main" id="{EDB9D915-FE63-49D4-8B10-90761D436D4B}"/>
              </a:ext>
            </a:extLst>
          </p:cNvPr>
          <p:cNvCxnSpPr/>
          <p:nvPr/>
        </p:nvCxnSpPr>
        <p:spPr bwMode="auto">
          <a:xfrm flipH="1">
            <a:off x="5867400" y="5486400"/>
            <a:ext cx="648046" cy="381000"/>
          </a:xfrm>
          <a:prstGeom prst="straightConnector1">
            <a:avLst/>
          </a:prstGeom>
          <a:solidFill>
            <a:schemeClr val="accent1"/>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Arrow Connector 39">
            <a:extLst>
              <a:ext uri="{FF2B5EF4-FFF2-40B4-BE49-F238E27FC236}">
                <a16:creationId xmlns:a16="http://schemas.microsoft.com/office/drawing/2014/main" id="{4B7D1742-C044-485B-8E19-21BF521A2991}"/>
              </a:ext>
            </a:extLst>
          </p:cNvPr>
          <p:cNvCxnSpPr/>
          <p:nvPr/>
        </p:nvCxnSpPr>
        <p:spPr bwMode="auto">
          <a:xfrm>
            <a:off x="4586514" y="2895600"/>
            <a:ext cx="495646" cy="1524000"/>
          </a:xfrm>
          <a:prstGeom prst="straightConnector1">
            <a:avLst/>
          </a:prstGeom>
          <a:solidFill>
            <a:schemeClr val="accent1"/>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Arrow Connector 42">
            <a:extLst>
              <a:ext uri="{FF2B5EF4-FFF2-40B4-BE49-F238E27FC236}">
                <a16:creationId xmlns:a16="http://schemas.microsoft.com/office/drawing/2014/main" id="{F872A28F-3403-4A28-973F-53A1B0AA1F60}"/>
              </a:ext>
            </a:extLst>
          </p:cNvPr>
          <p:cNvCxnSpPr/>
          <p:nvPr/>
        </p:nvCxnSpPr>
        <p:spPr bwMode="auto">
          <a:xfrm>
            <a:off x="4158447" y="2918135"/>
            <a:ext cx="283352" cy="982580"/>
          </a:xfrm>
          <a:prstGeom prst="straightConnector1">
            <a:avLst/>
          </a:prstGeom>
          <a:solidFill>
            <a:schemeClr val="accent1"/>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Straight Arrow Connector 44">
            <a:extLst>
              <a:ext uri="{FF2B5EF4-FFF2-40B4-BE49-F238E27FC236}">
                <a16:creationId xmlns:a16="http://schemas.microsoft.com/office/drawing/2014/main" id="{CDBCBCD7-44C8-4F33-9C25-4D61B314430A}"/>
              </a:ext>
            </a:extLst>
          </p:cNvPr>
          <p:cNvCxnSpPr/>
          <p:nvPr/>
        </p:nvCxnSpPr>
        <p:spPr bwMode="auto">
          <a:xfrm flipH="1">
            <a:off x="3620484" y="2942590"/>
            <a:ext cx="215240" cy="638810"/>
          </a:xfrm>
          <a:prstGeom prst="straightConnector1">
            <a:avLst/>
          </a:prstGeom>
          <a:solidFill>
            <a:schemeClr val="accent1"/>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Arrow Connector 46">
            <a:extLst>
              <a:ext uri="{FF2B5EF4-FFF2-40B4-BE49-F238E27FC236}">
                <a16:creationId xmlns:a16="http://schemas.microsoft.com/office/drawing/2014/main" id="{261A1821-BE14-475F-BC82-447203D1C98B}"/>
              </a:ext>
            </a:extLst>
          </p:cNvPr>
          <p:cNvCxnSpPr/>
          <p:nvPr/>
        </p:nvCxnSpPr>
        <p:spPr bwMode="auto">
          <a:xfrm flipH="1">
            <a:off x="2616391" y="2895600"/>
            <a:ext cx="507809" cy="631371"/>
          </a:xfrm>
          <a:prstGeom prst="straightConnector1">
            <a:avLst/>
          </a:prstGeom>
          <a:solidFill>
            <a:schemeClr val="accent1"/>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0" name="TextBox 89">
            <a:extLst>
              <a:ext uri="{FF2B5EF4-FFF2-40B4-BE49-F238E27FC236}">
                <a16:creationId xmlns:a16="http://schemas.microsoft.com/office/drawing/2014/main" id="{57488BBF-B301-470A-9CCE-B0E053843E14}"/>
              </a:ext>
            </a:extLst>
          </p:cNvPr>
          <p:cNvSpPr txBox="1"/>
          <p:nvPr/>
        </p:nvSpPr>
        <p:spPr>
          <a:xfrm>
            <a:off x="5832480" y="3962400"/>
            <a:ext cx="3311519" cy="656590"/>
          </a:xfrm>
          <a:prstGeom prst="rect">
            <a:avLst/>
          </a:prstGeom>
          <a:noFill/>
        </p:spPr>
        <p:txBody>
          <a:bodyPr wrap="square" rtlCol="0">
            <a:spAutoFit/>
          </a:bodyPr>
          <a:lstStyle/>
          <a:p>
            <a:pPr>
              <a:lnSpc>
                <a:spcPts val="2200"/>
              </a:lnSpc>
            </a:pPr>
            <a:r>
              <a:rPr lang="en-US" sz="2200" dirty="0">
                <a:solidFill>
                  <a:srgbClr val="000000"/>
                </a:solidFill>
              </a:rPr>
              <a:t>   3 dB gain at ~1400 km</a:t>
            </a:r>
          </a:p>
          <a:p>
            <a:pPr>
              <a:lnSpc>
                <a:spcPts val="2200"/>
              </a:lnSpc>
            </a:pPr>
            <a:r>
              <a:rPr lang="en-US" sz="2200" dirty="0">
                <a:solidFill>
                  <a:srgbClr val="000000"/>
                </a:solidFill>
              </a:rPr>
              <a:t>        6º elevation angle</a:t>
            </a:r>
          </a:p>
        </p:txBody>
      </p:sp>
      <p:cxnSp>
        <p:nvCxnSpPr>
          <p:cNvPr id="15" name="Straight Arrow Connector 14">
            <a:extLst>
              <a:ext uri="{FF2B5EF4-FFF2-40B4-BE49-F238E27FC236}">
                <a16:creationId xmlns:a16="http://schemas.microsoft.com/office/drawing/2014/main" id="{0153BB62-6C9F-4F16-813E-7415C59F835F}"/>
              </a:ext>
            </a:extLst>
          </p:cNvPr>
          <p:cNvCxnSpPr/>
          <p:nvPr/>
        </p:nvCxnSpPr>
        <p:spPr bwMode="auto">
          <a:xfrm flipH="1">
            <a:off x="5563921" y="3200400"/>
            <a:ext cx="760679" cy="1937203"/>
          </a:xfrm>
          <a:prstGeom prst="straightConnector1">
            <a:avLst/>
          </a:prstGeom>
          <a:solidFill>
            <a:schemeClr val="accent1"/>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8" name="TextBox 97">
            <a:extLst>
              <a:ext uri="{FF2B5EF4-FFF2-40B4-BE49-F238E27FC236}">
                <a16:creationId xmlns:a16="http://schemas.microsoft.com/office/drawing/2014/main" id="{86B5A274-1F91-4ACC-811B-2B9F57F504A8}"/>
              </a:ext>
            </a:extLst>
          </p:cNvPr>
          <p:cNvSpPr txBox="1"/>
          <p:nvPr/>
        </p:nvSpPr>
        <p:spPr>
          <a:xfrm>
            <a:off x="5867400" y="5943600"/>
            <a:ext cx="3276600" cy="656590"/>
          </a:xfrm>
          <a:prstGeom prst="rect">
            <a:avLst/>
          </a:prstGeom>
          <a:noFill/>
        </p:spPr>
        <p:txBody>
          <a:bodyPr wrap="square" rtlCol="0">
            <a:spAutoFit/>
          </a:bodyPr>
          <a:lstStyle/>
          <a:p>
            <a:pPr>
              <a:lnSpc>
                <a:spcPts val="2200"/>
              </a:lnSpc>
            </a:pPr>
            <a:r>
              <a:rPr lang="en-US" sz="2200" dirty="0">
                <a:solidFill>
                  <a:srgbClr val="000000"/>
                </a:solidFill>
              </a:rPr>
              <a:t>   3 dB gain at ~2000 km</a:t>
            </a:r>
          </a:p>
          <a:p>
            <a:pPr>
              <a:lnSpc>
                <a:spcPts val="2200"/>
              </a:lnSpc>
            </a:pPr>
            <a:r>
              <a:rPr lang="en-US" sz="2200" dirty="0">
                <a:solidFill>
                  <a:srgbClr val="000000"/>
                </a:solidFill>
              </a:rPr>
              <a:t>        2º elevation angle</a:t>
            </a:r>
          </a:p>
        </p:txBody>
      </p:sp>
      <p:sp>
        <p:nvSpPr>
          <p:cNvPr id="30" name="TextBox 29">
            <a:extLst>
              <a:ext uri="{FF2B5EF4-FFF2-40B4-BE49-F238E27FC236}">
                <a16:creationId xmlns:a16="http://schemas.microsoft.com/office/drawing/2014/main" id="{529A3E30-5714-46A5-918E-11177E2A40D5}"/>
              </a:ext>
            </a:extLst>
          </p:cNvPr>
          <p:cNvSpPr txBox="1"/>
          <p:nvPr/>
        </p:nvSpPr>
        <p:spPr>
          <a:xfrm>
            <a:off x="5175582" y="2743200"/>
            <a:ext cx="3872932" cy="656590"/>
          </a:xfrm>
          <a:prstGeom prst="rect">
            <a:avLst/>
          </a:prstGeom>
          <a:noFill/>
        </p:spPr>
        <p:txBody>
          <a:bodyPr wrap="square" rtlCol="0">
            <a:spAutoFit/>
          </a:bodyPr>
          <a:lstStyle/>
          <a:p>
            <a:pPr algn="ctr">
              <a:lnSpc>
                <a:spcPts val="2200"/>
              </a:lnSpc>
            </a:pPr>
            <a:r>
              <a:rPr lang="en-US" sz="2200" dirty="0">
                <a:solidFill>
                  <a:srgbClr val="000000"/>
                </a:solidFill>
              </a:rPr>
              <a:t> rarely useful at ~800-900 km</a:t>
            </a:r>
          </a:p>
          <a:p>
            <a:pPr algn="ctr">
              <a:lnSpc>
                <a:spcPts val="2200"/>
              </a:lnSpc>
            </a:pPr>
            <a:r>
              <a:rPr lang="en-US" sz="2200" dirty="0">
                <a:solidFill>
                  <a:srgbClr val="000000"/>
                </a:solidFill>
              </a:rPr>
              <a:t>           12º elevation angle </a:t>
            </a:r>
          </a:p>
        </p:txBody>
      </p:sp>
      <p:sp>
        <p:nvSpPr>
          <p:cNvPr id="26" name="TextBox 25">
            <a:extLst>
              <a:ext uri="{FF2B5EF4-FFF2-40B4-BE49-F238E27FC236}">
                <a16:creationId xmlns:a16="http://schemas.microsoft.com/office/drawing/2014/main" id="{6C7F8B89-B0EB-48C9-B30A-FAD9AE28BECD}"/>
              </a:ext>
            </a:extLst>
          </p:cNvPr>
          <p:cNvSpPr txBox="1"/>
          <p:nvPr/>
        </p:nvSpPr>
        <p:spPr>
          <a:xfrm>
            <a:off x="152400" y="6519"/>
            <a:ext cx="5411521" cy="2554545"/>
          </a:xfrm>
          <a:prstGeom prst="rect">
            <a:avLst/>
          </a:prstGeom>
          <a:solidFill>
            <a:schemeClr val="tx1"/>
          </a:solidFill>
        </p:spPr>
        <p:txBody>
          <a:bodyPr wrap="square" rtlCol="0">
            <a:spAutoFit/>
          </a:bodyPr>
          <a:lstStyle/>
          <a:p>
            <a:pPr algn="ctr">
              <a:lnSpc>
                <a:spcPts val="3200"/>
              </a:lnSpc>
            </a:pPr>
            <a:endParaRPr lang="en-US" sz="3000" b="1" dirty="0">
              <a:solidFill>
                <a:srgbClr val="FF0000"/>
              </a:solidFill>
            </a:endParaRPr>
          </a:p>
          <a:p>
            <a:pPr algn="ctr">
              <a:lnSpc>
                <a:spcPts val="3200"/>
              </a:lnSpc>
            </a:pPr>
            <a:endParaRPr lang="en-US" sz="3000" b="1" dirty="0">
              <a:solidFill>
                <a:srgbClr val="FF0000"/>
              </a:solidFill>
            </a:endParaRPr>
          </a:p>
          <a:p>
            <a:pPr algn="ctr">
              <a:lnSpc>
                <a:spcPts val="3200"/>
              </a:lnSpc>
            </a:pPr>
            <a:endParaRPr lang="en-US" sz="3000" b="1" dirty="0">
              <a:solidFill>
                <a:srgbClr val="FF0000"/>
              </a:solidFill>
            </a:endParaRPr>
          </a:p>
          <a:p>
            <a:pPr algn="ctr">
              <a:lnSpc>
                <a:spcPts val="3200"/>
              </a:lnSpc>
            </a:pPr>
            <a:endParaRPr lang="en-US" sz="3000" b="1" dirty="0">
              <a:solidFill>
                <a:srgbClr val="FF0000"/>
              </a:solidFill>
            </a:endParaRPr>
          </a:p>
          <a:p>
            <a:pPr algn="ctr">
              <a:lnSpc>
                <a:spcPts val="3200"/>
              </a:lnSpc>
            </a:pPr>
            <a:endParaRPr lang="en-US" sz="3000" b="1" dirty="0">
              <a:solidFill>
                <a:srgbClr val="FF0000"/>
              </a:solidFill>
            </a:endParaRPr>
          </a:p>
          <a:p>
            <a:pPr algn="ctr">
              <a:lnSpc>
                <a:spcPts val="3200"/>
              </a:lnSpc>
            </a:pPr>
            <a:endParaRPr lang="en-US" sz="3000" b="1" dirty="0">
              <a:solidFill>
                <a:srgbClr val="FF0000"/>
              </a:solidFill>
            </a:endParaRPr>
          </a:p>
        </p:txBody>
      </p:sp>
      <p:sp>
        <p:nvSpPr>
          <p:cNvPr id="11" name="TextBox 10">
            <a:extLst>
              <a:ext uri="{FF2B5EF4-FFF2-40B4-BE49-F238E27FC236}">
                <a16:creationId xmlns:a16="http://schemas.microsoft.com/office/drawing/2014/main" id="{BBFC30D2-CDB2-4F1F-B8B7-36A20934AF0C}"/>
              </a:ext>
            </a:extLst>
          </p:cNvPr>
          <p:cNvSpPr txBox="1"/>
          <p:nvPr/>
        </p:nvSpPr>
        <p:spPr>
          <a:xfrm>
            <a:off x="-1" y="71006"/>
            <a:ext cx="7543793" cy="2092881"/>
          </a:xfrm>
          <a:prstGeom prst="rect">
            <a:avLst/>
          </a:prstGeom>
          <a:noFill/>
        </p:spPr>
        <p:txBody>
          <a:bodyPr wrap="square" rtlCol="0">
            <a:spAutoFit/>
          </a:bodyPr>
          <a:lstStyle/>
          <a:p>
            <a:pPr algn="ctr">
              <a:lnSpc>
                <a:spcPts val="3200"/>
              </a:lnSpc>
            </a:pPr>
            <a:r>
              <a:rPr lang="en-US" sz="3000" b="1" dirty="0">
                <a:solidFill>
                  <a:srgbClr val="FF0000"/>
                </a:solidFill>
              </a:rPr>
              <a:t>Elevation Pattern and Ground Gain</a:t>
            </a:r>
          </a:p>
          <a:p>
            <a:pPr>
              <a:lnSpc>
                <a:spcPts val="3100"/>
              </a:lnSpc>
            </a:pPr>
            <a:r>
              <a:rPr lang="en-US" sz="2700" b="1" dirty="0">
                <a:solidFill>
                  <a:srgbClr val="000000"/>
                </a:solidFill>
              </a:rPr>
              <a:t> 5 element 6 meter horizontal Yagi </a:t>
            </a:r>
            <a:r>
              <a:rPr lang="en-US" sz="2700" b="1" u="sng" dirty="0">
                <a:solidFill>
                  <a:srgbClr val="000000"/>
                </a:solidFill>
              </a:rPr>
              <a:t>70 ft</a:t>
            </a:r>
            <a:r>
              <a:rPr lang="en-US" sz="2700" b="1" dirty="0">
                <a:solidFill>
                  <a:srgbClr val="000000"/>
                </a:solidFill>
              </a:rPr>
              <a:t> high</a:t>
            </a:r>
          </a:p>
          <a:p>
            <a:pPr>
              <a:lnSpc>
                <a:spcPts val="3100"/>
              </a:lnSpc>
            </a:pPr>
            <a:r>
              <a:rPr lang="en-US" sz="2700" b="1" dirty="0">
                <a:solidFill>
                  <a:srgbClr val="000000"/>
                </a:solidFill>
              </a:rPr>
              <a:t>1 to 2 dB better for </a:t>
            </a:r>
            <a:r>
              <a:rPr lang="en-US" sz="2700" b="1" i="0" baseline="0" dirty="0">
                <a:solidFill>
                  <a:srgbClr val="000000"/>
                </a:solidFill>
                <a:latin typeface="Arial" panose="020B0604020202020204" pitchFamily="34" charset="0"/>
                <a:cs typeface="Arial" panose="020B0604020202020204" pitchFamily="34" charset="0"/>
              </a:rPr>
              <a:t>E</a:t>
            </a:r>
            <a:r>
              <a:rPr lang="en-US" sz="3200" b="1" i="0" baseline="-25000" dirty="0">
                <a:solidFill>
                  <a:srgbClr val="000000"/>
                </a:solidFill>
                <a:latin typeface="Arial" panose="020B0604020202020204" pitchFamily="34" charset="0"/>
                <a:cs typeface="Arial" panose="020B0604020202020204" pitchFamily="34" charset="0"/>
              </a:rPr>
              <a:t>s</a:t>
            </a:r>
            <a:r>
              <a:rPr lang="en-US" sz="2700" b="1" dirty="0">
                <a:solidFill>
                  <a:srgbClr val="000000"/>
                </a:solidFill>
              </a:rPr>
              <a:t> DX than 50 feet high</a:t>
            </a:r>
          </a:p>
          <a:p>
            <a:pPr>
              <a:lnSpc>
                <a:spcPts val="3100"/>
              </a:lnSpc>
            </a:pPr>
            <a:r>
              <a:rPr lang="en-US" sz="2700" b="1" dirty="0">
                <a:solidFill>
                  <a:srgbClr val="FF0000"/>
                </a:solidFill>
              </a:rPr>
              <a:t> Only minor degradation by </a:t>
            </a:r>
            <a:r>
              <a:rPr lang="en-US" sz="2700" b="1" u="sng" dirty="0">
                <a:solidFill>
                  <a:srgbClr val="FF0000"/>
                </a:solidFill>
              </a:rPr>
              <a:t>dense</a:t>
            </a:r>
            <a:r>
              <a:rPr lang="en-US" sz="2700" b="1" dirty="0">
                <a:solidFill>
                  <a:srgbClr val="FF0000"/>
                </a:solidFill>
              </a:rPr>
              <a:t> housing</a:t>
            </a:r>
          </a:p>
          <a:p>
            <a:pPr>
              <a:lnSpc>
                <a:spcPts val="3100"/>
              </a:lnSpc>
            </a:pPr>
            <a:r>
              <a:rPr lang="en-US" sz="2700" b="1" dirty="0">
                <a:solidFill>
                  <a:srgbClr val="FF0000"/>
                </a:solidFill>
              </a:rPr>
              <a:t>  Unwanted deep null at 6º to 10º elevation</a:t>
            </a:r>
          </a:p>
        </p:txBody>
      </p:sp>
      <p:sp>
        <p:nvSpPr>
          <p:cNvPr id="2" name="TextBox 1">
            <a:extLst>
              <a:ext uri="{FF2B5EF4-FFF2-40B4-BE49-F238E27FC236}">
                <a16:creationId xmlns:a16="http://schemas.microsoft.com/office/drawing/2014/main" id="{06D42A74-B0DE-4A4F-8D30-F79D00C89B92}"/>
              </a:ext>
            </a:extLst>
          </p:cNvPr>
          <p:cNvSpPr txBox="1"/>
          <p:nvPr/>
        </p:nvSpPr>
        <p:spPr>
          <a:xfrm>
            <a:off x="4090638" y="6248400"/>
            <a:ext cx="797013" cy="400110"/>
          </a:xfrm>
          <a:prstGeom prst="rect">
            <a:avLst/>
          </a:prstGeom>
          <a:noFill/>
        </p:spPr>
        <p:txBody>
          <a:bodyPr wrap="none" rtlCol="0">
            <a:spAutoFit/>
          </a:bodyPr>
          <a:lstStyle/>
          <a:p>
            <a:r>
              <a:rPr lang="en-US" sz="2000" dirty="0">
                <a:solidFill>
                  <a:srgbClr val="000000"/>
                </a:solidFill>
              </a:rPr>
              <a:t>-5 dB</a:t>
            </a:r>
          </a:p>
        </p:txBody>
      </p:sp>
      <p:sp>
        <p:nvSpPr>
          <p:cNvPr id="39" name="TextBox 38">
            <a:extLst>
              <a:ext uri="{FF2B5EF4-FFF2-40B4-BE49-F238E27FC236}">
                <a16:creationId xmlns:a16="http://schemas.microsoft.com/office/drawing/2014/main" id="{99DB6BAC-AF4C-4951-9ADE-BABD6B4127D6}"/>
              </a:ext>
            </a:extLst>
          </p:cNvPr>
          <p:cNvSpPr txBox="1"/>
          <p:nvPr/>
        </p:nvSpPr>
        <p:spPr>
          <a:xfrm>
            <a:off x="2362200" y="2239010"/>
            <a:ext cx="2544677" cy="656590"/>
          </a:xfrm>
          <a:prstGeom prst="rect">
            <a:avLst/>
          </a:prstGeom>
          <a:noFill/>
        </p:spPr>
        <p:txBody>
          <a:bodyPr wrap="square" rtlCol="0">
            <a:spAutoFit/>
          </a:bodyPr>
          <a:lstStyle/>
          <a:p>
            <a:pPr algn="ctr">
              <a:lnSpc>
                <a:spcPts val="2200"/>
              </a:lnSpc>
            </a:pPr>
            <a:r>
              <a:rPr lang="en-US" sz="2200" dirty="0">
                <a:solidFill>
                  <a:srgbClr val="000000"/>
                </a:solidFill>
              </a:rPr>
              <a:t>&gt;20º an</a:t>
            </a:r>
            <a:r>
              <a:rPr lang="en-US" sz="2200" dirty="0">
                <a:solidFill>
                  <a:srgbClr val="000000"/>
                </a:solidFill>
                <a:highlight>
                  <a:srgbClr val="FFFFFF"/>
                </a:highlight>
              </a:rPr>
              <a:t>gles</a:t>
            </a:r>
          </a:p>
          <a:p>
            <a:pPr algn="ctr">
              <a:lnSpc>
                <a:spcPts val="2200"/>
              </a:lnSpc>
            </a:pPr>
            <a:r>
              <a:rPr lang="en-US" sz="2200" dirty="0">
                <a:solidFill>
                  <a:srgbClr val="000000"/>
                </a:solidFill>
              </a:rPr>
              <a:t>not usabl</a:t>
            </a:r>
            <a:r>
              <a:rPr lang="en-US" sz="2200" dirty="0">
                <a:solidFill>
                  <a:srgbClr val="000000"/>
                </a:solidFill>
                <a:highlight>
                  <a:srgbClr val="FFFFFF"/>
                </a:highlight>
              </a:rPr>
              <a:t>e for E</a:t>
            </a:r>
            <a:r>
              <a:rPr lang="en-US" sz="2800" baseline="-25000" dirty="0">
                <a:solidFill>
                  <a:srgbClr val="000000"/>
                </a:solidFill>
                <a:highlight>
                  <a:srgbClr val="FFFFFF"/>
                </a:highlight>
              </a:rPr>
              <a:t>s</a:t>
            </a:r>
          </a:p>
        </p:txBody>
      </p:sp>
      <p:sp>
        <p:nvSpPr>
          <p:cNvPr id="28" name="TextBox 27">
            <a:extLst>
              <a:ext uri="{FF2B5EF4-FFF2-40B4-BE49-F238E27FC236}">
                <a16:creationId xmlns:a16="http://schemas.microsoft.com/office/drawing/2014/main" id="{DDEEB5ED-A704-4213-8576-C5A6A14078D1}"/>
              </a:ext>
            </a:extLst>
          </p:cNvPr>
          <p:cNvSpPr txBox="1"/>
          <p:nvPr/>
        </p:nvSpPr>
        <p:spPr>
          <a:xfrm rot="21394451">
            <a:off x="3443449" y="5771335"/>
            <a:ext cx="1980867" cy="374461"/>
          </a:xfrm>
          <a:prstGeom prst="rect">
            <a:avLst/>
          </a:prstGeom>
          <a:noFill/>
        </p:spPr>
        <p:txBody>
          <a:bodyPr wrap="square" rtlCol="0">
            <a:spAutoFit/>
          </a:bodyPr>
          <a:lstStyle/>
          <a:p>
            <a:pPr algn="ctr">
              <a:lnSpc>
                <a:spcPts val="2200"/>
              </a:lnSpc>
            </a:pPr>
            <a:r>
              <a:rPr lang="en-US" sz="2200" dirty="0">
                <a:solidFill>
                  <a:srgbClr val="000000"/>
                </a:solidFill>
                <a:highlight>
                  <a:srgbClr val="FFFFFF"/>
                </a:highlight>
              </a:rPr>
              <a:t>low angle lobe</a:t>
            </a:r>
          </a:p>
        </p:txBody>
      </p:sp>
      <p:cxnSp>
        <p:nvCxnSpPr>
          <p:cNvPr id="49" name="Straight Arrow Connector 48">
            <a:extLst>
              <a:ext uri="{FF2B5EF4-FFF2-40B4-BE49-F238E27FC236}">
                <a16:creationId xmlns:a16="http://schemas.microsoft.com/office/drawing/2014/main" id="{853B8853-CF10-4A56-9A16-62C25F360823}"/>
              </a:ext>
            </a:extLst>
          </p:cNvPr>
          <p:cNvCxnSpPr/>
          <p:nvPr/>
        </p:nvCxnSpPr>
        <p:spPr bwMode="auto">
          <a:xfrm flipH="1" flipV="1">
            <a:off x="4977063" y="6081537"/>
            <a:ext cx="1538383" cy="319263"/>
          </a:xfrm>
          <a:prstGeom prst="straightConnector1">
            <a:avLst/>
          </a:prstGeom>
          <a:solidFill>
            <a:schemeClr val="accent1"/>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TextBox 28">
            <a:extLst>
              <a:ext uri="{FF2B5EF4-FFF2-40B4-BE49-F238E27FC236}">
                <a16:creationId xmlns:a16="http://schemas.microsoft.com/office/drawing/2014/main" id="{7902EF43-1A02-18E6-37C9-B57064498B42}"/>
              </a:ext>
            </a:extLst>
          </p:cNvPr>
          <p:cNvSpPr txBox="1"/>
          <p:nvPr/>
        </p:nvSpPr>
        <p:spPr>
          <a:xfrm>
            <a:off x="381000" y="6222164"/>
            <a:ext cx="3021981" cy="400110"/>
          </a:xfrm>
          <a:prstGeom prst="rect">
            <a:avLst/>
          </a:prstGeom>
          <a:noFill/>
        </p:spPr>
        <p:txBody>
          <a:bodyPr wrap="none" rtlCol="0">
            <a:spAutoFit/>
          </a:bodyPr>
          <a:lstStyle/>
          <a:p>
            <a:r>
              <a:rPr lang="en-US" sz="2000" dirty="0">
                <a:solidFill>
                  <a:srgbClr val="000714"/>
                </a:solidFill>
              </a:rPr>
              <a:t>EZNEC elevation pattern</a:t>
            </a:r>
          </a:p>
        </p:txBody>
      </p:sp>
    </p:spTree>
    <p:extLst>
      <p:ext uri="{BB962C8B-B14F-4D97-AF65-F5344CB8AC3E}">
        <p14:creationId xmlns:p14="http://schemas.microsoft.com/office/powerpoint/2010/main" val="3981208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1D54E177-99ED-4FAE-97F2-E5B947DB46AD}"/>
              </a:ext>
            </a:extLst>
          </p:cNvPr>
          <p:cNvSpPr>
            <a:spLocks noGrp="1"/>
          </p:cNvSpPr>
          <p:nvPr>
            <p:ph type="subTitle" idx="1"/>
          </p:nvPr>
        </p:nvSpPr>
        <p:spPr>
          <a:xfrm>
            <a:off x="0" y="2895600"/>
            <a:ext cx="7772400" cy="3968664"/>
          </a:xfrm>
        </p:spPr>
        <p:txBody>
          <a:bodyPr/>
          <a:lstStyle/>
          <a:p>
            <a:r>
              <a:rPr lang="en-US" dirty="0"/>
              <a:t>  </a:t>
            </a:r>
          </a:p>
        </p:txBody>
      </p:sp>
      <p:sp>
        <p:nvSpPr>
          <p:cNvPr id="8" name="TextBox 7">
            <a:extLst>
              <a:ext uri="{FF2B5EF4-FFF2-40B4-BE49-F238E27FC236}">
                <a16:creationId xmlns:a16="http://schemas.microsoft.com/office/drawing/2014/main" id="{72C45920-74F3-4F3E-8463-43F50AC9AB0A}"/>
              </a:ext>
            </a:extLst>
          </p:cNvPr>
          <p:cNvSpPr txBox="1"/>
          <p:nvPr/>
        </p:nvSpPr>
        <p:spPr>
          <a:xfrm>
            <a:off x="-8467" y="6229290"/>
            <a:ext cx="9144000" cy="400110"/>
          </a:xfrm>
          <a:prstGeom prst="rect">
            <a:avLst/>
          </a:prstGeom>
          <a:noFill/>
        </p:spPr>
        <p:txBody>
          <a:bodyPr wrap="square">
            <a:spAutoFit/>
          </a:bodyPr>
          <a:lstStyle/>
          <a:p>
            <a:pPr algn="ctr"/>
            <a:r>
              <a:rPr lang="en-US" sz="2000" dirty="0">
                <a:solidFill>
                  <a:srgbClr val="000000"/>
                </a:solidFill>
              </a:rPr>
              <a:t>home.arrl.org/action/Store/Product-Details/</a:t>
            </a:r>
            <a:r>
              <a:rPr lang="en-US" sz="2000" dirty="0" err="1">
                <a:solidFill>
                  <a:srgbClr val="000000"/>
                </a:solidFill>
              </a:rPr>
              <a:t>productId</a:t>
            </a:r>
            <a:r>
              <a:rPr lang="en-US" sz="2000" dirty="0">
                <a:solidFill>
                  <a:srgbClr val="000000"/>
                </a:solidFill>
              </a:rPr>
              <a:t>/114288</a:t>
            </a:r>
          </a:p>
        </p:txBody>
      </p:sp>
      <p:pic>
        <p:nvPicPr>
          <p:cNvPr id="2" name="Picture 2" descr="ARRL Antenna Book 24th Edition">
            <a:extLst>
              <a:ext uri="{FF2B5EF4-FFF2-40B4-BE49-F238E27FC236}">
                <a16:creationId xmlns:a16="http://schemas.microsoft.com/office/drawing/2014/main" id="{8605F2B6-400F-5FE1-CC94-6EFE946593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80" t="482" r="13147"/>
          <a:stretch/>
        </p:blipFill>
        <p:spPr bwMode="auto">
          <a:xfrm>
            <a:off x="2362200" y="990600"/>
            <a:ext cx="3962400" cy="523869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BFC30D2-CDB2-4F1F-B8B7-36A20934AF0C}"/>
              </a:ext>
            </a:extLst>
          </p:cNvPr>
          <p:cNvSpPr txBox="1"/>
          <p:nvPr/>
        </p:nvSpPr>
        <p:spPr>
          <a:xfrm>
            <a:off x="0" y="76041"/>
            <a:ext cx="7391400" cy="1066959"/>
          </a:xfrm>
          <a:prstGeom prst="rect">
            <a:avLst/>
          </a:prstGeom>
          <a:noFill/>
        </p:spPr>
        <p:txBody>
          <a:bodyPr wrap="square" rtlCol="0">
            <a:spAutoFit/>
          </a:bodyPr>
          <a:lstStyle/>
          <a:p>
            <a:pPr algn="ctr">
              <a:lnSpc>
                <a:spcPts val="3800"/>
              </a:lnSpc>
            </a:pPr>
            <a:r>
              <a:rPr lang="en-US" sz="3800" b="1" dirty="0">
                <a:solidFill>
                  <a:srgbClr val="FF0000"/>
                </a:solidFill>
              </a:rPr>
              <a:t>The Most Valuable Investment for any Antenna Builder</a:t>
            </a:r>
          </a:p>
        </p:txBody>
      </p:sp>
    </p:spTree>
    <p:extLst>
      <p:ext uri="{BB962C8B-B14F-4D97-AF65-F5344CB8AC3E}">
        <p14:creationId xmlns:p14="http://schemas.microsoft.com/office/powerpoint/2010/main" val="549152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751A07DE-ED70-46BA-B2E0-CCE06EF50AF2}"/>
              </a:ext>
            </a:extLst>
          </p:cNvPr>
          <p:cNvPicPr>
            <a:picLocks noChangeAspect="1"/>
          </p:cNvPicPr>
          <p:nvPr/>
        </p:nvPicPr>
        <p:blipFill rotWithShape="1">
          <a:blip r:embed="rId3">
            <a:extLst>
              <a:ext uri="{28A0092B-C50C-407E-A947-70E740481C1C}">
                <a14:useLocalDpi xmlns:a14="http://schemas.microsoft.com/office/drawing/2010/main" val="0"/>
              </a:ext>
            </a:extLst>
          </a:blip>
          <a:srcRect l="49004" t="23698" r="10833" b="19373"/>
          <a:stretch/>
        </p:blipFill>
        <p:spPr>
          <a:xfrm>
            <a:off x="28900" y="1444778"/>
            <a:ext cx="6509951" cy="5128954"/>
          </a:xfrm>
          <a:prstGeom prst="rect">
            <a:avLst/>
          </a:prstGeom>
        </p:spPr>
      </p:pic>
      <p:sp>
        <p:nvSpPr>
          <p:cNvPr id="8" name="TextBox 7">
            <a:extLst>
              <a:ext uri="{FF2B5EF4-FFF2-40B4-BE49-F238E27FC236}">
                <a16:creationId xmlns:a16="http://schemas.microsoft.com/office/drawing/2014/main" id="{591A24BF-BF1E-458D-B902-A4ECC3D954ED}"/>
              </a:ext>
            </a:extLst>
          </p:cNvPr>
          <p:cNvSpPr txBox="1"/>
          <p:nvPr/>
        </p:nvSpPr>
        <p:spPr>
          <a:xfrm>
            <a:off x="-666573" y="3729335"/>
            <a:ext cx="354584" cy="461665"/>
          </a:xfrm>
          <a:prstGeom prst="rect">
            <a:avLst/>
          </a:prstGeom>
          <a:solidFill>
            <a:schemeClr val="tx1"/>
          </a:solidFill>
        </p:spPr>
        <p:txBody>
          <a:bodyPr wrap="none" rtlCol="0">
            <a:spAutoFit/>
          </a:bodyPr>
          <a:lstStyle/>
          <a:p>
            <a:r>
              <a:rPr lang="en-US" dirty="0"/>
              <a:t>  </a:t>
            </a:r>
          </a:p>
        </p:txBody>
      </p:sp>
      <p:sp>
        <p:nvSpPr>
          <p:cNvPr id="113" name="TextBox 112">
            <a:extLst>
              <a:ext uri="{FF2B5EF4-FFF2-40B4-BE49-F238E27FC236}">
                <a16:creationId xmlns:a16="http://schemas.microsoft.com/office/drawing/2014/main" id="{3710ACD1-745C-444B-AC39-996D9AAC7FED}"/>
              </a:ext>
            </a:extLst>
          </p:cNvPr>
          <p:cNvSpPr txBox="1"/>
          <p:nvPr/>
        </p:nvSpPr>
        <p:spPr>
          <a:xfrm>
            <a:off x="3663053" y="776463"/>
            <a:ext cx="242374" cy="215444"/>
          </a:xfrm>
          <a:prstGeom prst="rect">
            <a:avLst/>
          </a:prstGeom>
          <a:solidFill>
            <a:schemeClr val="tx1"/>
          </a:solidFill>
        </p:spPr>
        <p:txBody>
          <a:bodyPr wrap="none" rtlCol="0">
            <a:spAutoFit/>
          </a:bodyPr>
          <a:lstStyle/>
          <a:p>
            <a:r>
              <a:rPr lang="en-US" sz="800" dirty="0"/>
              <a:t>d</a:t>
            </a:r>
          </a:p>
        </p:txBody>
      </p:sp>
      <p:sp>
        <p:nvSpPr>
          <p:cNvPr id="90" name="TextBox 89">
            <a:extLst>
              <a:ext uri="{FF2B5EF4-FFF2-40B4-BE49-F238E27FC236}">
                <a16:creationId xmlns:a16="http://schemas.microsoft.com/office/drawing/2014/main" id="{57488BBF-B301-470A-9CCE-B0E053843E14}"/>
              </a:ext>
            </a:extLst>
          </p:cNvPr>
          <p:cNvSpPr txBox="1"/>
          <p:nvPr/>
        </p:nvSpPr>
        <p:spPr>
          <a:xfrm>
            <a:off x="6158597" y="3276600"/>
            <a:ext cx="2985403" cy="656590"/>
          </a:xfrm>
          <a:prstGeom prst="rect">
            <a:avLst/>
          </a:prstGeom>
          <a:noFill/>
        </p:spPr>
        <p:txBody>
          <a:bodyPr wrap="square" rtlCol="0">
            <a:spAutoFit/>
          </a:bodyPr>
          <a:lstStyle/>
          <a:p>
            <a:pPr>
              <a:lnSpc>
                <a:spcPts val="2200"/>
              </a:lnSpc>
            </a:pPr>
            <a:r>
              <a:rPr lang="en-US" sz="2200" dirty="0">
                <a:solidFill>
                  <a:srgbClr val="000000"/>
                </a:solidFill>
              </a:rPr>
              <a:t> 3 dB gain at ~800 km</a:t>
            </a:r>
          </a:p>
          <a:p>
            <a:pPr>
              <a:lnSpc>
                <a:spcPts val="2200"/>
              </a:lnSpc>
            </a:pPr>
            <a:r>
              <a:rPr lang="en-US" sz="2200" dirty="0">
                <a:solidFill>
                  <a:srgbClr val="000000"/>
                </a:solidFill>
              </a:rPr>
              <a:t>   12º elevation angle</a:t>
            </a:r>
          </a:p>
        </p:txBody>
      </p:sp>
      <p:sp>
        <p:nvSpPr>
          <p:cNvPr id="98" name="TextBox 97">
            <a:extLst>
              <a:ext uri="{FF2B5EF4-FFF2-40B4-BE49-F238E27FC236}">
                <a16:creationId xmlns:a16="http://schemas.microsoft.com/office/drawing/2014/main" id="{86B5A274-1F91-4ACC-811B-2B9F57F504A8}"/>
              </a:ext>
            </a:extLst>
          </p:cNvPr>
          <p:cNvSpPr txBox="1"/>
          <p:nvPr/>
        </p:nvSpPr>
        <p:spPr>
          <a:xfrm>
            <a:off x="6115226" y="5638800"/>
            <a:ext cx="3028774" cy="656590"/>
          </a:xfrm>
          <a:prstGeom prst="rect">
            <a:avLst/>
          </a:prstGeom>
          <a:noFill/>
        </p:spPr>
        <p:txBody>
          <a:bodyPr wrap="square" rtlCol="0">
            <a:spAutoFit/>
          </a:bodyPr>
          <a:lstStyle/>
          <a:p>
            <a:pPr>
              <a:lnSpc>
                <a:spcPts val="2200"/>
              </a:lnSpc>
            </a:pPr>
            <a:r>
              <a:rPr lang="en-US" sz="2200" dirty="0">
                <a:solidFill>
                  <a:srgbClr val="000000"/>
                </a:solidFill>
              </a:rPr>
              <a:t>3 dB gain at ~1500 km</a:t>
            </a:r>
          </a:p>
          <a:p>
            <a:pPr>
              <a:lnSpc>
                <a:spcPts val="2200"/>
              </a:lnSpc>
            </a:pPr>
            <a:r>
              <a:rPr lang="en-US" sz="2200" dirty="0">
                <a:solidFill>
                  <a:srgbClr val="000000"/>
                </a:solidFill>
              </a:rPr>
              <a:t>     5º elevation angle</a:t>
            </a:r>
          </a:p>
        </p:txBody>
      </p:sp>
      <p:cxnSp>
        <p:nvCxnSpPr>
          <p:cNvPr id="101" name="Straight Arrow Connector 100">
            <a:extLst>
              <a:ext uri="{FF2B5EF4-FFF2-40B4-BE49-F238E27FC236}">
                <a16:creationId xmlns:a16="http://schemas.microsoft.com/office/drawing/2014/main" id="{533DBADE-743E-41D6-B728-F33DAF906700}"/>
              </a:ext>
            </a:extLst>
          </p:cNvPr>
          <p:cNvCxnSpPr>
            <a:cxnSpLocks/>
          </p:cNvCxnSpPr>
          <p:nvPr/>
        </p:nvCxnSpPr>
        <p:spPr bwMode="auto">
          <a:xfrm flipV="1">
            <a:off x="5222327" y="5722249"/>
            <a:ext cx="0" cy="1129"/>
          </a:xfrm>
          <a:prstGeom prst="straightConnector1">
            <a:avLst/>
          </a:prstGeom>
          <a:solidFill>
            <a:schemeClr val="accent1"/>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3" name="TextBox 102">
            <a:extLst>
              <a:ext uri="{FF2B5EF4-FFF2-40B4-BE49-F238E27FC236}">
                <a16:creationId xmlns:a16="http://schemas.microsoft.com/office/drawing/2014/main" id="{26C44CF4-0106-4AFD-9BF3-AD01570CF2BD}"/>
              </a:ext>
            </a:extLst>
          </p:cNvPr>
          <p:cNvSpPr txBox="1"/>
          <p:nvPr/>
        </p:nvSpPr>
        <p:spPr>
          <a:xfrm>
            <a:off x="6079135" y="4343400"/>
            <a:ext cx="3064865" cy="707886"/>
          </a:xfrm>
          <a:prstGeom prst="rect">
            <a:avLst/>
          </a:prstGeom>
          <a:noFill/>
        </p:spPr>
        <p:txBody>
          <a:bodyPr wrap="square" rtlCol="0">
            <a:spAutoFit/>
          </a:bodyPr>
          <a:lstStyle/>
          <a:p>
            <a:pPr>
              <a:lnSpc>
                <a:spcPts val="2400"/>
              </a:lnSpc>
            </a:pPr>
            <a:r>
              <a:rPr lang="en-US" sz="2200" dirty="0">
                <a:solidFill>
                  <a:srgbClr val="000000"/>
                </a:solidFill>
              </a:rPr>
              <a:t>6 dB gain at ~1000 km</a:t>
            </a:r>
          </a:p>
          <a:p>
            <a:pPr>
              <a:lnSpc>
                <a:spcPts val="2400"/>
              </a:lnSpc>
            </a:pPr>
            <a:r>
              <a:rPr lang="en-US" sz="2200" dirty="0">
                <a:solidFill>
                  <a:srgbClr val="000000"/>
                </a:solidFill>
              </a:rPr>
              <a:t>   10º elevation angle</a:t>
            </a:r>
          </a:p>
        </p:txBody>
      </p:sp>
      <p:cxnSp>
        <p:nvCxnSpPr>
          <p:cNvPr id="104" name="Straight Arrow Connector 103">
            <a:extLst>
              <a:ext uri="{FF2B5EF4-FFF2-40B4-BE49-F238E27FC236}">
                <a16:creationId xmlns:a16="http://schemas.microsoft.com/office/drawing/2014/main" id="{EDB9D915-FE63-49D4-8B10-90761D436D4B}"/>
              </a:ext>
            </a:extLst>
          </p:cNvPr>
          <p:cNvCxnSpPr>
            <a:cxnSpLocks/>
          </p:cNvCxnSpPr>
          <p:nvPr/>
        </p:nvCxnSpPr>
        <p:spPr bwMode="auto">
          <a:xfrm flipH="1">
            <a:off x="6079135" y="4876800"/>
            <a:ext cx="326522" cy="212559"/>
          </a:xfrm>
          <a:prstGeom prst="straightConnector1">
            <a:avLst/>
          </a:prstGeom>
          <a:solidFill>
            <a:schemeClr val="accent1"/>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 name="Straight Arrow Connector 105">
            <a:extLst>
              <a:ext uri="{FF2B5EF4-FFF2-40B4-BE49-F238E27FC236}">
                <a16:creationId xmlns:a16="http://schemas.microsoft.com/office/drawing/2014/main" id="{84F5A794-ADBB-4A24-A751-01F580E503A6}"/>
              </a:ext>
            </a:extLst>
          </p:cNvPr>
          <p:cNvCxnSpPr>
            <a:cxnSpLocks/>
          </p:cNvCxnSpPr>
          <p:nvPr/>
        </p:nvCxnSpPr>
        <p:spPr bwMode="auto">
          <a:xfrm flipH="1">
            <a:off x="5214255" y="3753905"/>
            <a:ext cx="1262745" cy="1028558"/>
          </a:xfrm>
          <a:prstGeom prst="straightConnector1">
            <a:avLst/>
          </a:prstGeom>
          <a:solidFill>
            <a:schemeClr val="accent1"/>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Box 14">
            <a:extLst>
              <a:ext uri="{FF2B5EF4-FFF2-40B4-BE49-F238E27FC236}">
                <a16:creationId xmlns:a16="http://schemas.microsoft.com/office/drawing/2014/main" id="{3C315EA5-066E-4E18-9A24-1A9134E1E0AD}"/>
              </a:ext>
            </a:extLst>
          </p:cNvPr>
          <p:cNvSpPr txBox="1"/>
          <p:nvPr/>
        </p:nvSpPr>
        <p:spPr>
          <a:xfrm>
            <a:off x="4302469" y="6182562"/>
            <a:ext cx="856808" cy="400110"/>
          </a:xfrm>
          <a:prstGeom prst="rect">
            <a:avLst/>
          </a:prstGeom>
          <a:noFill/>
        </p:spPr>
        <p:txBody>
          <a:bodyPr wrap="square">
            <a:spAutoFit/>
          </a:bodyPr>
          <a:lstStyle/>
          <a:p>
            <a:r>
              <a:rPr lang="en-US" sz="2000" dirty="0">
                <a:solidFill>
                  <a:srgbClr val="000000"/>
                </a:solidFill>
              </a:rPr>
              <a:t>-5 dB</a:t>
            </a:r>
            <a:endParaRPr lang="en-US" sz="2000" dirty="0"/>
          </a:p>
        </p:txBody>
      </p:sp>
      <p:sp>
        <p:nvSpPr>
          <p:cNvPr id="16" name="TextBox 15">
            <a:extLst>
              <a:ext uri="{FF2B5EF4-FFF2-40B4-BE49-F238E27FC236}">
                <a16:creationId xmlns:a16="http://schemas.microsoft.com/office/drawing/2014/main" id="{81EB979C-D918-4F3C-BD34-2294568BC0A0}"/>
              </a:ext>
            </a:extLst>
          </p:cNvPr>
          <p:cNvSpPr txBox="1"/>
          <p:nvPr/>
        </p:nvSpPr>
        <p:spPr>
          <a:xfrm>
            <a:off x="2667000" y="2024742"/>
            <a:ext cx="2286000" cy="938719"/>
          </a:xfrm>
          <a:prstGeom prst="rect">
            <a:avLst/>
          </a:prstGeom>
          <a:noFill/>
        </p:spPr>
        <p:txBody>
          <a:bodyPr wrap="square" rtlCol="0">
            <a:spAutoFit/>
          </a:bodyPr>
          <a:lstStyle/>
          <a:p>
            <a:pPr algn="ctr">
              <a:lnSpc>
                <a:spcPts val="2200"/>
              </a:lnSpc>
            </a:pPr>
            <a:endParaRPr lang="en-US" sz="2200" dirty="0">
              <a:solidFill>
                <a:srgbClr val="000000"/>
              </a:solidFill>
            </a:endParaRPr>
          </a:p>
          <a:p>
            <a:pPr algn="ctr">
              <a:lnSpc>
                <a:spcPts val="2200"/>
              </a:lnSpc>
            </a:pPr>
            <a:r>
              <a:rPr lang="en-US" sz="2200" dirty="0">
                <a:solidFill>
                  <a:srgbClr val="000000"/>
                </a:solidFill>
              </a:rPr>
              <a:t>&gt;20º </a:t>
            </a:r>
            <a:r>
              <a:rPr lang="en-US" sz="2200" dirty="0">
                <a:solidFill>
                  <a:srgbClr val="000000"/>
                </a:solidFill>
                <a:highlight>
                  <a:srgbClr val="FFFFFF"/>
                </a:highlight>
              </a:rPr>
              <a:t>angle</a:t>
            </a:r>
          </a:p>
          <a:p>
            <a:pPr algn="ctr">
              <a:lnSpc>
                <a:spcPts val="2200"/>
              </a:lnSpc>
            </a:pPr>
            <a:r>
              <a:rPr lang="en-US" sz="2200" dirty="0">
                <a:solidFill>
                  <a:srgbClr val="000000"/>
                </a:solidFill>
                <a:highlight>
                  <a:srgbClr val="FFFFFF"/>
                </a:highlight>
              </a:rPr>
              <a:t>not</a:t>
            </a:r>
            <a:r>
              <a:rPr lang="en-US" sz="2200" dirty="0">
                <a:solidFill>
                  <a:srgbClr val="000000"/>
                </a:solidFill>
              </a:rPr>
              <a:t> </a:t>
            </a:r>
            <a:r>
              <a:rPr lang="en-US" sz="2200" dirty="0">
                <a:solidFill>
                  <a:srgbClr val="000000"/>
                </a:solidFill>
                <a:highlight>
                  <a:srgbClr val="FFFFFF"/>
                </a:highlight>
              </a:rPr>
              <a:t>usable</a:t>
            </a:r>
            <a:r>
              <a:rPr lang="en-US" sz="2200" dirty="0">
                <a:solidFill>
                  <a:srgbClr val="000000"/>
                </a:solidFill>
              </a:rPr>
              <a:t> for E</a:t>
            </a:r>
            <a:r>
              <a:rPr lang="en-US" sz="2800" baseline="-25000" dirty="0">
                <a:solidFill>
                  <a:srgbClr val="000000"/>
                </a:solidFill>
              </a:rPr>
              <a:t>s</a:t>
            </a:r>
          </a:p>
        </p:txBody>
      </p:sp>
      <p:cxnSp>
        <p:nvCxnSpPr>
          <p:cNvPr id="17" name="Straight Arrow Connector 16">
            <a:extLst>
              <a:ext uri="{FF2B5EF4-FFF2-40B4-BE49-F238E27FC236}">
                <a16:creationId xmlns:a16="http://schemas.microsoft.com/office/drawing/2014/main" id="{1776C565-DF39-4C64-8A6F-4C9C17B97FFB}"/>
              </a:ext>
            </a:extLst>
          </p:cNvPr>
          <p:cNvCxnSpPr>
            <a:cxnSpLocks/>
          </p:cNvCxnSpPr>
          <p:nvPr/>
        </p:nvCxnSpPr>
        <p:spPr bwMode="auto">
          <a:xfrm flipH="1">
            <a:off x="4252556" y="2895600"/>
            <a:ext cx="319444" cy="541870"/>
          </a:xfrm>
          <a:prstGeom prst="straightConnector1">
            <a:avLst/>
          </a:prstGeom>
          <a:solidFill>
            <a:schemeClr val="accent1"/>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Box 17">
            <a:extLst>
              <a:ext uri="{FF2B5EF4-FFF2-40B4-BE49-F238E27FC236}">
                <a16:creationId xmlns:a16="http://schemas.microsoft.com/office/drawing/2014/main" id="{95C5B3EC-0E9A-4DC1-97FC-94E1567BA536}"/>
              </a:ext>
            </a:extLst>
          </p:cNvPr>
          <p:cNvSpPr txBox="1"/>
          <p:nvPr/>
        </p:nvSpPr>
        <p:spPr>
          <a:xfrm>
            <a:off x="0" y="0"/>
            <a:ext cx="7086600" cy="2015936"/>
          </a:xfrm>
          <a:prstGeom prst="rect">
            <a:avLst/>
          </a:prstGeom>
          <a:solidFill>
            <a:schemeClr val="tx1"/>
          </a:solidFill>
        </p:spPr>
        <p:txBody>
          <a:bodyPr wrap="square" rtlCol="0">
            <a:spAutoFit/>
          </a:bodyPr>
          <a:lstStyle/>
          <a:p>
            <a:pPr algn="ctr">
              <a:lnSpc>
                <a:spcPts val="3000"/>
              </a:lnSpc>
            </a:pPr>
            <a:endParaRPr lang="en-US" sz="3000" b="1" dirty="0">
              <a:solidFill>
                <a:srgbClr val="FF0000"/>
              </a:solidFill>
            </a:endParaRPr>
          </a:p>
          <a:p>
            <a:pPr algn="ctr">
              <a:lnSpc>
                <a:spcPts val="3000"/>
              </a:lnSpc>
            </a:pPr>
            <a:endParaRPr lang="en-US" sz="3000" b="1" dirty="0">
              <a:solidFill>
                <a:srgbClr val="FF0000"/>
              </a:solidFill>
            </a:endParaRPr>
          </a:p>
          <a:p>
            <a:pPr algn="ctr">
              <a:lnSpc>
                <a:spcPts val="3000"/>
              </a:lnSpc>
            </a:pPr>
            <a:endParaRPr lang="en-US" sz="3000" b="1" dirty="0">
              <a:solidFill>
                <a:srgbClr val="FF0000"/>
              </a:solidFill>
            </a:endParaRPr>
          </a:p>
          <a:p>
            <a:pPr algn="ctr">
              <a:lnSpc>
                <a:spcPts val="3000"/>
              </a:lnSpc>
            </a:pPr>
            <a:endParaRPr lang="en-US" sz="3000" b="1" dirty="0">
              <a:solidFill>
                <a:srgbClr val="FF0000"/>
              </a:solidFill>
            </a:endParaRPr>
          </a:p>
          <a:p>
            <a:pPr algn="ctr">
              <a:lnSpc>
                <a:spcPts val="3000"/>
              </a:lnSpc>
            </a:pPr>
            <a:endParaRPr lang="en-US" sz="3000" b="1" dirty="0">
              <a:solidFill>
                <a:srgbClr val="FF0000"/>
              </a:solidFill>
            </a:endParaRPr>
          </a:p>
        </p:txBody>
      </p:sp>
      <p:sp>
        <p:nvSpPr>
          <p:cNvPr id="11" name="TextBox 10">
            <a:extLst>
              <a:ext uri="{FF2B5EF4-FFF2-40B4-BE49-F238E27FC236}">
                <a16:creationId xmlns:a16="http://schemas.microsoft.com/office/drawing/2014/main" id="{BBFC30D2-CDB2-4F1F-B8B7-36A20934AF0C}"/>
              </a:ext>
            </a:extLst>
          </p:cNvPr>
          <p:cNvSpPr txBox="1"/>
          <p:nvPr/>
        </p:nvSpPr>
        <p:spPr>
          <a:xfrm>
            <a:off x="0" y="66367"/>
            <a:ext cx="7467600" cy="2285241"/>
          </a:xfrm>
          <a:prstGeom prst="rect">
            <a:avLst/>
          </a:prstGeom>
          <a:noFill/>
        </p:spPr>
        <p:txBody>
          <a:bodyPr wrap="square" rtlCol="0">
            <a:spAutoFit/>
          </a:bodyPr>
          <a:lstStyle/>
          <a:p>
            <a:pPr algn="ctr">
              <a:lnSpc>
                <a:spcPts val="3100"/>
              </a:lnSpc>
            </a:pPr>
            <a:r>
              <a:rPr lang="en-US" sz="3000" b="1" dirty="0">
                <a:solidFill>
                  <a:srgbClr val="FF0000"/>
                </a:solidFill>
              </a:rPr>
              <a:t>Elevation Pattern and Ground Gain</a:t>
            </a:r>
          </a:p>
          <a:p>
            <a:pPr>
              <a:lnSpc>
                <a:spcPts val="2800"/>
              </a:lnSpc>
            </a:pPr>
            <a:r>
              <a:rPr lang="en-US" sz="2700" b="1" dirty="0">
                <a:solidFill>
                  <a:srgbClr val="000000"/>
                </a:solidFill>
              </a:rPr>
              <a:t> 5 element 6 meter horizontal Yagi </a:t>
            </a:r>
            <a:r>
              <a:rPr lang="en-US" sz="2700" b="1" u="sng" dirty="0">
                <a:solidFill>
                  <a:srgbClr val="000000"/>
                </a:solidFill>
              </a:rPr>
              <a:t>25 ft</a:t>
            </a:r>
            <a:r>
              <a:rPr lang="en-US" sz="2700" b="1" dirty="0">
                <a:solidFill>
                  <a:srgbClr val="000000"/>
                </a:solidFill>
              </a:rPr>
              <a:t> high</a:t>
            </a:r>
          </a:p>
          <a:p>
            <a:pPr>
              <a:lnSpc>
                <a:spcPts val="2800"/>
              </a:lnSpc>
            </a:pPr>
            <a:r>
              <a:rPr lang="en-US" sz="2700" b="1" dirty="0">
                <a:solidFill>
                  <a:srgbClr val="000000"/>
                </a:solidFill>
              </a:rPr>
              <a:t>     Adequate height if you can’t go higher</a:t>
            </a:r>
          </a:p>
          <a:p>
            <a:pPr>
              <a:lnSpc>
                <a:spcPts val="2800"/>
              </a:lnSpc>
            </a:pPr>
            <a:r>
              <a:rPr lang="en-US" sz="2800" b="1" dirty="0">
                <a:solidFill>
                  <a:srgbClr val="FF0000"/>
                </a:solidFill>
              </a:rPr>
              <a:t>  </a:t>
            </a:r>
            <a:r>
              <a:rPr lang="en-US" sz="2700" b="1" dirty="0">
                <a:solidFill>
                  <a:srgbClr val="FF0000"/>
                </a:solidFill>
              </a:rPr>
              <a:t>Only 3 to 6 dB worse than 50 foot height</a:t>
            </a:r>
          </a:p>
          <a:p>
            <a:pPr>
              <a:lnSpc>
                <a:spcPts val="2800"/>
              </a:lnSpc>
            </a:pPr>
            <a:r>
              <a:rPr lang="en-US" sz="2600" b="1" dirty="0">
                <a:solidFill>
                  <a:srgbClr val="FF0000"/>
                </a:solidFill>
              </a:rPr>
              <a:t>Degraded by </a:t>
            </a:r>
            <a:r>
              <a:rPr lang="en-US" sz="2600" b="1" u="sng" dirty="0">
                <a:solidFill>
                  <a:srgbClr val="FF0000"/>
                </a:solidFill>
              </a:rPr>
              <a:t>dense</a:t>
            </a:r>
            <a:r>
              <a:rPr lang="en-US" sz="2600" b="1" dirty="0">
                <a:solidFill>
                  <a:srgbClr val="FF0000"/>
                </a:solidFill>
              </a:rPr>
              <a:t> housing within 1000 feet</a:t>
            </a:r>
          </a:p>
          <a:p>
            <a:pPr>
              <a:lnSpc>
                <a:spcPts val="2800"/>
              </a:lnSpc>
            </a:pPr>
            <a:r>
              <a:rPr lang="en-US" sz="2600" b="1" dirty="0">
                <a:solidFill>
                  <a:srgbClr val="FF0000"/>
                </a:solidFill>
              </a:rPr>
              <a:t>    (roughly more than one house per acre)</a:t>
            </a:r>
          </a:p>
        </p:txBody>
      </p:sp>
      <p:sp>
        <p:nvSpPr>
          <p:cNvPr id="19" name="TextBox 18">
            <a:extLst>
              <a:ext uri="{FF2B5EF4-FFF2-40B4-BE49-F238E27FC236}">
                <a16:creationId xmlns:a16="http://schemas.microsoft.com/office/drawing/2014/main" id="{F9B7BA66-506E-4453-A58D-AAD28C775E33}"/>
              </a:ext>
            </a:extLst>
          </p:cNvPr>
          <p:cNvSpPr txBox="1"/>
          <p:nvPr/>
        </p:nvSpPr>
        <p:spPr>
          <a:xfrm rot="20966114">
            <a:off x="3911708" y="5108436"/>
            <a:ext cx="2091491" cy="374461"/>
          </a:xfrm>
          <a:prstGeom prst="rect">
            <a:avLst/>
          </a:prstGeom>
          <a:noFill/>
        </p:spPr>
        <p:txBody>
          <a:bodyPr wrap="square" rtlCol="0">
            <a:spAutoFit/>
          </a:bodyPr>
          <a:lstStyle/>
          <a:p>
            <a:pPr>
              <a:lnSpc>
                <a:spcPts val="2200"/>
              </a:lnSpc>
            </a:pPr>
            <a:r>
              <a:rPr lang="en-US" sz="2200" dirty="0">
                <a:solidFill>
                  <a:srgbClr val="000000"/>
                </a:solidFill>
                <a:highlight>
                  <a:srgbClr val="FFFFFF"/>
                </a:highlight>
              </a:rPr>
              <a:t>low angle lobe</a:t>
            </a:r>
          </a:p>
        </p:txBody>
      </p:sp>
      <p:sp>
        <p:nvSpPr>
          <p:cNvPr id="7" name="TextBox 6">
            <a:extLst>
              <a:ext uri="{FF2B5EF4-FFF2-40B4-BE49-F238E27FC236}">
                <a16:creationId xmlns:a16="http://schemas.microsoft.com/office/drawing/2014/main" id="{B4450BCC-F60F-4F7C-B9D8-35EBBFFA3904}"/>
              </a:ext>
            </a:extLst>
          </p:cNvPr>
          <p:cNvSpPr txBox="1"/>
          <p:nvPr/>
        </p:nvSpPr>
        <p:spPr>
          <a:xfrm rot="20556586">
            <a:off x="5105400" y="5748209"/>
            <a:ext cx="287258" cy="215444"/>
          </a:xfrm>
          <a:prstGeom prst="rect">
            <a:avLst/>
          </a:prstGeom>
          <a:solidFill>
            <a:schemeClr val="tx1"/>
          </a:solidFill>
        </p:spPr>
        <p:txBody>
          <a:bodyPr wrap="none" rtlCol="0">
            <a:spAutoFit/>
          </a:bodyPr>
          <a:lstStyle/>
          <a:p>
            <a:r>
              <a:rPr lang="en-US" sz="800" dirty="0" err="1"/>
              <a:t>zz</a:t>
            </a:r>
            <a:endParaRPr lang="en-US" sz="800" dirty="0"/>
          </a:p>
        </p:txBody>
      </p:sp>
      <p:cxnSp>
        <p:nvCxnSpPr>
          <p:cNvPr id="25" name="Straight Arrow Connector 24">
            <a:extLst>
              <a:ext uri="{FF2B5EF4-FFF2-40B4-BE49-F238E27FC236}">
                <a16:creationId xmlns:a16="http://schemas.microsoft.com/office/drawing/2014/main" id="{34ED03AF-DDE9-4D87-AFAE-5D7A7185CE22}"/>
              </a:ext>
            </a:extLst>
          </p:cNvPr>
          <p:cNvCxnSpPr>
            <a:cxnSpLocks/>
          </p:cNvCxnSpPr>
          <p:nvPr/>
        </p:nvCxnSpPr>
        <p:spPr bwMode="auto">
          <a:xfrm flipH="1" flipV="1">
            <a:off x="5210520" y="5736771"/>
            <a:ext cx="1328331" cy="359229"/>
          </a:xfrm>
          <a:prstGeom prst="straightConnector1">
            <a:avLst/>
          </a:prstGeom>
          <a:solidFill>
            <a:schemeClr val="accent1"/>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Box 19">
            <a:extLst>
              <a:ext uri="{FF2B5EF4-FFF2-40B4-BE49-F238E27FC236}">
                <a16:creationId xmlns:a16="http://schemas.microsoft.com/office/drawing/2014/main" id="{441E1BE0-7016-5693-F6EE-931F2896D257}"/>
              </a:ext>
            </a:extLst>
          </p:cNvPr>
          <p:cNvSpPr txBox="1"/>
          <p:nvPr/>
        </p:nvSpPr>
        <p:spPr>
          <a:xfrm>
            <a:off x="228600" y="6182249"/>
            <a:ext cx="3021981" cy="400110"/>
          </a:xfrm>
          <a:prstGeom prst="rect">
            <a:avLst/>
          </a:prstGeom>
          <a:noFill/>
        </p:spPr>
        <p:txBody>
          <a:bodyPr wrap="none" rtlCol="0">
            <a:spAutoFit/>
          </a:bodyPr>
          <a:lstStyle/>
          <a:p>
            <a:r>
              <a:rPr lang="en-US" sz="2000" dirty="0">
                <a:solidFill>
                  <a:srgbClr val="000714"/>
                </a:solidFill>
              </a:rPr>
              <a:t>EZNEC elevation pattern</a:t>
            </a:r>
          </a:p>
        </p:txBody>
      </p:sp>
    </p:spTree>
    <p:extLst>
      <p:ext uri="{BB962C8B-B14F-4D97-AF65-F5344CB8AC3E}">
        <p14:creationId xmlns:p14="http://schemas.microsoft.com/office/powerpoint/2010/main" val="21120338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91A24BF-BF1E-458D-B902-A4ECC3D954ED}"/>
              </a:ext>
            </a:extLst>
          </p:cNvPr>
          <p:cNvSpPr txBox="1"/>
          <p:nvPr/>
        </p:nvSpPr>
        <p:spPr>
          <a:xfrm>
            <a:off x="-457200" y="3729335"/>
            <a:ext cx="354584" cy="461665"/>
          </a:xfrm>
          <a:prstGeom prst="rect">
            <a:avLst/>
          </a:prstGeom>
          <a:solidFill>
            <a:schemeClr val="tx1"/>
          </a:solidFill>
        </p:spPr>
        <p:txBody>
          <a:bodyPr wrap="none" rtlCol="0">
            <a:spAutoFit/>
          </a:bodyPr>
          <a:lstStyle/>
          <a:p>
            <a:r>
              <a:rPr lang="en-US" dirty="0"/>
              <a:t>  </a:t>
            </a:r>
          </a:p>
        </p:txBody>
      </p:sp>
      <p:sp>
        <p:nvSpPr>
          <p:cNvPr id="113" name="TextBox 112">
            <a:extLst>
              <a:ext uri="{FF2B5EF4-FFF2-40B4-BE49-F238E27FC236}">
                <a16:creationId xmlns:a16="http://schemas.microsoft.com/office/drawing/2014/main" id="{3710ACD1-745C-444B-AC39-996D9AAC7FED}"/>
              </a:ext>
            </a:extLst>
          </p:cNvPr>
          <p:cNvSpPr txBox="1"/>
          <p:nvPr/>
        </p:nvSpPr>
        <p:spPr>
          <a:xfrm>
            <a:off x="5015426" y="776463"/>
            <a:ext cx="242374" cy="215444"/>
          </a:xfrm>
          <a:prstGeom prst="rect">
            <a:avLst/>
          </a:prstGeom>
          <a:solidFill>
            <a:schemeClr val="tx1"/>
          </a:solidFill>
        </p:spPr>
        <p:txBody>
          <a:bodyPr wrap="none" rtlCol="0">
            <a:spAutoFit/>
          </a:bodyPr>
          <a:lstStyle/>
          <a:p>
            <a:r>
              <a:rPr lang="en-US" sz="800" dirty="0"/>
              <a:t>d</a:t>
            </a:r>
          </a:p>
        </p:txBody>
      </p:sp>
      <p:sp>
        <p:nvSpPr>
          <p:cNvPr id="11" name="TextBox 10">
            <a:extLst>
              <a:ext uri="{FF2B5EF4-FFF2-40B4-BE49-F238E27FC236}">
                <a16:creationId xmlns:a16="http://schemas.microsoft.com/office/drawing/2014/main" id="{BBFC30D2-CDB2-4F1F-B8B7-36A20934AF0C}"/>
              </a:ext>
            </a:extLst>
          </p:cNvPr>
          <p:cNvSpPr txBox="1"/>
          <p:nvPr/>
        </p:nvSpPr>
        <p:spPr>
          <a:xfrm>
            <a:off x="4837" y="76200"/>
            <a:ext cx="7538962" cy="2169825"/>
          </a:xfrm>
          <a:prstGeom prst="rect">
            <a:avLst/>
          </a:prstGeom>
          <a:noFill/>
        </p:spPr>
        <p:txBody>
          <a:bodyPr wrap="square" rtlCol="0">
            <a:spAutoFit/>
          </a:bodyPr>
          <a:lstStyle/>
          <a:p>
            <a:pPr algn="ctr">
              <a:lnSpc>
                <a:spcPts val="3200"/>
              </a:lnSpc>
            </a:pPr>
            <a:r>
              <a:rPr lang="en-US" sz="3000" b="1" dirty="0">
                <a:solidFill>
                  <a:srgbClr val="FF0000"/>
                </a:solidFill>
              </a:rPr>
              <a:t>Elevation Pattern and Ground Gain</a:t>
            </a:r>
          </a:p>
          <a:p>
            <a:pPr>
              <a:lnSpc>
                <a:spcPts val="3200"/>
              </a:lnSpc>
            </a:pPr>
            <a:r>
              <a:rPr lang="en-US" sz="2650" b="1" dirty="0">
                <a:solidFill>
                  <a:srgbClr val="000000"/>
                </a:solidFill>
              </a:rPr>
              <a:t>5 element 6 meter horizontal Yagi </a:t>
            </a:r>
            <a:r>
              <a:rPr lang="en-US" sz="2650" b="1" u="sng" dirty="0">
                <a:solidFill>
                  <a:srgbClr val="000000"/>
                </a:solidFill>
              </a:rPr>
              <a:t>100 ft</a:t>
            </a:r>
            <a:r>
              <a:rPr lang="en-US" sz="2650" b="1" dirty="0">
                <a:solidFill>
                  <a:srgbClr val="000000"/>
                </a:solidFill>
              </a:rPr>
              <a:t> high</a:t>
            </a:r>
          </a:p>
          <a:p>
            <a:pPr>
              <a:lnSpc>
                <a:spcPts val="3200"/>
              </a:lnSpc>
            </a:pPr>
            <a:r>
              <a:rPr lang="en-US" sz="2700" b="1" dirty="0">
                <a:solidFill>
                  <a:srgbClr val="FF0000"/>
                </a:solidFill>
              </a:rPr>
              <a:t>     Too high for almost all </a:t>
            </a:r>
            <a:r>
              <a:rPr lang="en-US" sz="2700" b="1" i="0" baseline="0" dirty="0">
                <a:solidFill>
                  <a:srgbClr val="FF0000"/>
                </a:solidFill>
                <a:latin typeface="Arial" panose="020B0604020202020204" pitchFamily="34" charset="0"/>
                <a:cs typeface="Arial" panose="020B0604020202020204" pitchFamily="34" charset="0"/>
              </a:rPr>
              <a:t>E</a:t>
            </a:r>
            <a:r>
              <a:rPr lang="en-US" sz="2800" b="1" i="0" baseline="-25000" dirty="0">
                <a:solidFill>
                  <a:srgbClr val="FF0000"/>
                </a:solidFill>
                <a:latin typeface="Arial" panose="020B0604020202020204" pitchFamily="34" charset="0"/>
                <a:cs typeface="Arial" panose="020B0604020202020204" pitchFamily="34" charset="0"/>
              </a:rPr>
              <a:t>s</a:t>
            </a:r>
            <a:r>
              <a:rPr lang="en-US" sz="2700" b="1" i="0" baseline="-25000" dirty="0">
                <a:solidFill>
                  <a:srgbClr val="FF0000"/>
                </a:solidFill>
                <a:latin typeface="Arial" panose="020B0604020202020204" pitchFamily="34" charset="0"/>
                <a:cs typeface="Arial" panose="020B0604020202020204" pitchFamily="34" charset="0"/>
              </a:rPr>
              <a:t> </a:t>
            </a:r>
            <a:r>
              <a:rPr lang="en-US" sz="2700" b="1" dirty="0">
                <a:solidFill>
                  <a:srgbClr val="FF0000"/>
                </a:solidFill>
              </a:rPr>
              <a:t>propagation</a:t>
            </a:r>
          </a:p>
          <a:p>
            <a:pPr>
              <a:lnSpc>
                <a:spcPts val="3400"/>
              </a:lnSpc>
            </a:pPr>
            <a:r>
              <a:rPr lang="en-US" sz="2700" b="1" dirty="0">
                <a:solidFill>
                  <a:srgbClr val="FF0000"/>
                </a:solidFill>
              </a:rPr>
              <a:t>   Unwanted deep null at 4º to 7º elevation</a:t>
            </a:r>
          </a:p>
          <a:p>
            <a:pPr>
              <a:lnSpc>
                <a:spcPts val="3200"/>
              </a:lnSpc>
            </a:pPr>
            <a:endParaRPr lang="en-US" sz="2900" b="1" dirty="0">
              <a:solidFill>
                <a:srgbClr val="FF0000"/>
              </a:solidFill>
            </a:endParaRPr>
          </a:p>
        </p:txBody>
      </p:sp>
      <p:pic>
        <p:nvPicPr>
          <p:cNvPr id="4" name="Picture 3" descr="Chart&#10;&#10;Description automatically generated">
            <a:extLst>
              <a:ext uri="{FF2B5EF4-FFF2-40B4-BE49-F238E27FC236}">
                <a16:creationId xmlns:a16="http://schemas.microsoft.com/office/drawing/2014/main" id="{CB321A84-9A4C-4FC6-897E-DB5F7D1039A4}"/>
              </a:ext>
            </a:extLst>
          </p:cNvPr>
          <p:cNvPicPr>
            <a:picLocks noChangeAspect="1"/>
          </p:cNvPicPr>
          <p:nvPr/>
        </p:nvPicPr>
        <p:blipFill rotWithShape="1">
          <a:blip r:embed="rId2">
            <a:extLst>
              <a:ext uri="{28A0092B-C50C-407E-A947-70E740481C1C}">
                <a14:useLocalDpi xmlns:a14="http://schemas.microsoft.com/office/drawing/2010/main" val="0"/>
              </a:ext>
            </a:extLst>
          </a:blip>
          <a:srcRect l="48988" t="38661" r="8274" b="21966"/>
          <a:stretch/>
        </p:blipFill>
        <p:spPr>
          <a:xfrm>
            <a:off x="175630" y="2438400"/>
            <a:ext cx="6763928" cy="3962400"/>
          </a:xfrm>
          <a:prstGeom prst="rect">
            <a:avLst/>
          </a:prstGeom>
        </p:spPr>
      </p:pic>
      <p:cxnSp>
        <p:nvCxnSpPr>
          <p:cNvPr id="101" name="Straight Arrow Connector 100">
            <a:extLst>
              <a:ext uri="{FF2B5EF4-FFF2-40B4-BE49-F238E27FC236}">
                <a16:creationId xmlns:a16="http://schemas.microsoft.com/office/drawing/2014/main" id="{533DBADE-743E-41D6-B728-F33DAF906700}"/>
              </a:ext>
            </a:extLst>
          </p:cNvPr>
          <p:cNvCxnSpPr>
            <a:cxnSpLocks/>
          </p:cNvCxnSpPr>
          <p:nvPr/>
        </p:nvCxnSpPr>
        <p:spPr bwMode="auto">
          <a:xfrm flipH="1" flipV="1">
            <a:off x="5241758" y="6096000"/>
            <a:ext cx="1463842" cy="464247"/>
          </a:xfrm>
          <a:prstGeom prst="straightConnector1">
            <a:avLst/>
          </a:prstGeom>
          <a:solidFill>
            <a:schemeClr val="accent1"/>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3" name="TextBox 102">
            <a:extLst>
              <a:ext uri="{FF2B5EF4-FFF2-40B4-BE49-F238E27FC236}">
                <a16:creationId xmlns:a16="http://schemas.microsoft.com/office/drawing/2014/main" id="{26C44CF4-0106-4AFD-9BF3-AD01570CF2BD}"/>
              </a:ext>
            </a:extLst>
          </p:cNvPr>
          <p:cNvSpPr txBox="1"/>
          <p:nvPr/>
        </p:nvSpPr>
        <p:spPr>
          <a:xfrm>
            <a:off x="6096000" y="5174028"/>
            <a:ext cx="3048000" cy="707886"/>
          </a:xfrm>
          <a:prstGeom prst="rect">
            <a:avLst/>
          </a:prstGeom>
          <a:noFill/>
        </p:spPr>
        <p:txBody>
          <a:bodyPr wrap="square" rtlCol="0">
            <a:spAutoFit/>
          </a:bodyPr>
          <a:lstStyle/>
          <a:p>
            <a:pPr>
              <a:lnSpc>
                <a:spcPts val="2400"/>
              </a:lnSpc>
            </a:pPr>
            <a:r>
              <a:rPr lang="en-US" sz="2200" dirty="0">
                <a:solidFill>
                  <a:srgbClr val="000000"/>
                </a:solidFill>
              </a:rPr>
              <a:t>6 dB gain at ~1800 km</a:t>
            </a:r>
          </a:p>
          <a:p>
            <a:pPr>
              <a:lnSpc>
                <a:spcPts val="2400"/>
              </a:lnSpc>
            </a:pPr>
            <a:r>
              <a:rPr lang="en-US" sz="2200" dirty="0">
                <a:solidFill>
                  <a:srgbClr val="000000"/>
                </a:solidFill>
              </a:rPr>
              <a:t>       3º elevation angle</a:t>
            </a:r>
          </a:p>
        </p:txBody>
      </p:sp>
      <p:sp>
        <p:nvSpPr>
          <p:cNvPr id="90" name="TextBox 89">
            <a:extLst>
              <a:ext uri="{FF2B5EF4-FFF2-40B4-BE49-F238E27FC236}">
                <a16:creationId xmlns:a16="http://schemas.microsoft.com/office/drawing/2014/main" id="{57488BBF-B301-470A-9CCE-B0E053843E14}"/>
              </a:ext>
            </a:extLst>
          </p:cNvPr>
          <p:cNvSpPr txBox="1"/>
          <p:nvPr/>
        </p:nvSpPr>
        <p:spPr>
          <a:xfrm>
            <a:off x="5891463" y="4296410"/>
            <a:ext cx="3253370" cy="656590"/>
          </a:xfrm>
          <a:prstGeom prst="rect">
            <a:avLst/>
          </a:prstGeom>
          <a:noFill/>
        </p:spPr>
        <p:txBody>
          <a:bodyPr wrap="square" rtlCol="0">
            <a:spAutoFit/>
          </a:bodyPr>
          <a:lstStyle/>
          <a:p>
            <a:pPr>
              <a:lnSpc>
                <a:spcPts val="2200"/>
              </a:lnSpc>
            </a:pPr>
            <a:r>
              <a:rPr lang="en-US" sz="2200" dirty="0">
                <a:solidFill>
                  <a:srgbClr val="000000"/>
                </a:solidFill>
              </a:rPr>
              <a:t>   3 dB gain at ~1500 km</a:t>
            </a:r>
          </a:p>
          <a:p>
            <a:pPr>
              <a:lnSpc>
                <a:spcPts val="2200"/>
              </a:lnSpc>
            </a:pPr>
            <a:r>
              <a:rPr lang="en-US" sz="2200" dirty="0">
                <a:solidFill>
                  <a:srgbClr val="000000"/>
                </a:solidFill>
              </a:rPr>
              <a:t>         4º elevation angle</a:t>
            </a:r>
          </a:p>
        </p:txBody>
      </p:sp>
      <p:sp>
        <p:nvSpPr>
          <p:cNvPr id="98" name="TextBox 97">
            <a:extLst>
              <a:ext uri="{FF2B5EF4-FFF2-40B4-BE49-F238E27FC236}">
                <a16:creationId xmlns:a16="http://schemas.microsoft.com/office/drawing/2014/main" id="{86B5A274-1F91-4ACC-811B-2B9F57F504A8}"/>
              </a:ext>
            </a:extLst>
          </p:cNvPr>
          <p:cNvSpPr txBox="1"/>
          <p:nvPr/>
        </p:nvSpPr>
        <p:spPr>
          <a:xfrm>
            <a:off x="6091837" y="6096000"/>
            <a:ext cx="3052163" cy="682238"/>
          </a:xfrm>
          <a:prstGeom prst="rect">
            <a:avLst/>
          </a:prstGeom>
          <a:noFill/>
        </p:spPr>
        <p:txBody>
          <a:bodyPr wrap="square" rtlCol="0">
            <a:spAutoFit/>
          </a:bodyPr>
          <a:lstStyle/>
          <a:p>
            <a:pPr>
              <a:lnSpc>
                <a:spcPts val="2400"/>
              </a:lnSpc>
            </a:pPr>
            <a:r>
              <a:rPr lang="en-US" sz="2200" dirty="0">
                <a:solidFill>
                  <a:srgbClr val="000000"/>
                </a:solidFill>
              </a:rPr>
              <a:t>3 dB gain at ~2100 km</a:t>
            </a:r>
          </a:p>
          <a:p>
            <a:pPr>
              <a:lnSpc>
                <a:spcPts val="2200"/>
              </a:lnSpc>
            </a:pPr>
            <a:r>
              <a:rPr lang="en-US" sz="2200" dirty="0">
                <a:solidFill>
                  <a:srgbClr val="000000"/>
                </a:solidFill>
              </a:rPr>
              <a:t>       1º elevation angle</a:t>
            </a:r>
          </a:p>
        </p:txBody>
      </p:sp>
      <p:sp>
        <p:nvSpPr>
          <p:cNvPr id="48" name="TextBox 47">
            <a:extLst>
              <a:ext uri="{FF2B5EF4-FFF2-40B4-BE49-F238E27FC236}">
                <a16:creationId xmlns:a16="http://schemas.microsoft.com/office/drawing/2014/main" id="{EBE6F0D2-D2E2-4E46-AA3B-350EF5C3E2E6}"/>
              </a:ext>
            </a:extLst>
          </p:cNvPr>
          <p:cNvSpPr txBox="1"/>
          <p:nvPr/>
        </p:nvSpPr>
        <p:spPr>
          <a:xfrm>
            <a:off x="4343400" y="6229290"/>
            <a:ext cx="856808" cy="400110"/>
          </a:xfrm>
          <a:prstGeom prst="rect">
            <a:avLst/>
          </a:prstGeom>
          <a:noFill/>
        </p:spPr>
        <p:txBody>
          <a:bodyPr wrap="square">
            <a:spAutoFit/>
          </a:bodyPr>
          <a:lstStyle/>
          <a:p>
            <a:r>
              <a:rPr lang="en-US" sz="2000" dirty="0">
                <a:solidFill>
                  <a:srgbClr val="000000"/>
                </a:solidFill>
              </a:rPr>
              <a:t>-5 dB</a:t>
            </a:r>
            <a:endParaRPr lang="en-US" sz="2000" dirty="0"/>
          </a:p>
        </p:txBody>
      </p:sp>
      <p:sp>
        <p:nvSpPr>
          <p:cNvPr id="43" name="TextBox 42">
            <a:extLst>
              <a:ext uri="{FF2B5EF4-FFF2-40B4-BE49-F238E27FC236}">
                <a16:creationId xmlns:a16="http://schemas.microsoft.com/office/drawing/2014/main" id="{F770AF84-8017-44A1-9B47-106A46C079ED}"/>
              </a:ext>
            </a:extLst>
          </p:cNvPr>
          <p:cNvSpPr txBox="1"/>
          <p:nvPr/>
        </p:nvSpPr>
        <p:spPr>
          <a:xfrm>
            <a:off x="3276600" y="1905000"/>
            <a:ext cx="2353522" cy="630942"/>
          </a:xfrm>
          <a:prstGeom prst="rect">
            <a:avLst/>
          </a:prstGeom>
          <a:noFill/>
        </p:spPr>
        <p:txBody>
          <a:bodyPr wrap="square" rtlCol="0">
            <a:spAutoFit/>
          </a:bodyPr>
          <a:lstStyle/>
          <a:p>
            <a:pPr algn="ctr">
              <a:lnSpc>
                <a:spcPts val="2100"/>
              </a:lnSpc>
            </a:pPr>
            <a:r>
              <a:rPr lang="en-US" sz="2200" dirty="0">
                <a:solidFill>
                  <a:srgbClr val="000000"/>
                </a:solidFill>
                <a:highlight>
                  <a:srgbClr val="FFFFFF"/>
                </a:highlight>
              </a:rPr>
              <a:t>&gt;20º angles</a:t>
            </a:r>
          </a:p>
          <a:p>
            <a:pPr algn="ctr">
              <a:lnSpc>
                <a:spcPts val="2100"/>
              </a:lnSpc>
            </a:pPr>
            <a:r>
              <a:rPr lang="en-US" sz="2200" dirty="0">
                <a:solidFill>
                  <a:srgbClr val="000000"/>
                </a:solidFill>
                <a:highlight>
                  <a:srgbClr val="FFFFFF"/>
                </a:highlight>
              </a:rPr>
              <a:t>not usable for E</a:t>
            </a:r>
            <a:r>
              <a:rPr lang="en-US" sz="2800" baseline="-25000" dirty="0">
                <a:solidFill>
                  <a:srgbClr val="000000"/>
                </a:solidFill>
                <a:highlight>
                  <a:srgbClr val="FFFFFF"/>
                </a:highlight>
              </a:rPr>
              <a:t>s</a:t>
            </a:r>
          </a:p>
        </p:txBody>
      </p:sp>
      <p:cxnSp>
        <p:nvCxnSpPr>
          <p:cNvPr id="104" name="Straight Arrow Connector 103">
            <a:extLst>
              <a:ext uri="{FF2B5EF4-FFF2-40B4-BE49-F238E27FC236}">
                <a16:creationId xmlns:a16="http://schemas.microsoft.com/office/drawing/2014/main" id="{EDB9D915-FE63-49D4-8B10-90761D436D4B}"/>
              </a:ext>
            </a:extLst>
          </p:cNvPr>
          <p:cNvCxnSpPr/>
          <p:nvPr/>
        </p:nvCxnSpPr>
        <p:spPr bwMode="auto">
          <a:xfrm flipH="1">
            <a:off x="6172200" y="5638800"/>
            <a:ext cx="533400" cy="272716"/>
          </a:xfrm>
          <a:prstGeom prst="straightConnector1">
            <a:avLst/>
          </a:prstGeom>
          <a:solidFill>
            <a:schemeClr val="accent1"/>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a:extLst>
              <a:ext uri="{FF2B5EF4-FFF2-40B4-BE49-F238E27FC236}">
                <a16:creationId xmlns:a16="http://schemas.microsoft.com/office/drawing/2014/main" id="{03D33AAE-7559-4BDC-ACAD-6C7F8F98ABB2}"/>
              </a:ext>
            </a:extLst>
          </p:cNvPr>
          <p:cNvSpPr txBox="1"/>
          <p:nvPr/>
        </p:nvSpPr>
        <p:spPr>
          <a:xfrm>
            <a:off x="5410200" y="3077210"/>
            <a:ext cx="3733800" cy="656590"/>
          </a:xfrm>
          <a:prstGeom prst="rect">
            <a:avLst/>
          </a:prstGeom>
          <a:noFill/>
        </p:spPr>
        <p:txBody>
          <a:bodyPr wrap="square" rtlCol="0">
            <a:spAutoFit/>
          </a:bodyPr>
          <a:lstStyle/>
          <a:p>
            <a:pPr algn="ctr">
              <a:lnSpc>
                <a:spcPts val="2200"/>
              </a:lnSpc>
            </a:pPr>
            <a:r>
              <a:rPr lang="en-US" sz="2200" dirty="0">
                <a:solidFill>
                  <a:srgbClr val="000000"/>
                </a:solidFill>
                <a:highlight>
                  <a:srgbClr val="FFFFFF"/>
                </a:highlight>
              </a:rPr>
              <a:t>ra</a:t>
            </a:r>
            <a:r>
              <a:rPr lang="en-US" sz="2200" dirty="0">
                <a:solidFill>
                  <a:srgbClr val="000000"/>
                </a:solidFill>
              </a:rPr>
              <a:t>rely useful at 700-1000 km</a:t>
            </a:r>
          </a:p>
          <a:p>
            <a:pPr algn="ctr">
              <a:lnSpc>
                <a:spcPts val="2200"/>
              </a:lnSpc>
            </a:pPr>
            <a:r>
              <a:rPr lang="en-US" sz="2200" dirty="0">
                <a:solidFill>
                  <a:srgbClr val="000000"/>
                </a:solidFill>
              </a:rPr>
              <a:t>             14º elevation angle</a:t>
            </a:r>
          </a:p>
        </p:txBody>
      </p:sp>
      <p:cxnSp>
        <p:nvCxnSpPr>
          <p:cNvPr id="36" name="Straight Arrow Connector 35">
            <a:extLst>
              <a:ext uri="{FF2B5EF4-FFF2-40B4-BE49-F238E27FC236}">
                <a16:creationId xmlns:a16="http://schemas.microsoft.com/office/drawing/2014/main" id="{27379374-766F-4C6C-8D4E-6F727F942E2A}"/>
              </a:ext>
            </a:extLst>
          </p:cNvPr>
          <p:cNvCxnSpPr/>
          <p:nvPr/>
        </p:nvCxnSpPr>
        <p:spPr bwMode="auto">
          <a:xfrm>
            <a:off x="5108079" y="2482273"/>
            <a:ext cx="248418" cy="1669901"/>
          </a:xfrm>
          <a:prstGeom prst="straightConnector1">
            <a:avLst/>
          </a:prstGeom>
          <a:solidFill>
            <a:schemeClr val="accent1"/>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Arrow Connector 37">
            <a:extLst>
              <a:ext uri="{FF2B5EF4-FFF2-40B4-BE49-F238E27FC236}">
                <a16:creationId xmlns:a16="http://schemas.microsoft.com/office/drawing/2014/main" id="{857AEAF1-5ACE-4E35-8D31-71337659E0EE}"/>
              </a:ext>
            </a:extLst>
          </p:cNvPr>
          <p:cNvCxnSpPr/>
          <p:nvPr/>
        </p:nvCxnSpPr>
        <p:spPr bwMode="auto">
          <a:xfrm>
            <a:off x="4834454" y="2482273"/>
            <a:ext cx="72826" cy="1187687"/>
          </a:xfrm>
          <a:prstGeom prst="straightConnector1">
            <a:avLst/>
          </a:prstGeom>
          <a:solidFill>
            <a:schemeClr val="accent1"/>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Arrow Connector 39">
            <a:extLst>
              <a:ext uri="{FF2B5EF4-FFF2-40B4-BE49-F238E27FC236}">
                <a16:creationId xmlns:a16="http://schemas.microsoft.com/office/drawing/2014/main" id="{5F1159DF-4692-4AB5-B430-C5149F936180}"/>
              </a:ext>
            </a:extLst>
          </p:cNvPr>
          <p:cNvCxnSpPr>
            <a:stCxn id="43" idx="2"/>
          </p:cNvCxnSpPr>
          <p:nvPr/>
        </p:nvCxnSpPr>
        <p:spPr bwMode="auto">
          <a:xfrm flipH="1">
            <a:off x="4373441" y="2535942"/>
            <a:ext cx="79920" cy="777669"/>
          </a:xfrm>
          <a:prstGeom prst="straightConnector1">
            <a:avLst/>
          </a:prstGeom>
          <a:solidFill>
            <a:schemeClr val="accent1"/>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Arrow Connector 41">
            <a:extLst>
              <a:ext uri="{FF2B5EF4-FFF2-40B4-BE49-F238E27FC236}">
                <a16:creationId xmlns:a16="http://schemas.microsoft.com/office/drawing/2014/main" id="{FDCA886E-A78A-488D-9228-0BF3CFCB39FF}"/>
              </a:ext>
            </a:extLst>
          </p:cNvPr>
          <p:cNvCxnSpPr/>
          <p:nvPr/>
        </p:nvCxnSpPr>
        <p:spPr bwMode="auto">
          <a:xfrm flipH="1">
            <a:off x="3726180" y="2549807"/>
            <a:ext cx="322519" cy="505813"/>
          </a:xfrm>
          <a:prstGeom prst="straightConnector1">
            <a:avLst/>
          </a:prstGeom>
          <a:solidFill>
            <a:schemeClr val="accent1"/>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Straight Arrow Connector 43">
            <a:extLst>
              <a:ext uri="{FF2B5EF4-FFF2-40B4-BE49-F238E27FC236}">
                <a16:creationId xmlns:a16="http://schemas.microsoft.com/office/drawing/2014/main" id="{1D4E197B-982C-48AB-BB42-1B9226D993A0}"/>
              </a:ext>
            </a:extLst>
          </p:cNvPr>
          <p:cNvCxnSpPr/>
          <p:nvPr/>
        </p:nvCxnSpPr>
        <p:spPr bwMode="auto">
          <a:xfrm flipH="1">
            <a:off x="2985836" y="2482273"/>
            <a:ext cx="469718" cy="513609"/>
          </a:xfrm>
          <a:prstGeom prst="straightConnector1">
            <a:avLst/>
          </a:prstGeom>
          <a:solidFill>
            <a:schemeClr val="accent1"/>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a:extLst>
              <a:ext uri="{FF2B5EF4-FFF2-40B4-BE49-F238E27FC236}">
                <a16:creationId xmlns:a16="http://schemas.microsoft.com/office/drawing/2014/main" id="{D9ED0A48-9B07-4BF7-8E84-0F3CF6397ED9}"/>
              </a:ext>
            </a:extLst>
          </p:cNvPr>
          <p:cNvCxnSpPr/>
          <p:nvPr/>
        </p:nvCxnSpPr>
        <p:spPr bwMode="auto">
          <a:xfrm flipH="1">
            <a:off x="5710989" y="3581400"/>
            <a:ext cx="918411" cy="1143000"/>
          </a:xfrm>
          <a:prstGeom prst="straightConnector1">
            <a:avLst/>
          </a:prstGeom>
          <a:solidFill>
            <a:schemeClr val="accent1"/>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TextBox 21">
            <a:extLst>
              <a:ext uri="{FF2B5EF4-FFF2-40B4-BE49-F238E27FC236}">
                <a16:creationId xmlns:a16="http://schemas.microsoft.com/office/drawing/2014/main" id="{65825D89-330D-59D9-067B-0959C3C8ECCC}"/>
              </a:ext>
            </a:extLst>
          </p:cNvPr>
          <p:cNvSpPr txBox="1"/>
          <p:nvPr/>
        </p:nvSpPr>
        <p:spPr>
          <a:xfrm>
            <a:off x="381000" y="6222999"/>
            <a:ext cx="3021981" cy="400110"/>
          </a:xfrm>
          <a:prstGeom prst="rect">
            <a:avLst/>
          </a:prstGeom>
          <a:noFill/>
        </p:spPr>
        <p:txBody>
          <a:bodyPr wrap="none" rtlCol="0">
            <a:spAutoFit/>
          </a:bodyPr>
          <a:lstStyle/>
          <a:p>
            <a:r>
              <a:rPr lang="en-US" sz="2000" dirty="0">
                <a:solidFill>
                  <a:srgbClr val="000714"/>
                </a:solidFill>
                <a:highlight>
                  <a:srgbClr val="FFFFFF"/>
                </a:highlight>
              </a:rPr>
              <a:t>EZNEC elevation pattern</a:t>
            </a:r>
          </a:p>
        </p:txBody>
      </p:sp>
      <p:sp>
        <p:nvSpPr>
          <p:cNvPr id="29" name="TextBox 28">
            <a:extLst>
              <a:ext uri="{FF2B5EF4-FFF2-40B4-BE49-F238E27FC236}">
                <a16:creationId xmlns:a16="http://schemas.microsoft.com/office/drawing/2014/main" id="{D23F6EC7-7DEF-D5B6-7623-6763D7CE8F49}"/>
              </a:ext>
            </a:extLst>
          </p:cNvPr>
          <p:cNvSpPr txBox="1"/>
          <p:nvPr/>
        </p:nvSpPr>
        <p:spPr>
          <a:xfrm rot="21363959">
            <a:off x="3527617" y="5785989"/>
            <a:ext cx="2080639" cy="327269"/>
          </a:xfrm>
          <a:prstGeom prst="rect">
            <a:avLst/>
          </a:prstGeom>
          <a:noFill/>
        </p:spPr>
        <p:txBody>
          <a:bodyPr wrap="square" rtlCol="0">
            <a:spAutoFit/>
          </a:bodyPr>
          <a:lstStyle/>
          <a:p>
            <a:pPr>
              <a:lnSpc>
                <a:spcPts val="2200"/>
              </a:lnSpc>
            </a:pPr>
            <a:r>
              <a:rPr lang="en-US" sz="800" dirty="0">
                <a:solidFill>
                  <a:srgbClr val="000000"/>
                </a:solidFill>
                <a:highlight>
                  <a:srgbClr val="FFFFFF"/>
                </a:highlight>
              </a:rPr>
              <a:t>                                                              x     </a:t>
            </a:r>
          </a:p>
        </p:txBody>
      </p:sp>
      <p:sp>
        <p:nvSpPr>
          <p:cNvPr id="21" name="TextBox 20">
            <a:extLst>
              <a:ext uri="{FF2B5EF4-FFF2-40B4-BE49-F238E27FC236}">
                <a16:creationId xmlns:a16="http://schemas.microsoft.com/office/drawing/2014/main" id="{8A50BEAD-52BA-4FEF-A349-DFC1895CF0F7}"/>
              </a:ext>
            </a:extLst>
          </p:cNvPr>
          <p:cNvSpPr txBox="1"/>
          <p:nvPr/>
        </p:nvSpPr>
        <p:spPr>
          <a:xfrm rot="21373543">
            <a:off x="3544379" y="5808263"/>
            <a:ext cx="2007754" cy="374461"/>
          </a:xfrm>
          <a:prstGeom prst="rect">
            <a:avLst/>
          </a:prstGeom>
          <a:noFill/>
        </p:spPr>
        <p:txBody>
          <a:bodyPr wrap="square" rtlCol="0">
            <a:spAutoFit/>
          </a:bodyPr>
          <a:lstStyle/>
          <a:p>
            <a:pPr algn="ctr">
              <a:lnSpc>
                <a:spcPts val="2200"/>
              </a:lnSpc>
            </a:pPr>
            <a:r>
              <a:rPr lang="en-US" sz="2200" dirty="0">
                <a:solidFill>
                  <a:srgbClr val="000000"/>
                </a:solidFill>
              </a:rPr>
              <a:t>low angle lob</a:t>
            </a:r>
            <a:r>
              <a:rPr lang="en-US" sz="2200" dirty="0">
                <a:solidFill>
                  <a:srgbClr val="000000"/>
                </a:solidFill>
                <a:highlight>
                  <a:srgbClr val="FFFFFF"/>
                </a:highlight>
              </a:rPr>
              <a:t>e</a:t>
            </a:r>
          </a:p>
        </p:txBody>
      </p:sp>
      <p:cxnSp>
        <p:nvCxnSpPr>
          <p:cNvPr id="106" name="Straight Arrow Connector 105">
            <a:extLst>
              <a:ext uri="{FF2B5EF4-FFF2-40B4-BE49-F238E27FC236}">
                <a16:creationId xmlns:a16="http://schemas.microsoft.com/office/drawing/2014/main" id="{84F5A794-ADBB-4A24-A751-01F580E503A6}"/>
              </a:ext>
            </a:extLst>
          </p:cNvPr>
          <p:cNvCxnSpPr/>
          <p:nvPr/>
        </p:nvCxnSpPr>
        <p:spPr bwMode="auto">
          <a:xfrm flipH="1">
            <a:off x="5241758" y="4800600"/>
            <a:ext cx="1387642" cy="1014663"/>
          </a:xfrm>
          <a:prstGeom prst="straightConnector1">
            <a:avLst/>
          </a:prstGeom>
          <a:solidFill>
            <a:schemeClr val="accent1"/>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915596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91A24BF-BF1E-458D-B902-A4ECC3D954ED}"/>
              </a:ext>
            </a:extLst>
          </p:cNvPr>
          <p:cNvSpPr txBox="1"/>
          <p:nvPr/>
        </p:nvSpPr>
        <p:spPr>
          <a:xfrm>
            <a:off x="685800" y="3729335"/>
            <a:ext cx="354584" cy="461665"/>
          </a:xfrm>
          <a:prstGeom prst="rect">
            <a:avLst/>
          </a:prstGeom>
          <a:solidFill>
            <a:schemeClr val="tx1"/>
          </a:solidFill>
        </p:spPr>
        <p:txBody>
          <a:bodyPr wrap="none" rtlCol="0">
            <a:spAutoFit/>
          </a:bodyPr>
          <a:lstStyle/>
          <a:p>
            <a:r>
              <a:rPr lang="en-US" dirty="0"/>
              <a:t>  </a:t>
            </a:r>
          </a:p>
        </p:txBody>
      </p:sp>
      <p:sp>
        <p:nvSpPr>
          <p:cNvPr id="113" name="TextBox 112">
            <a:extLst>
              <a:ext uri="{FF2B5EF4-FFF2-40B4-BE49-F238E27FC236}">
                <a16:creationId xmlns:a16="http://schemas.microsoft.com/office/drawing/2014/main" id="{3710ACD1-745C-444B-AC39-996D9AAC7FED}"/>
              </a:ext>
            </a:extLst>
          </p:cNvPr>
          <p:cNvSpPr txBox="1"/>
          <p:nvPr/>
        </p:nvSpPr>
        <p:spPr>
          <a:xfrm>
            <a:off x="5015426" y="776463"/>
            <a:ext cx="242374" cy="215444"/>
          </a:xfrm>
          <a:prstGeom prst="rect">
            <a:avLst/>
          </a:prstGeom>
          <a:solidFill>
            <a:schemeClr val="tx1"/>
          </a:solidFill>
        </p:spPr>
        <p:txBody>
          <a:bodyPr wrap="none" rtlCol="0">
            <a:spAutoFit/>
          </a:bodyPr>
          <a:lstStyle/>
          <a:p>
            <a:r>
              <a:rPr lang="en-US" sz="800" dirty="0"/>
              <a:t>d</a:t>
            </a:r>
          </a:p>
        </p:txBody>
      </p:sp>
      <p:sp>
        <p:nvSpPr>
          <p:cNvPr id="11" name="TextBox 10">
            <a:extLst>
              <a:ext uri="{FF2B5EF4-FFF2-40B4-BE49-F238E27FC236}">
                <a16:creationId xmlns:a16="http://schemas.microsoft.com/office/drawing/2014/main" id="{BBFC30D2-CDB2-4F1F-B8B7-36A20934AF0C}"/>
              </a:ext>
            </a:extLst>
          </p:cNvPr>
          <p:cNvSpPr txBox="1"/>
          <p:nvPr/>
        </p:nvSpPr>
        <p:spPr>
          <a:xfrm>
            <a:off x="4837" y="640298"/>
            <a:ext cx="7386564" cy="502702"/>
          </a:xfrm>
          <a:prstGeom prst="rect">
            <a:avLst/>
          </a:prstGeom>
          <a:noFill/>
        </p:spPr>
        <p:txBody>
          <a:bodyPr wrap="square" rtlCol="0">
            <a:spAutoFit/>
          </a:bodyPr>
          <a:lstStyle/>
          <a:p>
            <a:pPr algn="ctr">
              <a:lnSpc>
                <a:spcPts val="3200"/>
              </a:lnSpc>
            </a:pPr>
            <a:r>
              <a:rPr lang="en-US" sz="3600" b="1" dirty="0">
                <a:solidFill>
                  <a:srgbClr val="FF0000"/>
                </a:solidFill>
              </a:rPr>
              <a:t>Front to Rear (F/R) Ratio</a:t>
            </a:r>
          </a:p>
        </p:txBody>
      </p:sp>
      <p:sp>
        <p:nvSpPr>
          <p:cNvPr id="37" name="TextBox 36">
            <a:extLst>
              <a:ext uri="{FF2B5EF4-FFF2-40B4-BE49-F238E27FC236}">
                <a16:creationId xmlns:a16="http://schemas.microsoft.com/office/drawing/2014/main" id="{F7D8C17A-BBC3-491F-9EBA-5668533EB793}"/>
              </a:ext>
            </a:extLst>
          </p:cNvPr>
          <p:cNvSpPr txBox="1"/>
          <p:nvPr/>
        </p:nvSpPr>
        <p:spPr>
          <a:xfrm>
            <a:off x="6858000" y="3196995"/>
            <a:ext cx="2209800" cy="1107996"/>
          </a:xfrm>
          <a:prstGeom prst="rect">
            <a:avLst/>
          </a:prstGeom>
          <a:noFill/>
        </p:spPr>
        <p:txBody>
          <a:bodyPr wrap="square" rtlCol="0">
            <a:spAutoFit/>
          </a:bodyPr>
          <a:lstStyle/>
          <a:p>
            <a:pPr algn="ctr"/>
            <a:r>
              <a:rPr lang="en-US" sz="2200" dirty="0">
                <a:solidFill>
                  <a:srgbClr val="000000"/>
                </a:solidFill>
              </a:rPr>
              <a:t>Maximum signal from the front</a:t>
            </a:r>
          </a:p>
          <a:p>
            <a:pPr algn="ctr"/>
            <a:r>
              <a:rPr lang="en-US" sz="2200" dirty="0">
                <a:solidFill>
                  <a:srgbClr val="000000"/>
                </a:solidFill>
              </a:rPr>
              <a:t>of the antenna</a:t>
            </a:r>
          </a:p>
        </p:txBody>
      </p:sp>
      <p:sp>
        <p:nvSpPr>
          <p:cNvPr id="40" name="TextBox 39">
            <a:extLst>
              <a:ext uri="{FF2B5EF4-FFF2-40B4-BE49-F238E27FC236}">
                <a16:creationId xmlns:a16="http://schemas.microsoft.com/office/drawing/2014/main" id="{E62551FD-FE82-4FBC-99B0-57E886F7B281}"/>
              </a:ext>
            </a:extLst>
          </p:cNvPr>
          <p:cNvSpPr txBox="1"/>
          <p:nvPr/>
        </p:nvSpPr>
        <p:spPr>
          <a:xfrm>
            <a:off x="152400" y="3200400"/>
            <a:ext cx="2217821" cy="1107996"/>
          </a:xfrm>
          <a:prstGeom prst="rect">
            <a:avLst/>
          </a:prstGeom>
          <a:noFill/>
        </p:spPr>
        <p:txBody>
          <a:bodyPr wrap="square" rtlCol="0">
            <a:spAutoFit/>
          </a:bodyPr>
          <a:lstStyle/>
          <a:p>
            <a:pPr algn="ctr"/>
            <a:r>
              <a:rPr lang="en-US" sz="2200" dirty="0">
                <a:solidFill>
                  <a:srgbClr val="000000"/>
                </a:solidFill>
              </a:rPr>
              <a:t>Maximum signal from the rear</a:t>
            </a:r>
          </a:p>
          <a:p>
            <a:pPr algn="ctr"/>
            <a:r>
              <a:rPr lang="en-US" sz="2200" dirty="0">
                <a:solidFill>
                  <a:srgbClr val="000000"/>
                </a:solidFill>
              </a:rPr>
              <a:t>of the antenna</a:t>
            </a:r>
          </a:p>
        </p:txBody>
      </p:sp>
      <p:cxnSp>
        <p:nvCxnSpPr>
          <p:cNvPr id="39" name="Straight Connector 38">
            <a:extLst>
              <a:ext uri="{FF2B5EF4-FFF2-40B4-BE49-F238E27FC236}">
                <a16:creationId xmlns:a16="http://schemas.microsoft.com/office/drawing/2014/main" id="{A57A44BA-DF8D-4AD5-8CD9-6F79E31806EB}"/>
              </a:ext>
            </a:extLst>
          </p:cNvPr>
          <p:cNvCxnSpPr/>
          <p:nvPr/>
        </p:nvCxnSpPr>
        <p:spPr bwMode="auto">
          <a:xfrm>
            <a:off x="4439653" y="5791200"/>
            <a:ext cx="0" cy="685800"/>
          </a:xfrm>
          <a:prstGeom prst="line">
            <a:avLst/>
          </a:pr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Straight Arrow Connector 50">
            <a:extLst>
              <a:ext uri="{FF2B5EF4-FFF2-40B4-BE49-F238E27FC236}">
                <a16:creationId xmlns:a16="http://schemas.microsoft.com/office/drawing/2014/main" id="{8B3A8E1D-000A-4869-87B8-48BA2551D6C9}"/>
              </a:ext>
            </a:extLst>
          </p:cNvPr>
          <p:cNvCxnSpPr/>
          <p:nvPr/>
        </p:nvCxnSpPr>
        <p:spPr bwMode="auto">
          <a:xfrm>
            <a:off x="4439653" y="6108032"/>
            <a:ext cx="2037350" cy="0"/>
          </a:xfrm>
          <a:prstGeom prst="straightConnector1">
            <a:avLst/>
          </a:prstGeom>
          <a:solidFill>
            <a:schemeClr val="accent1"/>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 name="TextBox 51">
            <a:extLst>
              <a:ext uri="{FF2B5EF4-FFF2-40B4-BE49-F238E27FC236}">
                <a16:creationId xmlns:a16="http://schemas.microsoft.com/office/drawing/2014/main" id="{58A98193-DFB9-4EAB-AB9F-B9C5490D9A05}"/>
              </a:ext>
            </a:extLst>
          </p:cNvPr>
          <p:cNvSpPr txBox="1"/>
          <p:nvPr/>
        </p:nvSpPr>
        <p:spPr>
          <a:xfrm>
            <a:off x="6376737" y="5904438"/>
            <a:ext cx="810752" cy="400110"/>
          </a:xfrm>
          <a:prstGeom prst="rect">
            <a:avLst/>
          </a:prstGeom>
          <a:noFill/>
        </p:spPr>
        <p:txBody>
          <a:bodyPr wrap="square" rtlCol="0">
            <a:spAutoFit/>
          </a:bodyPr>
          <a:lstStyle/>
          <a:p>
            <a:pPr algn="ctr"/>
            <a:r>
              <a:rPr lang="en-US" sz="2000" dirty="0">
                <a:solidFill>
                  <a:srgbClr val="000000"/>
                </a:solidFill>
              </a:rPr>
              <a:t>front</a:t>
            </a:r>
          </a:p>
        </p:txBody>
      </p:sp>
      <p:cxnSp>
        <p:nvCxnSpPr>
          <p:cNvPr id="53" name="Straight Arrow Connector 52">
            <a:extLst>
              <a:ext uri="{FF2B5EF4-FFF2-40B4-BE49-F238E27FC236}">
                <a16:creationId xmlns:a16="http://schemas.microsoft.com/office/drawing/2014/main" id="{CD9B26F8-F799-43FA-A374-4AA429A349A6}"/>
              </a:ext>
            </a:extLst>
          </p:cNvPr>
          <p:cNvCxnSpPr/>
          <p:nvPr/>
        </p:nvCxnSpPr>
        <p:spPr bwMode="auto">
          <a:xfrm flipH="1">
            <a:off x="2414337" y="6108032"/>
            <a:ext cx="2033339" cy="0"/>
          </a:xfrm>
          <a:prstGeom prst="straightConnector1">
            <a:avLst/>
          </a:prstGeom>
          <a:solidFill>
            <a:schemeClr val="accent1"/>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6" name="TextBox 55">
            <a:extLst>
              <a:ext uri="{FF2B5EF4-FFF2-40B4-BE49-F238E27FC236}">
                <a16:creationId xmlns:a16="http://schemas.microsoft.com/office/drawing/2014/main" id="{9DEA8A50-9BDA-43D6-BDF2-1F14E8D3816B}"/>
              </a:ext>
            </a:extLst>
          </p:cNvPr>
          <p:cNvSpPr txBox="1"/>
          <p:nvPr/>
        </p:nvSpPr>
        <p:spPr>
          <a:xfrm>
            <a:off x="1743953" y="5883442"/>
            <a:ext cx="810752" cy="400110"/>
          </a:xfrm>
          <a:prstGeom prst="rect">
            <a:avLst/>
          </a:prstGeom>
          <a:noFill/>
        </p:spPr>
        <p:txBody>
          <a:bodyPr wrap="square" rtlCol="0">
            <a:spAutoFit/>
          </a:bodyPr>
          <a:lstStyle/>
          <a:p>
            <a:pPr algn="ctr"/>
            <a:r>
              <a:rPr lang="en-US" sz="2000" dirty="0">
                <a:solidFill>
                  <a:srgbClr val="000000"/>
                </a:solidFill>
              </a:rPr>
              <a:t>rear</a:t>
            </a:r>
          </a:p>
        </p:txBody>
      </p:sp>
      <p:pic>
        <p:nvPicPr>
          <p:cNvPr id="50" name="Picture 49" descr="Chart, radar chart&#10;&#10;Description automatically generated">
            <a:extLst>
              <a:ext uri="{FF2B5EF4-FFF2-40B4-BE49-F238E27FC236}">
                <a16:creationId xmlns:a16="http://schemas.microsoft.com/office/drawing/2014/main" id="{427FB7E9-2EF0-48F0-8852-1FECCFACBE1A}"/>
              </a:ext>
            </a:extLst>
          </p:cNvPr>
          <p:cNvPicPr>
            <a:picLocks noChangeAspect="1"/>
          </p:cNvPicPr>
          <p:nvPr/>
        </p:nvPicPr>
        <p:blipFill rotWithShape="1">
          <a:blip r:embed="rId2">
            <a:extLst>
              <a:ext uri="{28A0092B-C50C-407E-A947-70E740481C1C}">
                <a14:useLocalDpi xmlns:a14="http://schemas.microsoft.com/office/drawing/2010/main" val="0"/>
              </a:ext>
            </a:extLst>
          </a:blip>
          <a:srcRect l="28201" t="6984" r="27501" b="15926"/>
          <a:stretch/>
        </p:blipFill>
        <p:spPr>
          <a:xfrm>
            <a:off x="2446421" y="1800726"/>
            <a:ext cx="4050632" cy="3965104"/>
          </a:xfrm>
          <a:prstGeom prst="rect">
            <a:avLst/>
          </a:prstGeom>
        </p:spPr>
      </p:pic>
      <p:cxnSp>
        <p:nvCxnSpPr>
          <p:cNvPr id="41" name="Straight Arrow Connector 40">
            <a:extLst>
              <a:ext uri="{FF2B5EF4-FFF2-40B4-BE49-F238E27FC236}">
                <a16:creationId xmlns:a16="http://schemas.microsoft.com/office/drawing/2014/main" id="{AD05D924-C642-46D0-B1E9-9DC905E475B9}"/>
              </a:ext>
            </a:extLst>
          </p:cNvPr>
          <p:cNvCxnSpPr/>
          <p:nvPr/>
        </p:nvCxnSpPr>
        <p:spPr bwMode="auto">
          <a:xfrm>
            <a:off x="2133600" y="3767854"/>
            <a:ext cx="1816769" cy="278767"/>
          </a:xfrm>
          <a:prstGeom prst="straightConnector1">
            <a:avLst/>
          </a:prstGeom>
          <a:solidFill>
            <a:schemeClr val="accent1"/>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Straight Arrow Connector 62">
            <a:extLst>
              <a:ext uri="{FF2B5EF4-FFF2-40B4-BE49-F238E27FC236}">
                <a16:creationId xmlns:a16="http://schemas.microsoft.com/office/drawing/2014/main" id="{07794923-AD00-42B5-AFEF-DAD64CB9D6DD}"/>
              </a:ext>
            </a:extLst>
          </p:cNvPr>
          <p:cNvCxnSpPr/>
          <p:nvPr/>
        </p:nvCxnSpPr>
        <p:spPr bwMode="auto">
          <a:xfrm flipV="1">
            <a:off x="2133600" y="3469579"/>
            <a:ext cx="1800101" cy="290789"/>
          </a:xfrm>
          <a:prstGeom prst="straightConnector1">
            <a:avLst/>
          </a:prstGeom>
          <a:solidFill>
            <a:schemeClr val="accent1"/>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 name="Straight Arrow Connector 105">
            <a:extLst>
              <a:ext uri="{FF2B5EF4-FFF2-40B4-BE49-F238E27FC236}">
                <a16:creationId xmlns:a16="http://schemas.microsoft.com/office/drawing/2014/main" id="{84F5A794-ADBB-4A24-A751-01F580E503A6}"/>
              </a:ext>
            </a:extLst>
          </p:cNvPr>
          <p:cNvCxnSpPr/>
          <p:nvPr/>
        </p:nvCxnSpPr>
        <p:spPr bwMode="auto">
          <a:xfrm flipH="1">
            <a:off x="6348666" y="3760368"/>
            <a:ext cx="737934" cy="9527"/>
          </a:xfrm>
          <a:prstGeom prst="straightConnector1">
            <a:avLst/>
          </a:prstGeom>
          <a:solidFill>
            <a:schemeClr val="accent1"/>
          </a:solidFill>
          <a:ln w="2857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869880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9D7895-B0CE-4579-9F2A-67DAE6F457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62000" y="2362200"/>
            <a:ext cx="7391400" cy="3770424"/>
          </a:xfrm>
          <a:prstGeom prst="rect">
            <a:avLst/>
          </a:prstGeom>
        </p:spPr>
      </p:pic>
      <p:sp>
        <p:nvSpPr>
          <p:cNvPr id="4" name="Subtitle 3">
            <a:extLst>
              <a:ext uri="{FF2B5EF4-FFF2-40B4-BE49-F238E27FC236}">
                <a16:creationId xmlns:a16="http://schemas.microsoft.com/office/drawing/2014/main" id="{1D54E177-99ED-4FAE-97F2-E5B947DB46AD}"/>
              </a:ext>
            </a:extLst>
          </p:cNvPr>
          <p:cNvSpPr>
            <a:spLocks noGrp="1"/>
          </p:cNvSpPr>
          <p:nvPr>
            <p:ph type="subTitle" idx="1"/>
          </p:nvPr>
        </p:nvSpPr>
        <p:spPr>
          <a:xfrm>
            <a:off x="0" y="2894528"/>
            <a:ext cx="7772400" cy="3968664"/>
          </a:xfrm>
        </p:spPr>
        <p:txBody>
          <a:bodyPr/>
          <a:lstStyle/>
          <a:p>
            <a:r>
              <a:rPr lang="en-US" dirty="0"/>
              <a:t>  </a:t>
            </a:r>
          </a:p>
        </p:txBody>
      </p:sp>
      <p:sp>
        <p:nvSpPr>
          <p:cNvPr id="11" name="TextBox 10">
            <a:extLst>
              <a:ext uri="{FF2B5EF4-FFF2-40B4-BE49-F238E27FC236}">
                <a16:creationId xmlns:a16="http://schemas.microsoft.com/office/drawing/2014/main" id="{BBFC30D2-CDB2-4F1F-B8B7-36A20934AF0C}"/>
              </a:ext>
            </a:extLst>
          </p:cNvPr>
          <p:cNvSpPr txBox="1"/>
          <p:nvPr/>
        </p:nvSpPr>
        <p:spPr>
          <a:xfrm>
            <a:off x="0" y="0"/>
            <a:ext cx="8763000" cy="2400657"/>
          </a:xfrm>
          <a:prstGeom prst="rect">
            <a:avLst/>
          </a:prstGeom>
          <a:noFill/>
        </p:spPr>
        <p:txBody>
          <a:bodyPr wrap="square" rtlCol="0">
            <a:spAutoFit/>
          </a:bodyPr>
          <a:lstStyle/>
          <a:p>
            <a:r>
              <a:rPr lang="en-US" sz="2500" b="1" dirty="0">
                <a:solidFill>
                  <a:srgbClr val="FF0000"/>
                </a:solidFill>
              </a:rPr>
              <a:t> 6 </a:t>
            </a:r>
            <a:r>
              <a:rPr lang="en-US" sz="2500" b="1" dirty="0" err="1">
                <a:solidFill>
                  <a:srgbClr val="FF0000"/>
                </a:solidFill>
              </a:rPr>
              <a:t>dBd</a:t>
            </a:r>
            <a:r>
              <a:rPr lang="en-US" sz="2500" b="1" dirty="0">
                <a:solidFill>
                  <a:srgbClr val="FF0000"/>
                </a:solidFill>
              </a:rPr>
              <a:t> Ground Gain of a Horizontal 1/2 Wave Dipole with</a:t>
            </a:r>
          </a:p>
          <a:p>
            <a:r>
              <a:rPr lang="en-US" sz="2500" b="1" dirty="0">
                <a:solidFill>
                  <a:srgbClr val="FF0000"/>
                </a:solidFill>
              </a:rPr>
              <a:t> Only Minor Irregularities in the Reflection Zone</a:t>
            </a:r>
          </a:p>
          <a:p>
            <a:r>
              <a:rPr lang="en-US" sz="2500" b="1" dirty="0">
                <a:solidFill>
                  <a:srgbClr val="FF0000"/>
                </a:solidFill>
              </a:rPr>
              <a:t> </a:t>
            </a:r>
            <a:r>
              <a:rPr lang="en-US" sz="2500" b="1" dirty="0">
                <a:solidFill>
                  <a:srgbClr val="000000"/>
                </a:solidFill>
              </a:rPr>
              <a:t>Terrain</a:t>
            </a:r>
            <a:r>
              <a:rPr lang="en-US" sz="2500" b="1" dirty="0">
                <a:solidFill>
                  <a:srgbClr val="FF0000"/>
                </a:solidFill>
              </a:rPr>
              <a:t> </a:t>
            </a:r>
            <a:r>
              <a:rPr lang="en-US" sz="2500" b="1" dirty="0">
                <a:solidFill>
                  <a:srgbClr val="000000"/>
                </a:solidFill>
              </a:rPr>
              <a:t>irregularities: &lt;25% of antenna height</a:t>
            </a:r>
          </a:p>
          <a:p>
            <a:r>
              <a:rPr lang="en-US" sz="2500" b="1" dirty="0">
                <a:solidFill>
                  <a:srgbClr val="000000"/>
                </a:solidFill>
              </a:rPr>
              <a:t> Dense housing: &lt;25% of antenna height</a:t>
            </a:r>
          </a:p>
          <a:p>
            <a:r>
              <a:rPr lang="en-US" sz="2500" b="1" dirty="0">
                <a:solidFill>
                  <a:srgbClr val="000000"/>
                </a:solidFill>
              </a:rPr>
              <a:t> Dense forest:     &lt;25% of antenna height</a:t>
            </a:r>
          </a:p>
          <a:p>
            <a:r>
              <a:rPr lang="en-US" sz="2500" b="1" dirty="0">
                <a:solidFill>
                  <a:srgbClr val="000000"/>
                </a:solidFill>
              </a:rPr>
              <a:t> Obstructing less than 5% of the reflection zone</a:t>
            </a:r>
          </a:p>
        </p:txBody>
      </p:sp>
      <p:sp>
        <p:nvSpPr>
          <p:cNvPr id="5" name="TextBox 4">
            <a:extLst>
              <a:ext uri="{FF2B5EF4-FFF2-40B4-BE49-F238E27FC236}">
                <a16:creationId xmlns:a16="http://schemas.microsoft.com/office/drawing/2014/main" id="{34A906F0-1051-41E1-B0E6-CAC7C867BEDD}"/>
              </a:ext>
            </a:extLst>
          </p:cNvPr>
          <p:cNvSpPr txBox="1"/>
          <p:nvPr/>
        </p:nvSpPr>
        <p:spPr>
          <a:xfrm>
            <a:off x="1" y="6172200"/>
            <a:ext cx="9144000" cy="600164"/>
          </a:xfrm>
          <a:prstGeom prst="rect">
            <a:avLst/>
          </a:prstGeom>
          <a:noFill/>
        </p:spPr>
        <p:txBody>
          <a:bodyPr wrap="square" rtlCol="0">
            <a:spAutoFit/>
          </a:bodyPr>
          <a:lstStyle/>
          <a:p>
            <a:pPr algn="ctr"/>
            <a:r>
              <a:rPr lang="en-US" sz="1650" dirty="0">
                <a:solidFill>
                  <a:srgbClr val="000000"/>
                </a:solidFill>
              </a:rPr>
              <a:t>A horizontal half wave dipole at least 0.5 wavelength high with relatively smooth terrain and       few tall buildings in the reflection zone has 6 </a:t>
            </a:r>
            <a:r>
              <a:rPr lang="en-US" sz="1650" dirty="0" err="1">
                <a:solidFill>
                  <a:srgbClr val="000000"/>
                </a:solidFill>
              </a:rPr>
              <a:t>dBd</a:t>
            </a:r>
            <a:r>
              <a:rPr lang="en-US" sz="1650" dirty="0">
                <a:solidFill>
                  <a:srgbClr val="000000"/>
                </a:solidFill>
              </a:rPr>
              <a:t> gain over a horizontal dipole in free space</a:t>
            </a:r>
          </a:p>
        </p:txBody>
      </p:sp>
      <p:sp>
        <p:nvSpPr>
          <p:cNvPr id="8" name="TextBox 7">
            <a:extLst>
              <a:ext uri="{FF2B5EF4-FFF2-40B4-BE49-F238E27FC236}">
                <a16:creationId xmlns:a16="http://schemas.microsoft.com/office/drawing/2014/main" id="{591A24BF-BF1E-458D-B902-A4ECC3D954ED}"/>
              </a:ext>
            </a:extLst>
          </p:cNvPr>
          <p:cNvSpPr txBox="1"/>
          <p:nvPr/>
        </p:nvSpPr>
        <p:spPr>
          <a:xfrm>
            <a:off x="457200" y="3729864"/>
            <a:ext cx="354584" cy="461665"/>
          </a:xfrm>
          <a:prstGeom prst="rect">
            <a:avLst/>
          </a:prstGeom>
          <a:solidFill>
            <a:schemeClr val="tx1"/>
          </a:solidFill>
        </p:spPr>
        <p:txBody>
          <a:bodyPr wrap="none" rtlCol="0">
            <a:spAutoFit/>
          </a:bodyPr>
          <a:lstStyle/>
          <a:p>
            <a:r>
              <a:rPr lang="en-US" dirty="0"/>
              <a:t>  </a:t>
            </a:r>
          </a:p>
        </p:txBody>
      </p:sp>
      <p:sp>
        <p:nvSpPr>
          <p:cNvPr id="9" name="TextBox 8">
            <a:extLst>
              <a:ext uri="{FF2B5EF4-FFF2-40B4-BE49-F238E27FC236}">
                <a16:creationId xmlns:a16="http://schemas.microsoft.com/office/drawing/2014/main" id="{8669D219-4A23-4948-A398-C37F53ED212B}"/>
              </a:ext>
            </a:extLst>
          </p:cNvPr>
          <p:cNvSpPr txBox="1"/>
          <p:nvPr/>
        </p:nvSpPr>
        <p:spPr>
          <a:xfrm>
            <a:off x="7265416" y="3429529"/>
            <a:ext cx="354584" cy="461665"/>
          </a:xfrm>
          <a:prstGeom prst="rect">
            <a:avLst/>
          </a:prstGeom>
          <a:solidFill>
            <a:schemeClr val="tx1"/>
          </a:solidFill>
        </p:spPr>
        <p:txBody>
          <a:bodyPr wrap="none" rtlCol="0">
            <a:spAutoFit/>
          </a:bodyPr>
          <a:lstStyle/>
          <a:p>
            <a:r>
              <a:rPr lang="en-US" dirty="0"/>
              <a:t>  </a:t>
            </a:r>
          </a:p>
        </p:txBody>
      </p:sp>
      <p:sp>
        <p:nvSpPr>
          <p:cNvPr id="3" name="TextBox 2">
            <a:extLst>
              <a:ext uri="{FF2B5EF4-FFF2-40B4-BE49-F238E27FC236}">
                <a16:creationId xmlns:a16="http://schemas.microsoft.com/office/drawing/2014/main" id="{C9AF4039-B5B6-4F74-A618-0C61B6F57FF8}"/>
              </a:ext>
            </a:extLst>
          </p:cNvPr>
          <p:cNvSpPr txBox="1"/>
          <p:nvPr/>
        </p:nvSpPr>
        <p:spPr>
          <a:xfrm>
            <a:off x="7798816" y="3958464"/>
            <a:ext cx="354584" cy="461665"/>
          </a:xfrm>
          <a:prstGeom prst="rect">
            <a:avLst/>
          </a:prstGeom>
          <a:solidFill>
            <a:schemeClr val="tx1"/>
          </a:solidFill>
        </p:spPr>
        <p:txBody>
          <a:bodyPr wrap="none" rtlCol="0">
            <a:spAutoFit/>
          </a:bodyPr>
          <a:lstStyle/>
          <a:p>
            <a:r>
              <a:rPr lang="en-US" dirty="0"/>
              <a:t>  </a:t>
            </a:r>
          </a:p>
        </p:txBody>
      </p:sp>
      <p:sp>
        <p:nvSpPr>
          <p:cNvPr id="10" name="TextBox 9">
            <a:extLst>
              <a:ext uri="{FF2B5EF4-FFF2-40B4-BE49-F238E27FC236}">
                <a16:creationId xmlns:a16="http://schemas.microsoft.com/office/drawing/2014/main" id="{1DAB5600-742C-4007-93D1-B56024894701}"/>
              </a:ext>
            </a:extLst>
          </p:cNvPr>
          <p:cNvSpPr txBox="1"/>
          <p:nvPr/>
        </p:nvSpPr>
        <p:spPr>
          <a:xfrm>
            <a:off x="304800" y="3581929"/>
            <a:ext cx="354584" cy="461665"/>
          </a:xfrm>
          <a:prstGeom prst="rect">
            <a:avLst/>
          </a:prstGeom>
          <a:solidFill>
            <a:schemeClr val="tx1"/>
          </a:solidFill>
        </p:spPr>
        <p:txBody>
          <a:bodyPr wrap="none" rtlCol="0">
            <a:spAutoFit/>
          </a:bodyPr>
          <a:lstStyle/>
          <a:p>
            <a:r>
              <a:rPr lang="en-US" dirty="0"/>
              <a:t>  </a:t>
            </a:r>
          </a:p>
        </p:txBody>
      </p:sp>
      <p:sp>
        <p:nvSpPr>
          <p:cNvPr id="12" name="TextBox 11">
            <a:extLst>
              <a:ext uri="{FF2B5EF4-FFF2-40B4-BE49-F238E27FC236}">
                <a16:creationId xmlns:a16="http://schemas.microsoft.com/office/drawing/2014/main" id="{087B5A94-8CC7-4DBE-BDA7-776286E23818}"/>
              </a:ext>
            </a:extLst>
          </p:cNvPr>
          <p:cNvSpPr txBox="1"/>
          <p:nvPr/>
        </p:nvSpPr>
        <p:spPr>
          <a:xfrm>
            <a:off x="685800" y="3886729"/>
            <a:ext cx="354584" cy="461665"/>
          </a:xfrm>
          <a:prstGeom prst="rect">
            <a:avLst/>
          </a:prstGeom>
          <a:solidFill>
            <a:schemeClr val="tx1"/>
          </a:solidFill>
        </p:spPr>
        <p:txBody>
          <a:bodyPr wrap="none" rtlCol="0">
            <a:spAutoFit/>
          </a:bodyPr>
          <a:lstStyle/>
          <a:p>
            <a:r>
              <a:rPr lang="en-US" dirty="0"/>
              <a:t>  </a:t>
            </a:r>
          </a:p>
        </p:txBody>
      </p:sp>
      <p:sp>
        <p:nvSpPr>
          <p:cNvPr id="7" name="TextBox 6">
            <a:extLst>
              <a:ext uri="{FF2B5EF4-FFF2-40B4-BE49-F238E27FC236}">
                <a16:creationId xmlns:a16="http://schemas.microsoft.com/office/drawing/2014/main" id="{E085173D-68CB-4DF6-B9D1-A4A934B6937F}"/>
              </a:ext>
            </a:extLst>
          </p:cNvPr>
          <p:cNvSpPr txBox="1"/>
          <p:nvPr/>
        </p:nvSpPr>
        <p:spPr>
          <a:xfrm>
            <a:off x="4419600" y="2576411"/>
            <a:ext cx="271228" cy="215444"/>
          </a:xfrm>
          <a:prstGeom prst="rect">
            <a:avLst/>
          </a:prstGeom>
          <a:solidFill>
            <a:schemeClr val="tx1"/>
          </a:solidFill>
        </p:spPr>
        <p:txBody>
          <a:bodyPr wrap="none" rtlCol="0">
            <a:spAutoFit/>
          </a:bodyPr>
          <a:lstStyle/>
          <a:p>
            <a:r>
              <a:rPr lang="en-US" sz="800" dirty="0">
                <a:solidFill>
                  <a:srgbClr val="FF0000"/>
                </a:solidFill>
              </a:rPr>
              <a:t>   </a:t>
            </a:r>
          </a:p>
        </p:txBody>
      </p:sp>
      <p:sp>
        <p:nvSpPr>
          <p:cNvPr id="6" name="TextBox 5">
            <a:extLst>
              <a:ext uri="{FF2B5EF4-FFF2-40B4-BE49-F238E27FC236}">
                <a16:creationId xmlns:a16="http://schemas.microsoft.com/office/drawing/2014/main" id="{1752D300-B803-497B-9AFC-D465C33D3454}"/>
              </a:ext>
            </a:extLst>
          </p:cNvPr>
          <p:cNvSpPr txBox="1"/>
          <p:nvPr/>
        </p:nvSpPr>
        <p:spPr>
          <a:xfrm>
            <a:off x="4271211" y="2499087"/>
            <a:ext cx="533400" cy="338554"/>
          </a:xfrm>
          <a:prstGeom prst="rect">
            <a:avLst/>
          </a:prstGeom>
          <a:noFill/>
        </p:spPr>
        <p:txBody>
          <a:bodyPr wrap="square" rtlCol="0">
            <a:spAutoFit/>
          </a:bodyPr>
          <a:lstStyle/>
          <a:p>
            <a:r>
              <a:rPr lang="en-US" sz="1600" b="1" dirty="0" err="1">
                <a:solidFill>
                  <a:srgbClr val="FF0000"/>
                </a:solidFill>
              </a:rPr>
              <a:t>dBi</a:t>
            </a:r>
            <a:endParaRPr lang="en-US" dirty="0"/>
          </a:p>
        </p:txBody>
      </p:sp>
      <p:sp>
        <p:nvSpPr>
          <p:cNvPr id="13" name="TextBox 12">
            <a:extLst>
              <a:ext uri="{FF2B5EF4-FFF2-40B4-BE49-F238E27FC236}">
                <a16:creationId xmlns:a16="http://schemas.microsoft.com/office/drawing/2014/main" id="{F26A2E5E-38AF-4971-9029-194C3D43766E}"/>
              </a:ext>
            </a:extLst>
          </p:cNvPr>
          <p:cNvSpPr txBox="1"/>
          <p:nvPr/>
        </p:nvSpPr>
        <p:spPr>
          <a:xfrm>
            <a:off x="4158342" y="2989374"/>
            <a:ext cx="533400" cy="338554"/>
          </a:xfrm>
          <a:prstGeom prst="rect">
            <a:avLst/>
          </a:prstGeom>
          <a:noFill/>
        </p:spPr>
        <p:txBody>
          <a:bodyPr wrap="square" rtlCol="0">
            <a:spAutoFit/>
          </a:bodyPr>
          <a:lstStyle/>
          <a:p>
            <a:r>
              <a:rPr lang="en-US" sz="1600" b="1" dirty="0" err="1">
                <a:solidFill>
                  <a:srgbClr val="FF0000"/>
                </a:solidFill>
              </a:rPr>
              <a:t>dBi</a:t>
            </a:r>
            <a:endParaRPr lang="en-US" dirty="0"/>
          </a:p>
        </p:txBody>
      </p:sp>
      <p:sp>
        <p:nvSpPr>
          <p:cNvPr id="14" name="TextBox 13">
            <a:extLst>
              <a:ext uri="{FF2B5EF4-FFF2-40B4-BE49-F238E27FC236}">
                <a16:creationId xmlns:a16="http://schemas.microsoft.com/office/drawing/2014/main" id="{FAD6A338-4A10-4090-8621-432901205565}"/>
              </a:ext>
            </a:extLst>
          </p:cNvPr>
          <p:cNvSpPr txBox="1"/>
          <p:nvPr/>
        </p:nvSpPr>
        <p:spPr>
          <a:xfrm>
            <a:off x="4176486" y="3392145"/>
            <a:ext cx="533400" cy="338554"/>
          </a:xfrm>
          <a:prstGeom prst="rect">
            <a:avLst/>
          </a:prstGeom>
          <a:noFill/>
        </p:spPr>
        <p:txBody>
          <a:bodyPr wrap="square" rtlCol="0">
            <a:spAutoFit/>
          </a:bodyPr>
          <a:lstStyle/>
          <a:p>
            <a:r>
              <a:rPr lang="en-US" sz="1600" b="1" dirty="0" err="1">
                <a:solidFill>
                  <a:srgbClr val="FF0000"/>
                </a:solidFill>
              </a:rPr>
              <a:t>dBi</a:t>
            </a:r>
            <a:endParaRPr lang="en-US" dirty="0"/>
          </a:p>
        </p:txBody>
      </p:sp>
    </p:spTree>
    <p:extLst>
      <p:ext uri="{BB962C8B-B14F-4D97-AF65-F5344CB8AC3E}">
        <p14:creationId xmlns:p14="http://schemas.microsoft.com/office/powerpoint/2010/main" val="2371315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91A24BF-BF1E-458D-B902-A4ECC3D954ED}"/>
              </a:ext>
            </a:extLst>
          </p:cNvPr>
          <p:cNvSpPr txBox="1"/>
          <p:nvPr/>
        </p:nvSpPr>
        <p:spPr>
          <a:xfrm>
            <a:off x="685800" y="4114139"/>
            <a:ext cx="354584" cy="461665"/>
          </a:xfrm>
          <a:prstGeom prst="rect">
            <a:avLst/>
          </a:prstGeom>
          <a:solidFill>
            <a:schemeClr val="tx1"/>
          </a:solidFill>
        </p:spPr>
        <p:txBody>
          <a:bodyPr wrap="none" rtlCol="0">
            <a:spAutoFit/>
          </a:bodyPr>
          <a:lstStyle/>
          <a:p>
            <a:r>
              <a:rPr lang="en-US" dirty="0"/>
              <a:t>  </a:t>
            </a:r>
          </a:p>
        </p:txBody>
      </p:sp>
      <p:sp>
        <p:nvSpPr>
          <p:cNvPr id="144" name="TextBox 143">
            <a:extLst>
              <a:ext uri="{FF2B5EF4-FFF2-40B4-BE49-F238E27FC236}">
                <a16:creationId xmlns:a16="http://schemas.microsoft.com/office/drawing/2014/main" id="{0AF40A04-9CFF-4601-A79E-844A7A100E1E}"/>
              </a:ext>
            </a:extLst>
          </p:cNvPr>
          <p:cNvSpPr txBox="1"/>
          <p:nvPr/>
        </p:nvSpPr>
        <p:spPr>
          <a:xfrm>
            <a:off x="6696132" y="2725375"/>
            <a:ext cx="374127" cy="861774"/>
          </a:xfrm>
          <a:prstGeom prst="rect">
            <a:avLst/>
          </a:prstGeom>
          <a:solidFill>
            <a:schemeClr val="tx1"/>
          </a:solidFill>
        </p:spPr>
        <p:txBody>
          <a:bodyPr wrap="square" rtlCol="0">
            <a:spAutoFit/>
          </a:bodyPr>
          <a:lstStyle/>
          <a:p>
            <a:endParaRPr lang="en-US" sz="1000" b="1" dirty="0">
              <a:solidFill>
                <a:srgbClr val="000000"/>
              </a:solidFill>
            </a:endParaRPr>
          </a:p>
          <a:p>
            <a:endParaRPr lang="en-US" sz="1000" b="1" dirty="0">
              <a:solidFill>
                <a:srgbClr val="000000"/>
              </a:solidFill>
            </a:endParaRPr>
          </a:p>
          <a:p>
            <a:endParaRPr lang="en-US" sz="1000" b="1" dirty="0">
              <a:solidFill>
                <a:srgbClr val="000000"/>
              </a:solidFill>
            </a:endParaRPr>
          </a:p>
          <a:p>
            <a:endParaRPr lang="en-US" sz="1000" b="1" dirty="0">
              <a:solidFill>
                <a:srgbClr val="000000"/>
              </a:solidFill>
            </a:endParaRPr>
          </a:p>
          <a:p>
            <a:endParaRPr lang="en-US" sz="1000" b="1" dirty="0">
              <a:solidFill>
                <a:srgbClr val="000000"/>
              </a:solidFill>
            </a:endParaRPr>
          </a:p>
        </p:txBody>
      </p:sp>
      <p:cxnSp>
        <p:nvCxnSpPr>
          <p:cNvPr id="16" name="Straight Arrow Connector 15">
            <a:extLst>
              <a:ext uri="{FF2B5EF4-FFF2-40B4-BE49-F238E27FC236}">
                <a16:creationId xmlns:a16="http://schemas.microsoft.com/office/drawing/2014/main" id="{41899A7B-7266-4F32-8291-E76ED1165D28}"/>
              </a:ext>
            </a:extLst>
          </p:cNvPr>
          <p:cNvCxnSpPr/>
          <p:nvPr/>
        </p:nvCxnSpPr>
        <p:spPr bwMode="auto">
          <a:xfrm flipV="1">
            <a:off x="4200344" y="2633512"/>
            <a:ext cx="4638856" cy="1821690"/>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2" name="Straight Connector 131">
            <a:extLst>
              <a:ext uri="{FF2B5EF4-FFF2-40B4-BE49-F238E27FC236}">
                <a16:creationId xmlns:a16="http://schemas.microsoft.com/office/drawing/2014/main" id="{2A63DAA5-4A7A-4E06-945C-6606AAF0827F}"/>
              </a:ext>
            </a:extLst>
          </p:cNvPr>
          <p:cNvCxnSpPr/>
          <p:nvPr/>
        </p:nvCxnSpPr>
        <p:spPr bwMode="auto">
          <a:xfrm>
            <a:off x="1736531" y="3531490"/>
            <a:ext cx="141078" cy="164430"/>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4" name="Straight Connector 133">
            <a:extLst>
              <a:ext uri="{FF2B5EF4-FFF2-40B4-BE49-F238E27FC236}">
                <a16:creationId xmlns:a16="http://schemas.microsoft.com/office/drawing/2014/main" id="{12B8FBF0-0868-471F-B850-FDFF794B9446}"/>
              </a:ext>
            </a:extLst>
          </p:cNvPr>
          <p:cNvCxnSpPr/>
          <p:nvPr/>
        </p:nvCxnSpPr>
        <p:spPr bwMode="auto">
          <a:xfrm flipV="1">
            <a:off x="1867669" y="3519457"/>
            <a:ext cx="148179" cy="152400"/>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6" name="Straight Connector 135">
            <a:extLst>
              <a:ext uri="{FF2B5EF4-FFF2-40B4-BE49-F238E27FC236}">
                <a16:creationId xmlns:a16="http://schemas.microsoft.com/office/drawing/2014/main" id="{9F1C1455-5B95-4715-80EB-4AC47FE52CC2}"/>
              </a:ext>
            </a:extLst>
          </p:cNvPr>
          <p:cNvCxnSpPr/>
          <p:nvPr/>
        </p:nvCxnSpPr>
        <p:spPr bwMode="auto">
          <a:xfrm flipV="1">
            <a:off x="1707248" y="3527478"/>
            <a:ext cx="288758" cy="4012"/>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 name="Straight Arrow Connector 2">
            <a:extLst>
              <a:ext uri="{FF2B5EF4-FFF2-40B4-BE49-F238E27FC236}">
                <a16:creationId xmlns:a16="http://schemas.microsoft.com/office/drawing/2014/main" id="{E9B2033A-908E-4259-BC15-AA15B136DB4C}"/>
              </a:ext>
            </a:extLst>
          </p:cNvPr>
          <p:cNvCxnSpPr>
            <a:cxnSpLocks/>
          </p:cNvCxnSpPr>
          <p:nvPr/>
        </p:nvCxnSpPr>
        <p:spPr bwMode="auto">
          <a:xfrm flipV="1">
            <a:off x="2010696" y="2622585"/>
            <a:ext cx="2303340" cy="914400"/>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Straight Connector 138">
            <a:extLst>
              <a:ext uri="{FF2B5EF4-FFF2-40B4-BE49-F238E27FC236}">
                <a16:creationId xmlns:a16="http://schemas.microsoft.com/office/drawing/2014/main" id="{91B38EEF-333B-41CB-AF33-FDDA4C0339CE}"/>
              </a:ext>
            </a:extLst>
          </p:cNvPr>
          <p:cNvCxnSpPr/>
          <p:nvPr/>
        </p:nvCxnSpPr>
        <p:spPr bwMode="auto">
          <a:xfrm>
            <a:off x="1864292" y="3526537"/>
            <a:ext cx="11902" cy="955827"/>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a:extLst>
              <a:ext uri="{FF2B5EF4-FFF2-40B4-BE49-F238E27FC236}">
                <a16:creationId xmlns:a16="http://schemas.microsoft.com/office/drawing/2014/main" id="{810BB18B-422B-4F23-8FA1-6F2BCA5AB749}"/>
              </a:ext>
            </a:extLst>
          </p:cNvPr>
          <p:cNvCxnSpPr/>
          <p:nvPr/>
        </p:nvCxnSpPr>
        <p:spPr bwMode="auto">
          <a:xfrm>
            <a:off x="1999341" y="3538846"/>
            <a:ext cx="2205139" cy="922056"/>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Box 14">
            <a:extLst>
              <a:ext uri="{FF2B5EF4-FFF2-40B4-BE49-F238E27FC236}">
                <a16:creationId xmlns:a16="http://schemas.microsoft.com/office/drawing/2014/main" id="{B68A5791-B317-4569-A192-84836576E4D2}"/>
              </a:ext>
            </a:extLst>
          </p:cNvPr>
          <p:cNvSpPr txBox="1"/>
          <p:nvPr/>
        </p:nvSpPr>
        <p:spPr>
          <a:xfrm rot="20294985">
            <a:off x="4942541" y="3325348"/>
            <a:ext cx="4109010" cy="446276"/>
          </a:xfrm>
          <a:prstGeom prst="rect">
            <a:avLst/>
          </a:prstGeom>
          <a:noFill/>
        </p:spPr>
        <p:txBody>
          <a:bodyPr wrap="none" rtlCol="0">
            <a:spAutoFit/>
          </a:bodyPr>
          <a:lstStyle/>
          <a:p>
            <a:r>
              <a:rPr lang="en-US" sz="2300" b="1" dirty="0">
                <a:solidFill>
                  <a:srgbClr val="000000"/>
                </a:solidFill>
              </a:rPr>
              <a:t>IN-PHASE REFLECTED RAY</a:t>
            </a:r>
          </a:p>
        </p:txBody>
      </p:sp>
      <p:sp>
        <p:nvSpPr>
          <p:cNvPr id="14" name="TextBox 13">
            <a:extLst>
              <a:ext uri="{FF2B5EF4-FFF2-40B4-BE49-F238E27FC236}">
                <a16:creationId xmlns:a16="http://schemas.microsoft.com/office/drawing/2014/main" id="{A8DCC438-615A-4101-940B-039A808AE821}"/>
              </a:ext>
            </a:extLst>
          </p:cNvPr>
          <p:cNvSpPr txBox="1"/>
          <p:nvPr/>
        </p:nvSpPr>
        <p:spPr>
          <a:xfrm rot="20281717">
            <a:off x="2347167" y="2965648"/>
            <a:ext cx="2038315" cy="461665"/>
          </a:xfrm>
          <a:prstGeom prst="rect">
            <a:avLst/>
          </a:prstGeom>
          <a:noFill/>
        </p:spPr>
        <p:txBody>
          <a:bodyPr wrap="none" rtlCol="0">
            <a:spAutoFit/>
          </a:bodyPr>
          <a:lstStyle/>
          <a:p>
            <a:r>
              <a:rPr lang="en-US" b="1" dirty="0">
                <a:solidFill>
                  <a:srgbClr val="000000"/>
                </a:solidFill>
              </a:rPr>
              <a:t>DIRECT RAY</a:t>
            </a:r>
          </a:p>
        </p:txBody>
      </p:sp>
      <p:cxnSp>
        <p:nvCxnSpPr>
          <p:cNvPr id="23" name="Straight Connector 22">
            <a:extLst>
              <a:ext uri="{FF2B5EF4-FFF2-40B4-BE49-F238E27FC236}">
                <a16:creationId xmlns:a16="http://schemas.microsoft.com/office/drawing/2014/main" id="{CE82F177-4DB6-4C57-A29D-C26E8E5C6B25}"/>
              </a:ext>
            </a:extLst>
          </p:cNvPr>
          <p:cNvCxnSpPr/>
          <p:nvPr/>
        </p:nvCxnSpPr>
        <p:spPr bwMode="auto">
          <a:xfrm>
            <a:off x="1783" y="4470345"/>
            <a:ext cx="9162943" cy="17418"/>
          </a:xfrm>
          <a:prstGeom prst="line">
            <a:avLst/>
          </a:pr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Straight Connector 136">
            <a:extLst>
              <a:ext uri="{FF2B5EF4-FFF2-40B4-BE49-F238E27FC236}">
                <a16:creationId xmlns:a16="http://schemas.microsoft.com/office/drawing/2014/main" id="{2AE04868-5938-4729-A7D1-2479C840E1BD}"/>
              </a:ext>
            </a:extLst>
          </p:cNvPr>
          <p:cNvCxnSpPr/>
          <p:nvPr/>
        </p:nvCxnSpPr>
        <p:spPr bwMode="auto">
          <a:xfrm>
            <a:off x="1746135" y="5457129"/>
            <a:ext cx="141078" cy="164430"/>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Straight Connector 137">
            <a:extLst>
              <a:ext uri="{FF2B5EF4-FFF2-40B4-BE49-F238E27FC236}">
                <a16:creationId xmlns:a16="http://schemas.microsoft.com/office/drawing/2014/main" id="{634FA24B-62F4-4A59-8D52-51FFF75527D0}"/>
              </a:ext>
            </a:extLst>
          </p:cNvPr>
          <p:cNvCxnSpPr/>
          <p:nvPr/>
        </p:nvCxnSpPr>
        <p:spPr bwMode="auto">
          <a:xfrm flipV="1">
            <a:off x="1877273" y="5445096"/>
            <a:ext cx="148179" cy="152400"/>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Straight Connector 139">
            <a:extLst>
              <a:ext uri="{FF2B5EF4-FFF2-40B4-BE49-F238E27FC236}">
                <a16:creationId xmlns:a16="http://schemas.microsoft.com/office/drawing/2014/main" id="{3EDAC291-E2EE-48D0-A42B-BE8497779F8C}"/>
              </a:ext>
            </a:extLst>
          </p:cNvPr>
          <p:cNvCxnSpPr/>
          <p:nvPr/>
        </p:nvCxnSpPr>
        <p:spPr bwMode="auto">
          <a:xfrm flipV="1">
            <a:off x="1716852" y="5453117"/>
            <a:ext cx="288758" cy="4012"/>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Straight Connector 141">
            <a:extLst>
              <a:ext uri="{FF2B5EF4-FFF2-40B4-BE49-F238E27FC236}">
                <a16:creationId xmlns:a16="http://schemas.microsoft.com/office/drawing/2014/main" id="{5DB736EB-424C-4286-91AF-24D23909C574}"/>
              </a:ext>
            </a:extLst>
          </p:cNvPr>
          <p:cNvCxnSpPr/>
          <p:nvPr/>
        </p:nvCxnSpPr>
        <p:spPr bwMode="auto">
          <a:xfrm flipH="1">
            <a:off x="1866836" y="5446287"/>
            <a:ext cx="2967" cy="586476"/>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3" name="TextBox 142">
            <a:extLst>
              <a:ext uri="{FF2B5EF4-FFF2-40B4-BE49-F238E27FC236}">
                <a16:creationId xmlns:a16="http://schemas.microsoft.com/office/drawing/2014/main" id="{2AF7CD23-66F5-4F89-B973-CA80004E0153}"/>
              </a:ext>
            </a:extLst>
          </p:cNvPr>
          <p:cNvSpPr txBox="1"/>
          <p:nvPr/>
        </p:nvSpPr>
        <p:spPr>
          <a:xfrm>
            <a:off x="497305" y="6049010"/>
            <a:ext cx="2773392" cy="656590"/>
          </a:xfrm>
          <a:prstGeom prst="rect">
            <a:avLst/>
          </a:prstGeom>
          <a:solidFill>
            <a:srgbClr val="FFFFFF"/>
          </a:solidFill>
        </p:spPr>
        <p:txBody>
          <a:bodyPr wrap="square" rtlCol="0">
            <a:spAutoFit/>
          </a:bodyPr>
          <a:lstStyle/>
          <a:p>
            <a:pPr algn="ctr">
              <a:lnSpc>
                <a:spcPts val="2200"/>
              </a:lnSpc>
            </a:pPr>
            <a:r>
              <a:rPr lang="en-US" b="1" dirty="0">
                <a:solidFill>
                  <a:srgbClr val="000000"/>
                </a:solidFill>
              </a:rPr>
              <a:t>IMAGINARY</a:t>
            </a:r>
          </a:p>
          <a:p>
            <a:pPr algn="ctr">
              <a:lnSpc>
                <a:spcPts val="2200"/>
              </a:lnSpc>
            </a:pPr>
            <a:r>
              <a:rPr lang="en-US" b="1" dirty="0">
                <a:solidFill>
                  <a:srgbClr val="000000"/>
                </a:solidFill>
              </a:rPr>
              <a:t>IMAGE ANTENNA</a:t>
            </a:r>
          </a:p>
        </p:txBody>
      </p:sp>
      <p:sp>
        <p:nvSpPr>
          <p:cNvPr id="165" name="TextBox 164">
            <a:extLst>
              <a:ext uri="{FF2B5EF4-FFF2-40B4-BE49-F238E27FC236}">
                <a16:creationId xmlns:a16="http://schemas.microsoft.com/office/drawing/2014/main" id="{27E38D71-0F77-4D0C-9E73-D3D6A496E375}"/>
              </a:ext>
            </a:extLst>
          </p:cNvPr>
          <p:cNvSpPr txBox="1"/>
          <p:nvPr/>
        </p:nvSpPr>
        <p:spPr>
          <a:xfrm>
            <a:off x="3352800" y="4136517"/>
            <a:ext cx="301024" cy="830997"/>
          </a:xfrm>
          <a:prstGeom prst="rect">
            <a:avLst/>
          </a:prstGeom>
          <a:noFill/>
        </p:spPr>
        <p:txBody>
          <a:bodyPr wrap="square" rtlCol="0">
            <a:spAutoFit/>
          </a:bodyPr>
          <a:lstStyle/>
          <a:p>
            <a:r>
              <a:rPr lang="en-US" sz="4800" dirty="0">
                <a:solidFill>
                  <a:srgbClr val="FF0000"/>
                </a:solidFill>
              </a:rPr>
              <a:t>.</a:t>
            </a:r>
          </a:p>
        </p:txBody>
      </p:sp>
      <p:sp>
        <p:nvSpPr>
          <p:cNvPr id="167" name="TextBox 166">
            <a:extLst>
              <a:ext uri="{FF2B5EF4-FFF2-40B4-BE49-F238E27FC236}">
                <a16:creationId xmlns:a16="http://schemas.microsoft.com/office/drawing/2014/main" id="{55ACE427-3086-431B-8AF2-D31B0A6FC14A}"/>
              </a:ext>
            </a:extLst>
          </p:cNvPr>
          <p:cNvSpPr txBox="1"/>
          <p:nvPr/>
        </p:nvSpPr>
        <p:spPr>
          <a:xfrm>
            <a:off x="2895600" y="4336035"/>
            <a:ext cx="301024" cy="830997"/>
          </a:xfrm>
          <a:prstGeom prst="rect">
            <a:avLst/>
          </a:prstGeom>
          <a:noFill/>
        </p:spPr>
        <p:txBody>
          <a:bodyPr wrap="square" rtlCol="0">
            <a:spAutoFit/>
          </a:bodyPr>
          <a:lstStyle/>
          <a:p>
            <a:r>
              <a:rPr lang="en-US" sz="4800" dirty="0">
                <a:solidFill>
                  <a:srgbClr val="FF0000"/>
                </a:solidFill>
              </a:rPr>
              <a:t>.</a:t>
            </a:r>
          </a:p>
        </p:txBody>
      </p:sp>
      <p:sp>
        <p:nvSpPr>
          <p:cNvPr id="168" name="TextBox 167">
            <a:extLst>
              <a:ext uri="{FF2B5EF4-FFF2-40B4-BE49-F238E27FC236}">
                <a16:creationId xmlns:a16="http://schemas.microsoft.com/office/drawing/2014/main" id="{4653163E-B364-477C-92FA-EBFE7B396F74}"/>
              </a:ext>
            </a:extLst>
          </p:cNvPr>
          <p:cNvSpPr txBox="1"/>
          <p:nvPr/>
        </p:nvSpPr>
        <p:spPr>
          <a:xfrm>
            <a:off x="3124200" y="4238064"/>
            <a:ext cx="301024" cy="830997"/>
          </a:xfrm>
          <a:prstGeom prst="rect">
            <a:avLst/>
          </a:prstGeom>
          <a:noFill/>
        </p:spPr>
        <p:txBody>
          <a:bodyPr wrap="square" rtlCol="0">
            <a:spAutoFit/>
          </a:bodyPr>
          <a:lstStyle/>
          <a:p>
            <a:r>
              <a:rPr lang="en-US" sz="4800" dirty="0">
                <a:solidFill>
                  <a:srgbClr val="FF0000"/>
                </a:solidFill>
              </a:rPr>
              <a:t>.</a:t>
            </a:r>
          </a:p>
        </p:txBody>
      </p:sp>
      <p:sp>
        <p:nvSpPr>
          <p:cNvPr id="169" name="TextBox 168">
            <a:extLst>
              <a:ext uri="{FF2B5EF4-FFF2-40B4-BE49-F238E27FC236}">
                <a16:creationId xmlns:a16="http://schemas.microsoft.com/office/drawing/2014/main" id="{31302AEC-2C2C-40F2-B080-B2D0BD579904}"/>
              </a:ext>
            </a:extLst>
          </p:cNvPr>
          <p:cNvSpPr txBox="1"/>
          <p:nvPr/>
        </p:nvSpPr>
        <p:spPr>
          <a:xfrm>
            <a:off x="2438400" y="4531977"/>
            <a:ext cx="301024" cy="830997"/>
          </a:xfrm>
          <a:prstGeom prst="rect">
            <a:avLst/>
          </a:prstGeom>
          <a:noFill/>
        </p:spPr>
        <p:txBody>
          <a:bodyPr wrap="square" rtlCol="0">
            <a:spAutoFit/>
          </a:bodyPr>
          <a:lstStyle/>
          <a:p>
            <a:r>
              <a:rPr lang="en-US" sz="4800" dirty="0">
                <a:solidFill>
                  <a:srgbClr val="FF0000"/>
                </a:solidFill>
              </a:rPr>
              <a:t>.</a:t>
            </a:r>
          </a:p>
        </p:txBody>
      </p:sp>
      <p:sp>
        <p:nvSpPr>
          <p:cNvPr id="170" name="TextBox 169">
            <a:extLst>
              <a:ext uri="{FF2B5EF4-FFF2-40B4-BE49-F238E27FC236}">
                <a16:creationId xmlns:a16="http://schemas.microsoft.com/office/drawing/2014/main" id="{6CD4757B-7F2F-41B6-8CE8-D2B8FF96300E}"/>
              </a:ext>
            </a:extLst>
          </p:cNvPr>
          <p:cNvSpPr txBox="1"/>
          <p:nvPr/>
        </p:nvSpPr>
        <p:spPr>
          <a:xfrm>
            <a:off x="2667000" y="4434006"/>
            <a:ext cx="301024" cy="830997"/>
          </a:xfrm>
          <a:prstGeom prst="rect">
            <a:avLst/>
          </a:prstGeom>
          <a:noFill/>
        </p:spPr>
        <p:txBody>
          <a:bodyPr wrap="square" rtlCol="0">
            <a:spAutoFit/>
          </a:bodyPr>
          <a:lstStyle/>
          <a:p>
            <a:r>
              <a:rPr lang="en-US" sz="4800" dirty="0">
                <a:solidFill>
                  <a:srgbClr val="FF0000"/>
                </a:solidFill>
              </a:rPr>
              <a:t>.</a:t>
            </a:r>
          </a:p>
        </p:txBody>
      </p:sp>
      <p:sp>
        <p:nvSpPr>
          <p:cNvPr id="171" name="TextBox 170">
            <a:extLst>
              <a:ext uri="{FF2B5EF4-FFF2-40B4-BE49-F238E27FC236}">
                <a16:creationId xmlns:a16="http://schemas.microsoft.com/office/drawing/2014/main" id="{EC638D18-9743-41FB-A132-0C1D3CDB1F73}"/>
              </a:ext>
            </a:extLst>
          </p:cNvPr>
          <p:cNvSpPr txBox="1"/>
          <p:nvPr/>
        </p:nvSpPr>
        <p:spPr>
          <a:xfrm>
            <a:off x="2209800" y="4615434"/>
            <a:ext cx="301024" cy="830997"/>
          </a:xfrm>
          <a:prstGeom prst="rect">
            <a:avLst/>
          </a:prstGeom>
          <a:noFill/>
        </p:spPr>
        <p:txBody>
          <a:bodyPr wrap="square" rtlCol="0">
            <a:spAutoFit/>
          </a:bodyPr>
          <a:lstStyle/>
          <a:p>
            <a:r>
              <a:rPr lang="en-US" sz="4800" dirty="0">
                <a:solidFill>
                  <a:srgbClr val="FF0000"/>
                </a:solidFill>
              </a:rPr>
              <a:t>.</a:t>
            </a:r>
          </a:p>
        </p:txBody>
      </p:sp>
      <p:sp>
        <p:nvSpPr>
          <p:cNvPr id="173" name="TextBox 172">
            <a:extLst>
              <a:ext uri="{FF2B5EF4-FFF2-40B4-BE49-F238E27FC236}">
                <a16:creationId xmlns:a16="http://schemas.microsoft.com/office/drawing/2014/main" id="{ECA10A5E-887E-4E1B-BC16-E9F40A09749D}"/>
              </a:ext>
            </a:extLst>
          </p:cNvPr>
          <p:cNvSpPr txBox="1"/>
          <p:nvPr/>
        </p:nvSpPr>
        <p:spPr>
          <a:xfrm>
            <a:off x="2971800" y="5041121"/>
            <a:ext cx="5857694" cy="1131079"/>
          </a:xfrm>
          <a:prstGeom prst="rect">
            <a:avLst/>
          </a:prstGeom>
          <a:noFill/>
        </p:spPr>
        <p:txBody>
          <a:bodyPr wrap="none" rtlCol="0">
            <a:spAutoFit/>
          </a:bodyPr>
          <a:lstStyle/>
          <a:p>
            <a:pPr algn="ctr">
              <a:lnSpc>
                <a:spcPts val="2700"/>
              </a:lnSpc>
            </a:pPr>
            <a:r>
              <a:rPr lang="en-US" b="1" dirty="0">
                <a:solidFill>
                  <a:srgbClr val="000000"/>
                </a:solidFill>
              </a:rPr>
              <a:t>SINGLE POINT GROUND REFLECTION</a:t>
            </a:r>
          </a:p>
          <a:p>
            <a:pPr algn="ctr">
              <a:lnSpc>
                <a:spcPts val="2700"/>
              </a:lnSpc>
            </a:pPr>
            <a:r>
              <a:rPr lang="en-US" b="1" dirty="0">
                <a:solidFill>
                  <a:srgbClr val="000000"/>
                </a:solidFill>
              </a:rPr>
              <a:t>WITH NO OBSTRUCTIONS</a:t>
            </a:r>
          </a:p>
          <a:p>
            <a:pPr algn="ctr">
              <a:lnSpc>
                <a:spcPts val="2700"/>
              </a:lnSpc>
            </a:pPr>
            <a:r>
              <a:rPr lang="en-US" b="1" dirty="0">
                <a:solidFill>
                  <a:srgbClr val="000000"/>
                </a:solidFill>
              </a:rPr>
              <a:t>AND NO IRREGULAR TERRAIN</a:t>
            </a:r>
          </a:p>
        </p:txBody>
      </p:sp>
      <p:sp>
        <p:nvSpPr>
          <p:cNvPr id="175" name="TextBox 174">
            <a:extLst>
              <a:ext uri="{FF2B5EF4-FFF2-40B4-BE49-F238E27FC236}">
                <a16:creationId xmlns:a16="http://schemas.microsoft.com/office/drawing/2014/main" id="{DC0AA868-1909-4DE8-994B-37304EA3E0B0}"/>
              </a:ext>
            </a:extLst>
          </p:cNvPr>
          <p:cNvSpPr txBox="1"/>
          <p:nvPr/>
        </p:nvSpPr>
        <p:spPr>
          <a:xfrm>
            <a:off x="0" y="139211"/>
            <a:ext cx="7500181" cy="2246769"/>
          </a:xfrm>
          <a:prstGeom prst="rect">
            <a:avLst/>
          </a:prstGeom>
          <a:noFill/>
        </p:spPr>
        <p:txBody>
          <a:bodyPr wrap="square" rtlCol="0">
            <a:spAutoFit/>
          </a:bodyPr>
          <a:lstStyle/>
          <a:p>
            <a:pPr algn="ctr">
              <a:lnSpc>
                <a:spcPts val="2800"/>
              </a:lnSpc>
            </a:pPr>
            <a:r>
              <a:rPr lang="en-US" sz="3300" b="1" dirty="0">
                <a:solidFill>
                  <a:srgbClr val="FF0000"/>
                </a:solidFill>
              </a:rPr>
              <a:t>The Classic “Image Antenna” Model</a:t>
            </a:r>
          </a:p>
          <a:p>
            <a:pPr algn="ctr">
              <a:lnSpc>
                <a:spcPts val="2800"/>
              </a:lnSpc>
            </a:pPr>
            <a:r>
              <a:rPr lang="en-US" sz="2700" b="1" dirty="0">
                <a:solidFill>
                  <a:srgbClr val="000000"/>
                </a:solidFill>
              </a:rPr>
              <a:t>an accurate model</a:t>
            </a:r>
          </a:p>
          <a:p>
            <a:pPr algn="ctr">
              <a:lnSpc>
                <a:spcPts val="2800"/>
              </a:lnSpc>
            </a:pPr>
            <a:r>
              <a:rPr lang="en-US" sz="2700" b="1" dirty="0">
                <a:solidFill>
                  <a:srgbClr val="000000"/>
                </a:solidFill>
              </a:rPr>
              <a:t>for computing peaks and nulls</a:t>
            </a:r>
          </a:p>
          <a:p>
            <a:pPr algn="ctr">
              <a:lnSpc>
                <a:spcPts val="2800"/>
              </a:lnSpc>
            </a:pPr>
            <a:r>
              <a:rPr lang="en-US" sz="2700" b="1" dirty="0">
                <a:solidFill>
                  <a:srgbClr val="000000"/>
                </a:solidFill>
              </a:rPr>
              <a:t>in antenna elevation patterns</a:t>
            </a:r>
          </a:p>
          <a:p>
            <a:pPr>
              <a:lnSpc>
                <a:spcPts val="2800"/>
              </a:lnSpc>
            </a:pPr>
            <a:r>
              <a:rPr lang="en-US" sz="2600" b="1" dirty="0">
                <a:solidFill>
                  <a:srgbClr val="FF0000"/>
                </a:solidFill>
              </a:rPr>
              <a:t>     But it assumes an ideal ground reflection </a:t>
            </a:r>
          </a:p>
          <a:p>
            <a:pPr>
              <a:lnSpc>
                <a:spcPts val="2800"/>
              </a:lnSpc>
            </a:pPr>
            <a:r>
              <a:rPr lang="en-US" sz="2600" b="1" dirty="0">
                <a:solidFill>
                  <a:srgbClr val="FF0000"/>
                </a:solidFill>
              </a:rPr>
              <a:t>   with no obstructions and no irregular terrain</a:t>
            </a:r>
          </a:p>
        </p:txBody>
      </p:sp>
      <p:sp>
        <p:nvSpPr>
          <p:cNvPr id="77" name="TextBox 76">
            <a:extLst>
              <a:ext uri="{FF2B5EF4-FFF2-40B4-BE49-F238E27FC236}">
                <a16:creationId xmlns:a16="http://schemas.microsoft.com/office/drawing/2014/main" id="{2B691ADE-C0AC-4414-93D4-757CB351F3F8}"/>
              </a:ext>
            </a:extLst>
          </p:cNvPr>
          <p:cNvSpPr txBox="1"/>
          <p:nvPr/>
        </p:nvSpPr>
        <p:spPr>
          <a:xfrm>
            <a:off x="3581400" y="4038600"/>
            <a:ext cx="301024" cy="830997"/>
          </a:xfrm>
          <a:prstGeom prst="rect">
            <a:avLst/>
          </a:prstGeom>
          <a:noFill/>
        </p:spPr>
        <p:txBody>
          <a:bodyPr wrap="square" rtlCol="0">
            <a:spAutoFit/>
          </a:bodyPr>
          <a:lstStyle/>
          <a:p>
            <a:r>
              <a:rPr lang="en-US" sz="4800" dirty="0">
                <a:solidFill>
                  <a:srgbClr val="FF0000"/>
                </a:solidFill>
              </a:rPr>
              <a:t>.</a:t>
            </a:r>
          </a:p>
        </p:txBody>
      </p:sp>
      <p:sp>
        <p:nvSpPr>
          <p:cNvPr id="28" name="TextBox 27">
            <a:extLst>
              <a:ext uri="{FF2B5EF4-FFF2-40B4-BE49-F238E27FC236}">
                <a16:creationId xmlns:a16="http://schemas.microsoft.com/office/drawing/2014/main" id="{64E9CD4E-EBBA-43D9-B0AE-B5B19A210493}"/>
              </a:ext>
            </a:extLst>
          </p:cNvPr>
          <p:cNvSpPr txBox="1"/>
          <p:nvPr/>
        </p:nvSpPr>
        <p:spPr>
          <a:xfrm>
            <a:off x="1981200" y="4731603"/>
            <a:ext cx="301024" cy="830997"/>
          </a:xfrm>
          <a:prstGeom prst="rect">
            <a:avLst/>
          </a:prstGeom>
          <a:noFill/>
        </p:spPr>
        <p:txBody>
          <a:bodyPr wrap="square" rtlCol="0">
            <a:spAutoFit/>
          </a:bodyPr>
          <a:lstStyle/>
          <a:p>
            <a:r>
              <a:rPr lang="en-US" sz="4800" dirty="0">
                <a:solidFill>
                  <a:srgbClr val="FF0000"/>
                </a:solidFill>
              </a:rPr>
              <a:t>.</a:t>
            </a:r>
          </a:p>
        </p:txBody>
      </p:sp>
      <p:sp>
        <p:nvSpPr>
          <p:cNvPr id="29" name="TextBox 28">
            <a:extLst>
              <a:ext uri="{FF2B5EF4-FFF2-40B4-BE49-F238E27FC236}">
                <a16:creationId xmlns:a16="http://schemas.microsoft.com/office/drawing/2014/main" id="{A4BCCEC9-DB9E-4231-97CB-CDAE789A74AC}"/>
              </a:ext>
            </a:extLst>
          </p:cNvPr>
          <p:cNvSpPr txBox="1"/>
          <p:nvPr/>
        </p:nvSpPr>
        <p:spPr>
          <a:xfrm>
            <a:off x="3813776" y="3962400"/>
            <a:ext cx="301024" cy="830997"/>
          </a:xfrm>
          <a:prstGeom prst="rect">
            <a:avLst/>
          </a:prstGeom>
          <a:noFill/>
        </p:spPr>
        <p:txBody>
          <a:bodyPr wrap="square" rtlCol="0">
            <a:spAutoFit/>
          </a:bodyPr>
          <a:lstStyle/>
          <a:p>
            <a:r>
              <a:rPr lang="en-US" sz="4800" dirty="0">
                <a:solidFill>
                  <a:srgbClr val="FF0000"/>
                </a:solidFill>
              </a:rPr>
              <a:t>.</a:t>
            </a:r>
          </a:p>
        </p:txBody>
      </p:sp>
      <p:cxnSp>
        <p:nvCxnSpPr>
          <p:cNvPr id="7" name="Straight Arrow Connector 6">
            <a:extLst>
              <a:ext uri="{FF2B5EF4-FFF2-40B4-BE49-F238E27FC236}">
                <a16:creationId xmlns:a16="http://schemas.microsoft.com/office/drawing/2014/main" id="{D7B9E86A-14F5-4BA5-9D47-7B620099CC8F}"/>
              </a:ext>
            </a:extLst>
          </p:cNvPr>
          <p:cNvCxnSpPr/>
          <p:nvPr/>
        </p:nvCxnSpPr>
        <p:spPr bwMode="auto">
          <a:xfrm flipH="1" flipV="1">
            <a:off x="4191000" y="4495800"/>
            <a:ext cx="362859" cy="573261"/>
          </a:xfrm>
          <a:prstGeom prst="straightConnector1">
            <a:avLst/>
          </a:prstGeom>
          <a:solidFill>
            <a:schemeClr val="accent1"/>
          </a:solidFill>
          <a:ln w="38100" cap="flat" cmpd="sng" algn="ctr">
            <a:solidFill>
              <a:srgbClr val="03084A"/>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851075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91A24BF-BF1E-458D-B902-A4ECC3D954ED}"/>
              </a:ext>
            </a:extLst>
          </p:cNvPr>
          <p:cNvSpPr txBox="1"/>
          <p:nvPr/>
        </p:nvSpPr>
        <p:spPr>
          <a:xfrm>
            <a:off x="685800" y="3649736"/>
            <a:ext cx="354584" cy="461665"/>
          </a:xfrm>
          <a:prstGeom prst="rect">
            <a:avLst/>
          </a:prstGeom>
          <a:solidFill>
            <a:schemeClr val="tx1"/>
          </a:solidFill>
        </p:spPr>
        <p:txBody>
          <a:bodyPr wrap="square" rtlCol="0">
            <a:spAutoFit/>
          </a:bodyPr>
          <a:lstStyle/>
          <a:p>
            <a:r>
              <a:rPr lang="en-US" dirty="0"/>
              <a:t>  </a:t>
            </a:r>
          </a:p>
        </p:txBody>
      </p:sp>
      <p:sp>
        <p:nvSpPr>
          <p:cNvPr id="144" name="TextBox 143">
            <a:extLst>
              <a:ext uri="{FF2B5EF4-FFF2-40B4-BE49-F238E27FC236}">
                <a16:creationId xmlns:a16="http://schemas.microsoft.com/office/drawing/2014/main" id="{0AF40A04-9CFF-4601-A79E-844A7A100E1E}"/>
              </a:ext>
            </a:extLst>
          </p:cNvPr>
          <p:cNvSpPr txBox="1"/>
          <p:nvPr/>
        </p:nvSpPr>
        <p:spPr>
          <a:xfrm>
            <a:off x="6696132" y="2260972"/>
            <a:ext cx="374127" cy="861774"/>
          </a:xfrm>
          <a:prstGeom prst="rect">
            <a:avLst/>
          </a:prstGeom>
          <a:solidFill>
            <a:schemeClr val="tx1"/>
          </a:solidFill>
        </p:spPr>
        <p:txBody>
          <a:bodyPr wrap="square" rtlCol="0">
            <a:spAutoFit/>
          </a:bodyPr>
          <a:lstStyle/>
          <a:p>
            <a:endParaRPr lang="en-US" sz="1000" b="1" dirty="0">
              <a:solidFill>
                <a:srgbClr val="000000"/>
              </a:solidFill>
            </a:endParaRPr>
          </a:p>
          <a:p>
            <a:endParaRPr lang="en-US" sz="1000" b="1" dirty="0">
              <a:solidFill>
                <a:srgbClr val="000000"/>
              </a:solidFill>
            </a:endParaRPr>
          </a:p>
          <a:p>
            <a:endParaRPr lang="en-US" sz="1000" b="1" dirty="0">
              <a:solidFill>
                <a:srgbClr val="000000"/>
              </a:solidFill>
            </a:endParaRPr>
          </a:p>
          <a:p>
            <a:endParaRPr lang="en-US" sz="1000" b="1" dirty="0">
              <a:solidFill>
                <a:srgbClr val="000000"/>
              </a:solidFill>
            </a:endParaRPr>
          </a:p>
          <a:p>
            <a:endParaRPr lang="en-US" sz="1000" b="1" dirty="0">
              <a:solidFill>
                <a:srgbClr val="000000"/>
              </a:solidFill>
            </a:endParaRPr>
          </a:p>
        </p:txBody>
      </p:sp>
      <p:sp>
        <p:nvSpPr>
          <p:cNvPr id="11" name="TextBox 10">
            <a:extLst>
              <a:ext uri="{FF2B5EF4-FFF2-40B4-BE49-F238E27FC236}">
                <a16:creationId xmlns:a16="http://schemas.microsoft.com/office/drawing/2014/main" id="{BBFC30D2-CDB2-4F1F-B8B7-36A20934AF0C}"/>
              </a:ext>
            </a:extLst>
          </p:cNvPr>
          <p:cNvSpPr txBox="1"/>
          <p:nvPr/>
        </p:nvSpPr>
        <p:spPr>
          <a:xfrm>
            <a:off x="8579" y="276761"/>
            <a:ext cx="7579199" cy="1477328"/>
          </a:xfrm>
          <a:prstGeom prst="rect">
            <a:avLst/>
          </a:prstGeom>
          <a:noFill/>
        </p:spPr>
        <p:txBody>
          <a:bodyPr wrap="square" rtlCol="0">
            <a:spAutoFit/>
          </a:bodyPr>
          <a:lstStyle/>
          <a:p>
            <a:pPr>
              <a:lnSpc>
                <a:spcPts val="3000"/>
              </a:lnSpc>
            </a:pPr>
            <a:r>
              <a:rPr lang="en-US" sz="3200" b="1" dirty="0">
                <a:solidFill>
                  <a:srgbClr val="FF0000"/>
                </a:solidFill>
              </a:rPr>
              <a:t>   What is the Actual Reflecting Zone</a:t>
            </a:r>
          </a:p>
          <a:p>
            <a:pPr>
              <a:lnSpc>
                <a:spcPts val="3300"/>
              </a:lnSpc>
            </a:pPr>
            <a:r>
              <a:rPr lang="en-US" sz="3200" b="1" dirty="0">
                <a:solidFill>
                  <a:srgbClr val="FF0000"/>
                </a:solidFill>
              </a:rPr>
              <a:t>            in front of my antenna?</a:t>
            </a:r>
          </a:p>
          <a:p>
            <a:pPr>
              <a:lnSpc>
                <a:spcPts val="3300"/>
              </a:lnSpc>
              <a:spcBef>
                <a:spcPts val="1200"/>
              </a:spcBef>
            </a:pPr>
            <a:r>
              <a:rPr lang="en-US" sz="3150" b="1" dirty="0">
                <a:solidFill>
                  <a:srgbClr val="000000"/>
                </a:solidFill>
              </a:rPr>
              <a:t>It definitely is not just a single point!</a:t>
            </a:r>
          </a:p>
        </p:txBody>
      </p:sp>
      <p:cxnSp>
        <p:nvCxnSpPr>
          <p:cNvPr id="16" name="Straight Arrow Connector 15">
            <a:extLst>
              <a:ext uri="{FF2B5EF4-FFF2-40B4-BE49-F238E27FC236}">
                <a16:creationId xmlns:a16="http://schemas.microsoft.com/office/drawing/2014/main" id="{41899A7B-7266-4F32-8291-E76ED1165D28}"/>
              </a:ext>
            </a:extLst>
          </p:cNvPr>
          <p:cNvCxnSpPr>
            <a:cxnSpLocks/>
          </p:cNvCxnSpPr>
          <p:nvPr/>
        </p:nvCxnSpPr>
        <p:spPr bwMode="auto">
          <a:xfrm flipV="1">
            <a:off x="4200344" y="2362200"/>
            <a:ext cx="4181656" cy="1628599"/>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2" name="Straight Connector 131">
            <a:extLst>
              <a:ext uri="{FF2B5EF4-FFF2-40B4-BE49-F238E27FC236}">
                <a16:creationId xmlns:a16="http://schemas.microsoft.com/office/drawing/2014/main" id="{2A63DAA5-4A7A-4E06-945C-6606AAF0827F}"/>
              </a:ext>
            </a:extLst>
          </p:cNvPr>
          <p:cNvCxnSpPr>
            <a:cxnSpLocks/>
          </p:cNvCxnSpPr>
          <p:nvPr/>
        </p:nvCxnSpPr>
        <p:spPr bwMode="auto">
          <a:xfrm>
            <a:off x="1736531" y="3067087"/>
            <a:ext cx="141078" cy="164430"/>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4" name="Straight Connector 133">
            <a:extLst>
              <a:ext uri="{FF2B5EF4-FFF2-40B4-BE49-F238E27FC236}">
                <a16:creationId xmlns:a16="http://schemas.microsoft.com/office/drawing/2014/main" id="{12B8FBF0-0868-471F-B850-FDFF794B9446}"/>
              </a:ext>
            </a:extLst>
          </p:cNvPr>
          <p:cNvCxnSpPr>
            <a:cxnSpLocks/>
          </p:cNvCxnSpPr>
          <p:nvPr/>
        </p:nvCxnSpPr>
        <p:spPr bwMode="auto">
          <a:xfrm flipV="1">
            <a:off x="1867669" y="3055054"/>
            <a:ext cx="148179" cy="152400"/>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6" name="Straight Connector 135">
            <a:extLst>
              <a:ext uri="{FF2B5EF4-FFF2-40B4-BE49-F238E27FC236}">
                <a16:creationId xmlns:a16="http://schemas.microsoft.com/office/drawing/2014/main" id="{9F1C1455-5B95-4715-80EB-4AC47FE52CC2}"/>
              </a:ext>
            </a:extLst>
          </p:cNvPr>
          <p:cNvCxnSpPr>
            <a:cxnSpLocks/>
          </p:cNvCxnSpPr>
          <p:nvPr/>
        </p:nvCxnSpPr>
        <p:spPr bwMode="auto">
          <a:xfrm flipV="1">
            <a:off x="1707248" y="3063075"/>
            <a:ext cx="288758" cy="4012"/>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 name="Straight Arrow Connector 2">
            <a:extLst>
              <a:ext uri="{FF2B5EF4-FFF2-40B4-BE49-F238E27FC236}">
                <a16:creationId xmlns:a16="http://schemas.microsoft.com/office/drawing/2014/main" id="{E9B2033A-908E-4259-BC15-AA15B136DB4C}"/>
              </a:ext>
            </a:extLst>
          </p:cNvPr>
          <p:cNvCxnSpPr>
            <a:cxnSpLocks/>
          </p:cNvCxnSpPr>
          <p:nvPr/>
        </p:nvCxnSpPr>
        <p:spPr bwMode="auto">
          <a:xfrm flipV="1">
            <a:off x="1857828" y="2140857"/>
            <a:ext cx="2303340" cy="914400"/>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Straight Connector 138">
            <a:extLst>
              <a:ext uri="{FF2B5EF4-FFF2-40B4-BE49-F238E27FC236}">
                <a16:creationId xmlns:a16="http://schemas.microsoft.com/office/drawing/2014/main" id="{91B38EEF-333B-41CB-AF33-FDDA4C0339CE}"/>
              </a:ext>
            </a:extLst>
          </p:cNvPr>
          <p:cNvCxnSpPr>
            <a:cxnSpLocks/>
          </p:cNvCxnSpPr>
          <p:nvPr/>
        </p:nvCxnSpPr>
        <p:spPr bwMode="auto">
          <a:xfrm>
            <a:off x="1864292" y="3062134"/>
            <a:ext cx="11902" cy="955827"/>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a:extLst>
              <a:ext uri="{FF2B5EF4-FFF2-40B4-BE49-F238E27FC236}">
                <a16:creationId xmlns:a16="http://schemas.microsoft.com/office/drawing/2014/main" id="{810BB18B-422B-4F23-8FA1-6F2BCA5AB749}"/>
              </a:ext>
            </a:extLst>
          </p:cNvPr>
          <p:cNvCxnSpPr>
            <a:cxnSpLocks/>
          </p:cNvCxnSpPr>
          <p:nvPr/>
        </p:nvCxnSpPr>
        <p:spPr bwMode="auto">
          <a:xfrm>
            <a:off x="1876194" y="3072582"/>
            <a:ext cx="2328286" cy="923917"/>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Box 14">
            <a:extLst>
              <a:ext uri="{FF2B5EF4-FFF2-40B4-BE49-F238E27FC236}">
                <a16:creationId xmlns:a16="http://schemas.microsoft.com/office/drawing/2014/main" id="{B68A5791-B317-4569-A192-84836576E4D2}"/>
              </a:ext>
            </a:extLst>
          </p:cNvPr>
          <p:cNvSpPr txBox="1"/>
          <p:nvPr/>
        </p:nvSpPr>
        <p:spPr>
          <a:xfrm rot="20294985">
            <a:off x="4826271" y="2991009"/>
            <a:ext cx="3742432" cy="446276"/>
          </a:xfrm>
          <a:prstGeom prst="rect">
            <a:avLst/>
          </a:prstGeom>
          <a:noFill/>
        </p:spPr>
        <p:txBody>
          <a:bodyPr wrap="square" rtlCol="0">
            <a:spAutoFit/>
          </a:bodyPr>
          <a:lstStyle/>
          <a:p>
            <a:r>
              <a:rPr lang="en-US" sz="2300" b="1" dirty="0">
                <a:solidFill>
                  <a:srgbClr val="000000"/>
                </a:solidFill>
              </a:rPr>
              <a:t>MANY REFLECTED RAYS</a:t>
            </a:r>
          </a:p>
        </p:txBody>
      </p:sp>
      <p:sp>
        <p:nvSpPr>
          <p:cNvPr id="14" name="TextBox 13">
            <a:extLst>
              <a:ext uri="{FF2B5EF4-FFF2-40B4-BE49-F238E27FC236}">
                <a16:creationId xmlns:a16="http://schemas.microsoft.com/office/drawing/2014/main" id="{A8DCC438-615A-4101-940B-039A808AE821}"/>
              </a:ext>
            </a:extLst>
          </p:cNvPr>
          <p:cNvSpPr txBox="1"/>
          <p:nvPr/>
        </p:nvSpPr>
        <p:spPr>
          <a:xfrm rot="20281717">
            <a:off x="2145944" y="2490304"/>
            <a:ext cx="2038315" cy="461665"/>
          </a:xfrm>
          <a:prstGeom prst="rect">
            <a:avLst/>
          </a:prstGeom>
          <a:noFill/>
        </p:spPr>
        <p:txBody>
          <a:bodyPr wrap="square" rtlCol="0">
            <a:spAutoFit/>
          </a:bodyPr>
          <a:lstStyle/>
          <a:p>
            <a:r>
              <a:rPr lang="en-US" b="1" dirty="0">
                <a:solidFill>
                  <a:srgbClr val="000000"/>
                </a:solidFill>
              </a:rPr>
              <a:t>DIRECT RAY</a:t>
            </a:r>
          </a:p>
        </p:txBody>
      </p:sp>
      <p:cxnSp>
        <p:nvCxnSpPr>
          <p:cNvPr id="23" name="Straight Connector 22">
            <a:extLst>
              <a:ext uri="{FF2B5EF4-FFF2-40B4-BE49-F238E27FC236}">
                <a16:creationId xmlns:a16="http://schemas.microsoft.com/office/drawing/2014/main" id="{CE82F177-4DB6-4C57-A29D-C26E8E5C6B25}"/>
              </a:ext>
            </a:extLst>
          </p:cNvPr>
          <p:cNvCxnSpPr>
            <a:cxnSpLocks/>
          </p:cNvCxnSpPr>
          <p:nvPr/>
        </p:nvCxnSpPr>
        <p:spPr bwMode="auto">
          <a:xfrm>
            <a:off x="1783" y="4016298"/>
            <a:ext cx="9162943" cy="17418"/>
          </a:xfrm>
          <a:prstGeom prst="line">
            <a:avLst/>
          </a:pr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4" name="Flowchart: Terminator 173">
            <a:extLst>
              <a:ext uri="{FF2B5EF4-FFF2-40B4-BE49-F238E27FC236}">
                <a16:creationId xmlns:a16="http://schemas.microsoft.com/office/drawing/2014/main" id="{2388EC8D-A2E3-41BA-B79A-3E95AF3C1D28}"/>
              </a:ext>
            </a:extLst>
          </p:cNvPr>
          <p:cNvSpPr/>
          <p:nvPr/>
        </p:nvSpPr>
        <p:spPr bwMode="auto">
          <a:xfrm>
            <a:off x="2282747" y="5182205"/>
            <a:ext cx="4727653" cy="413053"/>
          </a:xfrm>
          <a:prstGeom prst="flowChartTerminator">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ts val="2500"/>
              </a:lnSpc>
              <a:spcBef>
                <a:spcPct val="0"/>
              </a:spcBef>
              <a:spcAft>
                <a:spcPct val="0"/>
              </a:spcAft>
              <a:buClrTx/>
              <a:buSzTx/>
              <a:buFontTx/>
              <a:buNone/>
              <a:tabLst/>
            </a:pPr>
            <a:r>
              <a:rPr lang="en-US" sz="2200" dirty="0"/>
              <a:t>H</a:t>
            </a:r>
            <a:r>
              <a:rPr kumimoji="0" lang="en-US" sz="2200" b="0" i="0" strike="noStrike" cap="none" normalizeH="0" baseline="0" dirty="0">
                <a:ln>
                  <a:noFill/>
                </a:ln>
                <a:solidFill>
                  <a:schemeClr val="tx1"/>
                </a:solidFill>
                <a:effectLst/>
                <a:latin typeface="Arial" charset="0"/>
                <a:ea typeface="ヒラギノ角ゴ Pro W3" pitchFamily="-48" charset="-128"/>
              </a:rPr>
              <a:t>ow wide is </a:t>
            </a:r>
            <a:r>
              <a:rPr lang="en-US" sz="2200" dirty="0"/>
              <a:t>the reflection zone?</a:t>
            </a:r>
          </a:p>
          <a:p>
            <a:pPr marL="342900" marR="0" indent="-342900" defTabSz="914400" rtl="0" eaLnBrk="0" fontAlgn="base" latinLnBrk="0" hangingPunct="0">
              <a:lnSpc>
                <a:spcPct val="100000"/>
              </a:lnSpc>
              <a:spcBef>
                <a:spcPct val="0"/>
              </a:spcBef>
              <a:spcAft>
                <a:spcPct val="0"/>
              </a:spcAft>
              <a:buClrTx/>
              <a:buSzTx/>
              <a:buFontTx/>
              <a:buChar char="-"/>
              <a:tabLst/>
            </a:pPr>
            <a:endParaRPr kumimoji="0" lang="en-US" sz="2200" b="0" i="0" strike="noStrike" cap="none" normalizeH="0" baseline="0" dirty="0">
              <a:ln>
                <a:noFill/>
              </a:ln>
              <a:solidFill>
                <a:schemeClr val="tx1"/>
              </a:solidFill>
              <a:effectLst/>
              <a:latin typeface="Arial" charset="0"/>
              <a:ea typeface="ヒラギノ角ゴ Pro W3" pitchFamily="-48" charset="-128"/>
            </a:endParaRPr>
          </a:p>
        </p:txBody>
      </p:sp>
      <p:sp>
        <p:nvSpPr>
          <p:cNvPr id="77" name="Flowchart: Terminator 76">
            <a:extLst>
              <a:ext uri="{FF2B5EF4-FFF2-40B4-BE49-F238E27FC236}">
                <a16:creationId xmlns:a16="http://schemas.microsoft.com/office/drawing/2014/main" id="{7BD305B8-7B30-4866-8CFA-35BBC547585B}"/>
              </a:ext>
            </a:extLst>
          </p:cNvPr>
          <p:cNvSpPr/>
          <p:nvPr/>
        </p:nvSpPr>
        <p:spPr bwMode="auto">
          <a:xfrm>
            <a:off x="914400" y="4102818"/>
            <a:ext cx="7467600" cy="469182"/>
          </a:xfrm>
          <a:prstGeom prst="flowChartTerminator">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R="0" defTabSz="914400" rtl="0" eaLnBrk="0" fontAlgn="base" latinLnBrk="0" hangingPunct="0">
              <a:lnSpc>
                <a:spcPct val="100000"/>
              </a:lnSpc>
              <a:spcBef>
                <a:spcPct val="0"/>
              </a:spcBef>
              <a:spcAft>
                <a:spcPct val="0"/>
              </a:spcAft>
              <a:buClrTx/>
              <a:buSzTx/>
              <a:tabLst/>
            </a:pPr>
            <a:r>
              <a:rPr kumimoji="0" lang="en-US" sz="2200" b="0" i="0" strike="noStrike" cap="none" normalizeH="0" baseline="0" dirty="0">
                <a:ln>
                  <a:noFill/>
                </a:ln>
                <a:solidFill>
                  <a:schemeClr val="tx1"/>
                </a:solidFill>
                <a:effectLst/>
                <a:latin typeface="Arial" charset="0"/>
                <a:ea typeface="ヒラギノ角ゴ Pro W3" pitchFamily="-48" charset="-128"/>
              </a:rPr>
              <a:t>How far </a:t>
            </a:r>
            <a:r>
              <a:rPr lang="en-US" sz="2200" dirty="0"/>
              <a:t>in front of </a:t>
            </a:r>
            <a:r>
              <a:rPr kumimoji="0" lang="en-US" sz="2200" b="0" i="0" strike="noStrike" cap="none" normalizeH="0" baseline="0" dirty="0">
                <a:ln>
                  <a:noFill/>
                </a:ln>
                <a:solidFill>
                  <a:schemeClr val="tx1"/>
                </a:solidFill>
                <a:effectLst/>
                <a:latin typeface="Arial" charset="0"/>
                <a:ea typeface="ヒラギノ角ゴ Pro W3" pitchFamily="-48" charset="-128"/>
              </a:rPr>
              <a:t>my antenna is </a:t>
            </a:r>
            <a:r>
              <a:rPr lang="en-US" sz="2200" dirty="0"/>
              <a:t>the reflection zone?</a:t>
            </a:r>
            <a:endParaRPr kumimoji="0" lang="en-US" sz="2200" b="0" i="0" strike="noStrike" cap="none" normalizeH="0" baseline="0" dirty="0">
              <a:ln>
                <a:noFill/>
              </a:ln>
              <a:solidFill>
                <a:schemeClr val="tx1"/>
              </a:solidFill>
              <a:effectLst/>
              <a:latin typeface="Arial" charset="0"/>
              <a:ea typeface="ヒラギノ角ゴ Pro W3" pitchFamily="-48" charset="-128"/>
            </a:endParaRPr>
          </a:p>
          <a:p>
            <a:pPr marL="342900" marR="0" indent="-342900" defTabSz="914400" rtl="0" eaLnBrk="0" fontAlgn="base" latinLnBrk="0" hangingPunct="0">
              <a:lnSpc>
                <a:spcPct val="100000"/>
              </a:lnSpc>
              <a:spcBef>
                <a:spcPct val="0"/>
              </a:spcBef>
              <a:spcAft>
                <a:spcPct val="0"/>
              </a:spcAft>
              <a:buClrTx/>
              <a:buSzTx/>
              <a:buFontTx/>
              <a:buChar char="-"/>
              <a:tabLst/>
            </a:pPr>
            <a:endParaRPr kumimoji="0" lang="en-US" sz="2200" b="0" i="0" strike="noStrike" cap="none" normalizeH="0" baseline="0" dirty="0">
              <a:ln>
                <a:noFill/>
              </a:ln>
              <a:solidFill>
                <a:schemeClr val="tx1"/>
              </a:solidFill>
              <a:effectLst/>
              <a:latin typeface="Arial" charset="0"/>
              <a:ea typeface="ヒラギノ角ゴ Pro W3" pitchFamily="-48" charset="-128"/>
            </a:endParaRPr>
          </a:p>
        </p:txBody>
      </p:sp>
      <p:sp>
        <p:nvSpPr>
          <p:cNvPr id="78" name="Flowchart: Terminator 77">
            <a:extLst>
              <a:ext uri="{FF2B5EF4-FFF2-40B4-BE49-F238E27FC236}">
                <a16:creationId xmlns:a16="http://schemas.microsoft.com/office/drawing/2014/main" id="{537E1765-F91B-4A85-89BC-648CC1FF7C7E}"/>
              </a:ext>
            </a:extLst>
          </p:cNvPr>
          <p:cNvSpPr/>
          <p:nvPr/>
        </p:nvSpPr>
        <p:spPr bwMode="auto">
          <a:xfrm>
            <a:off x="2286000" y="4648200"/>
            <a:ext cx="4648200" cy="440003"/>
          </a:xfrm>
          <a:prstGeom prst="flowChartTerminator">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R="0" defTabSz="914400" rtl="0" eaLnBrk="0" fontAlgn="base" latinLnBrk="0" hangingPunct="0">
              <a:lnSpc>
                <a:spcPct val="100000"/>
              </a:lnSpc>
              <a:spcBef>
                <a:spcPct val="0"/>
              </a:spcBef>
              <a:spcAft>
                <a:spcPct val="0"/>
              </a:spcAft>
              <a:buClrTx/>
              <a:buSzTx/>
              <a:tabLst/>
            </a:pPr>
            <a:r>
              <a:rPr lang="en-US" sz="2200" dirty="0"/>
              <a:t>How long is the reflection zone?</a:t>
            </a:r>
          </a:p>
          <a:p>
            <a:pPr marL="342900" marR="0" indent="-342900" defTabSz="914400" rtl="0" eaLnBrk="0" fontAlgn="base" latinLnBrk="0" hangingPunct="0">
              <a:lnSpc>
                <a:spcPct val="100000"/>
              </a:lnSpc>
              <a:spcBef>
                <a:spcPct val="0"/>
              </a:spcBef>
              <a:spcAft>
                <a:spcPct val="0"/>
              </a:spcAft>
              <a:buClrTx/>
              <a:buSzTx/>
              <a:buFontTx/>
              <a:buChar char="-"/>
              <a:tabLst/>
            </a:pPr>
            <a:endParaRPr kumimoji="0" lang="en-US" sz="2200" b="0" i="0" strike="noStrike" cap="none" normalizeH="0" baseline="0" dirty="0">
              <a:ln>
                <a:noFill/>
              </a:ln>
              <a:solidFill>
                <a:schemeClr val="tx1"/>
              </a:solidFill>
              <a:effectLst/>
              <a:latin typeface="Arial" charset="0"/>
              <a:ea typeface="ヒラギノ角ゴ Pro W3" pitchFamily="-48" charset="-128"/>
            </a:endParaRPr>
          </a:p>
        </p:txBody>
      </p:sp>
      <p:sp>
        <p:nvSpPr>
          <p:cNvPr id="81" name="Flowchart: Terminator 80">
            <a:extLst>
              <a:ext uri="{FF2B5EF4-FFF2-40B4-BE49-F238E27FC236}">
                <a16:creationId xmlns:a16="http://schemas.microsoft.com/office/drawing/2014/main" id="{C4F2ADCA-0473-4665-AC40-8909FB3695B1}"/>
              </a:ext>
            </a:extLst>
          </p:cNvPr>
          <p:cNvSpPr/>
          <p:nvPr/>
        </p:nvSpPr>
        <p:spPr bwMode="auto">
          <a:xfrm>
            <a:off x="381000" y="5685972"/>
            <a:ext cx="8305800" cy="441971"/>
          </a:xfrm>
          <a:prstGeom prst="flowChartTerminator">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R="0" defTabSz="914400" rtl="0" eaLnBrk="0" fontAlgn="base" latinLnBrk="0" hangingPunct="0">
              <a:lnSpc>
                <a:spcPct val="100000"/>
              </a:lnSpc>
              <a:spcBef>
                <a:spcPct val="0"/>
              </a:spcBef>
              <a:spcAft>
                <a:spcPct val="0"/>
              </a:spcAft>
              <a:buClrTx/>
              <a:buSzTx/>
              <a:tabLst/>
            </a:pPr>
            <a:r>
              <a:rPr lang="en-US" sz="2200" dirty="0"/>
              <a:t>How much do obstructions degrade ground reflection gain?</a:t>
            </a:r>
          </a:p>
        </p:txBody>
      </p:sp>
      <p:sp>
        <p:nvSpPr>
          <p:cNvPr id="82" name="Flowchart: Terminator 81">
            <a:extLst>
              <a:ext uri="{FF2B5EF4-FFF2-40B4-BE49-F238E27FC236}">
                <a16:creationId xmlns:a16="http://schemas.microsoft.com/office/drawing/2014/main" id="{56ECAE7B-A99E-45C8-92C1-CB95C8FD084A}"/>
              </a:ext>
            </a:extLst>
          </p:cNvPr>
          <p:cNvSpPr/>
          <p:nvPr/>
        </p:nvSpPr>
        <p:spPr bwMode="auto">
          <a:xfrm>
            <a:off x="39915" y="6201228"/>
            <a:ext cx="9067800" cy="441971"/>
          </a:xfrm>
          <a:prstGeom prst="flowChartTerminator">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R="0" defTabSz="914400" rtl="0" eaLnBrk="0" fontAlgn="base" latinLnBrk="0" hangingPunct="0">
              <a:lnSpc>
                <a:spcPct val="100000"/>
              </a:lnSpc>
              <a:spcBef>
                <a:spcPct val="0"/>
              </a:spcBef>
              <a:spcAft>
                <a:spcPct val="0"/>
              </a:spcAft>
              <a:buClrTx/>
              <a:buSzTx/>
              <a:tabLst/>
            </a:pPr>
            <a:r>
              <a:rPr lang="en-US" sz="2200" dirty="0"/>
              <a:t>How much does irregular terrain degrade ground reflection gain?</a:t>
            </a:r>
          </a:p>
          <a:p>
            <a:pPr marL="342900" marR="0" indent="-342900" defTabSz="914400" rtl="0" eaLnBrk="0" fontAlgn="base" latinLnBrk="0" hangingPunct="0">
              <a:lnSpc>
                <a:spcPct val="100000"/>
              </a:lnSpc>
              <a:spcBef>
                <a:spcPct val="0"/>
              </a:spcBef>
              <a:spcAft>
                <a:spcPct val="0"/>
              </a:spcAft>
              <a:buClrTx/>
              <a:buSzTx/>
              <a:buFontTx/>
              <a:buChar char="-"/>
              <a:tabLst/>
            </a:pPr>
            <a:endParaRPr kumimoji="0" lang="en-US" sz="2200" b="0" i="0" strike="noStrike" cap="none" normalizeH="0" baseline="0" dirty="0">
              <a:ln>
                <a:noFill/>
              </a:ln>
              <a:solidFill>
                <a:schemeClr val="tx1"/>
              </a:solidFill>
              <a:effectLst/>
              <a:latin typeface="Arial" charset="0"/>
              <a:ea typeface="ヒラギノ角ゴ Pro W3" pitchFamily="-48" charset="-128"/>
            </a:endParaRPr>
          </a:p>
        </p:txBody>
      </p:sp>
    </p:spTree>
    <p:extLst>
      <p:ext uri="{BB962C8B-B14F-4D97-AF65-F5344CB8AC3E}">
        <p14:creationId xmlns:p14="http://schemas.microsoft.com/office/powerpoint/2010/main" val="7154302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 name="Oval 71">
            <a:extLst>
              <a:ext uri="{FF2B5EF4-FFF2-40B4-BE49-F238E27FC236}">
                <a16:creationId xmlns:a16="http://schemas.microsoft.com/office/drawing/2014/main" id="{8CBA9A55-7BDF-4A34-8FF9-D4301BBFCE5A}"/>
              </a:ext>
            </a:extLst>
          </p:cNvPr>
          <p:cNvSpPr/>
          <p:nvPr/>
        </p:nvSpPr>
        <p:spPr bwMode="auto">
          <a:xfrm>
            <a:off x="2438400" y="3323883"/>
            <a:ext cx="5715000" cy="2956000"/>
          </a:xfrm>
          <a:prstGeom prst="ellipse">
            <a:avLst/>
          </a:prstGeom>
          <a:solidFill>
            <a:srgbClr val="FF0000">
              <a:alpha val="8000"/>
            </a:srgbClr>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48" charset="-128"/>
            </a:endParaRPr>
          </a:p>
        </p:txBody>
      </p:sp>
      <p:sp>
        <p:nvSpPr>
          <p:cNvPr id="11" name="TextBox 10">
            <a:extLst>
              <a:ext uri="{FF2B5EF4-FFF2-40B4-BE49-F238E27FC236}">
                <a16:creationId xmlns:a16="http://schemas.microsoft.com/office/drawing/2014/main" id="{BBFC30D2-CDB2-4F1F-B8B7-36A20934AF0C}"/>
              </a:ext>
            </a:extLst>
          </p:cNvPr>
          <p:cNvSpPr txBox="1"/>
          <p:nvPr/>
        </p:nvSpPr>
        <p:spPr>
          <a:xfrm>
            <a:off x="0" y="100201"/>
            <a:ext cx="7467600" cy="1810752"/>
          </a:xfrm>
          <a:prstGeom prst="rect">
            <a:avLst/>
          </a:prstGeom>
          <a:noFill/>
        </p:spPr>
        <p:txBody>
          <a:bodyPr wrap="square" rtlCol="0">
            <a:spAutoFit/>
          </a:bodyPr>
          <a:lstStyle/>
          <a:p>
            <a:pPr algn="ctr">
              <a:lnSpc>
                <a:spcPts val="3000"/>
              </a:lnSpc>
            </a:pPr>
            <a:r>
              <a:rPr lang="en-US" sz="3600" b="1" dirty="0">
                <a:solidFill>
                  <a:srgbClr val="FF0000"/>
                </a:solidFill>
              </a:rPr>
              <a:t>  The Fresnel Zone </a:t>
            </a:r>
          </a:p>
          <a:p>
            <a:pPr>
              <a:lnSpc>
                <a:spcPts val="2600"/>
              </a:lnSpc>
            </a:pPr>
            <a:r>
              <a:rPr lang="en-US" sz="2500" b="1" dirty="0">
                <a:solidFill>
                  <a:srgbClr val="000000"/>
                </a:solidFill>
              </a:rPr>
              <a:t>     </a:t>
            </a:r>
            <a:r>
              <a:rPr lang="en-US" b="1" dirty="0">
                <a:solidFill>
                  <a:srgbClr val="000000"/>
                </a:solidFill>
              </a:rPr>
              <a:t>By definition includes </a:t>
            </a:r>
            <a:r>
              <a:rPr lang="en-US" b="1" u="sng" dirty="0">
                <a:solidFill>
                  <a:srgbClr val="000000"/>
                </a:solidFill>
              </a:rPr>
              <a:t>all ground reflections</a:t>
            </a:r>
          </a:p>
          <a:p>
            <a:pPr>
              <a:lnSpc>
                <a:spcPts val="2600"/>
              </a:lnSpc>
            </a:pPr>
            <a:r>
              <a:rPr lang="en-US" b="1" dirty="0">
                <a:solidFill>
                  <a:srgbClr val="000000"/>
                </a:solidFill>
              </a:rPr>
              <a:t>  within +/- 90</a:t>
            </a:r>
            <a:r>
              <a:rPr lang="en-US" dirty="0">
                <a:solidFill>
                  <a:srgbClr val="000000"/>
                </a:solidFill>
              </a:rPr>
              <a:t>º</a:t>
            </a:r>
            <a:r>
              <a:rPr lang="en-US" b="1" dirty="0">
                <a:solidFill>
                  <a:srgbClr val="000000"/>
                </a:solidFill>
              </a:rPr>
              <a:t> of the phase of the direct ray that</a:t>
            </a:r>
          </a:p>
          <a:p>
            <a:pPr>
              <a:lnSpc>
                <a:spcPts val="2600"/>
              </a:lnSpc>
            </a:pPr>
            <a:r>
              <a:rPr lang="en-US" b="1" dirty="0">
                <a:solidFill>
                  <a:srgbClr val="000000"/>
                </a:solidFill>
              </a:rPr>
              <a:t>   add to the power from the direct ray if ground</a:t>
            </a:r>
          </a:p>
          <a:p>
            <a:pPr>
              <a:lnSpc>
                <a:spcPts val="2600"/>
              </a:lnSpc>
            </a:pPr>
            <a:r>
              <a:rPr lang="en-US" b="1" dirty="0">
                <a:solidFill>
                  <a:srgbClr val="000000"/>
                </a:solidFill>
              </a:rPr>
              <a:t>    reflections are not obstructed or absorbed</a:t>
            </a:r>
          </a:p>
        </p:txBody>
      </p:sp>
      <p:sp>
        <p:nvSpPr>
          <p:cNvPr id="42" name="Oval 41">
            <a:extLst>
              <a:ext uri="{FF2B5EF4-FFF2-40B4-BE49-F238E27FC236}">
                <a16:creationId xmlns:a16="http://schemas.microsoft.com/office/drawing/2014/main" id="{CF351BE8-75E8-4A62-A540-893BE3DE8641}"/>
              </a:ext>
            </a:extLst>
          </p:cNvPr>
          <p:cNvSpPr/>
          <p:nvPr/>
        </p:nvSpPr>
        <p:spPr bwMode="auto">
          <a:xfrm>
            <a:off x="4421891" y="4731768"/>
            <a:ext cx="150109"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48" charset="-128"/>
            </a:endParaRPr>
          </a:p>
        </p:txBody>
      </p:sp>
      <p:cxnSp>
        <p:nvCxnSpPr>
          <p:cNvPr id="122" name="Straight Connector 121">
            <a:extLst>
              <a:ext uri="{FF2B5EF4-FFF2-40B4-BE49-F238E27FC236}">
                <a16:creationId xmlns:a16="http://schemas.microsoft.com/office/drawing/2014/main" id="{EC86A8EF-B073-4FF4-A8DA-F9EBD9D10A1F}"/>
              </a:ext>
            </a:extLst>
          </p:cNvPr>
          <p:cNvCxnSpPr/>
          <p:nvPr/>
        </p:nvCxnSpPr>
        <p:spPr bwMode="auto">
          <a:xfrm>
            <a:off x="304800" y="2889807"/>
            <a:ext cx="246561" cy="350184"/>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 name="Straight Connector 122">
            <a:extLst>
              <a:ext uri="{FF2B5EF4-FFF2-40B4-BE49-F238E27FC236}">
                <a16:creationId xmlns:a16="http://schemas.microsoft.com/office/drawing/2014/main" id="{16D77964-E210-43B9-9E37-CC74BDC4FF8E}"/>
              </a:ext>
            </a:extLst>
          </p:cNvPr>
          <p:cNvCxnSpPr/>
          <p:nvPr/>
        </p:nvCxnSpPr>
        <p:spPr bwMode="auto">
          <a:xfrm flipV="1">
            <a:off x="541421" y="2889807"/>
            <a:ext cx="296779" cy="326121"/>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4" name="Straight Connector 123">
            <a:extLst>
              <a:ext uri="{FF2B5EF4-FFF2-40B4-BE49-F238E27FC236}">
                <a16:creationId xmlns:a16="http://schemas.microsoft.com/office/drawing/2014/main" id="{CE725732-13DF-4EAF-AC84-BEA9C028A086}"/>
              </a:ext>
            </a:extLst>
          </p:cNvPr>
          <p:cNvCxnSpPr/>
          <p:nvPr/>
        </p:nvCxnSpPr>
        <p:spPr bwMode="auto">
          <a:xfrm>
            <a:off x="304800" y="2889807"/>
            <a:ext cx="533400" cy="0"/>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Straight Connector 124">
            <a:extLst>
              <a:ext uri="{FF2B5EF4-FFF2-40B4-BE49-F238E27FC236}">
                <a16:creationId xmlns:a16="http://schemas.microsoft.com/office/drawing/2014/main" id="{5DA3DE8B-FD77-4693-A346-D60696C31214}"/>
              </a:ext>
            </a:extLst>
          </p:cNvPr>
          <p:cNvCxnSpPr/>
          <p:nvPr/>
        </p:nvCxnSpPr>
        <p:spPr bwMode="auto">
          <a:xfrm>
            <a:off x="543234" y="2889807"/>
            <a:ext cx="14711" cy="1529793"/>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0" name="TextBox 159">
            <a:extLst>
              <a:ext uri="{FF2B5EF4-FFF2-40B4-BE49-F238E27FC236}">
                <a16:creationId xmlns:a16="http://schemas.microsoft.com/office/drawing/2014/main" id="{4C9559C1-9F6D-4EAF-A8B3-3FF6D2582543}"/>
              </a:ext>
            </a:extLst>
          </p:cNvPr>
          <p:cNvSpPr txBox="1"/>
          <p:nvPr/>
        </p:nvSpPr>
        <p:spPr>
          <a:xfrm rot="19898665">
            <a:off x="735681" y="2296026"/>
            <a:ext cx="2038315" cy="461665"/>
          </a:xfrm>
          <a:prstGeom prst="rect">
            <a:avLst/>
          </a:prstGeom>
          <a:noFill/>
        </p:spPr>
        <p:txBody>
          <a:bodyPr wrap="square" rtlCol="0">
            <a:spAutoFit/>
          </a:bodyPr>
          <a:lstStyle/>
          <a:p>
            <a:r>
              <a:rPr lang="en-US" b="1" dirty="0">
                <a:solidFill>
                  <a:srgbClr val="000000"/>
                </a:solidFill>
              </a:rPr>
              <a:t>DIRECT RAY</a:t>
            </a:r>
          </a:p>
        </p:txBody>
      </p:sp>
      <p:cxnSp>
        <p:nvCxnSpPr>
          <p:cNvPr id="140" name="Straight Arrow Connector 139">
            <a:extLst>
              <a:ext uri="{FF2B5EF4-FFF2-40B4-BE49-F238E27FC236}">
                <a16:creationId xmlns:a16="http://schemas.microsoft.com/office/drawing/2014/main" id="{A85D4EAC-CB71-421E-BEA2-DB2308DEA6AD}"/>
              </a:ext>
            </a:extLst>
          </p:cNvPr>
          <p:cNvCxnSpPr>
            <a:cxnSpLocks/>
          </p:cNvCxnSpPr>
          <p:nvPr/>
        </p:nvCxnSpPr>
        <p:spPr bwMode="auto">
          <a:xfrm>
            <a:off x="541421" y="2889807"/>
            <a:ext cx="3953252" cy="1929045"/>
          </a:xfrm>
          <a:prstGeom prst="straightConnector1">
            <a:avLst/>
          </a:prstGeom>
          <a:solidFill>
            <a:schemeClr val="accent1"/>
          </a:solidFill>
          <a:ln w="666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Straight Arrow Connector 140">
            <a:extLst>
              <a:ext uri="{FF2B5EF4-FFF2-40B4-BE49-F238E27FC236}">
                <a16:creationId xmlns:a16="http://schemas.microsoft.com/office/drawing/2014/main" id="{89202C5F-4AF2-4397-A940-B3278751D462}"/>
              </a:ext>
            </a:extLst>
          </p:cNvPr>
          <p:cNvCxnSpPr>
            <a:cxnSpLocks/>
          </p:cNvCxnSpPr>
          <p:nvPr/>
        </p:nvCxnSpPr>
        <p:spPr bwMode="auto">
          <a:xfrm flipV="1">
            <a:off x="4507426" y="2561883"/>
            <a:ext cx="4093340" cy="2239997"/>
          </a:xfrm>
          <a:prstGeom prst="straightConnector1">
            <a:avLst/>
          </a:prstGeom>
          <a:solidFill>
            <a:schemeClr val="accent1"/>
          </a:solidFill>
          <a:ln w="666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5" name="Straight Arrow Connector 144">
            <a:extLst>
              <a:ext uri="{FF2B5EF4-FFF2-40B4-BE49-F238E27FC236}">
                <a16:creationId xmlns:a16="http://schemas.microsoft.com/office/drawing/2014/main" id="{3092F2F9-768F-4952-ACC3-78C0C0571E22}"/>
              </a:ext>
            </a:extLst>
          </p:cNvPr>
          <p:cNvCxnSpPr>
            <a:cxnSpLocks/>
          </p:cNvCxnSpPr>
          <p:nvPr/>
        </p:nvCxnSpPr>
        <p:spPr bwMode="auto">
          <a:xfrm flipV="1">
            <a:off x="574761" y="1828800"/>
            <a:ext cx="2013017" cy="1069555"/>
          </a:xfrm>
          <a:prstGeom prst="straightConnector1">
            <a:avLst/>
          </a:prstGeom>
          <a:solidFill>
            <a:schemeClr val="accent1"/>
          </a:solidFill>
          <a:ln w="666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8" name="TextBox 217">
            <a:extLst>
              <a:ext uri="{FF2B5EF4-FFF2-40B4-BE49-F238E27FC236}">
                <a16:creationId xmlns:a16="http://schemas.microsoft.com/office/drawing/2014/main" id="{7A9894D5-F65A-4B90-966F-EB7F136FC6D2}"/>
              </a:ext>
            </a:extLst>
          </p:cNvPr>
          <p:cNvSpPr txBox="1"/>
          <p:nvPr/>
        </p:nvSpPr>
        <p:spPr>
          <a:xfrm rot="19858143">
            <a:off x="4846400" y="3528938"/>
            <a:ext cx="4392213" cy="1131079"/>
          </a:xfrm>
          <a:prstGeom prst="rect">
            <a:avLst/>
          </a:prstGeom>
          <a:noFill/>
        </p:spPr>
        <p:txBody>
          <a:bodyPr wrap="square" rtlCol="0">
            <a:spAutoFit/>
          </a:bodyPr>
          <a:lstStyle/>
          <a:p>
            <a:pPr>
              <a:lnSpc>
                <a:spcPts val="2700"/>
              </a:lnSpc>
            </a:pPr>
            <a:r>
              <a:rPr lang="en-US" b="1" dirty="0">
                <a:solidFill>
                  <a:srgbClr val="000000"/>
                </a:solidFill>
              </a:rPr>
              <a:t>ONLY ONE REFLECTED RAY </a:t>
            </a:r>
          </a:p>
          <a:p>
            <a:pPr>
              <a:lnSpc>
                <a:spcPts val="2700"/>
              </a:lnSpc>
            </a:pPr>
            <a:r>
              <a:rPr lang="en-US" b="1" dirty="0">
                <a:solidFill>
                  <a:srgbClr val="000000"/>
                </a:solidFill>
              </a:rPr>
              <a:t>      IS EXACTLY IN-PHASE </a:t>
            </a:r>
          </a:p>
          <a:p>
            <a:pPr>
              <a:lnSpc>
                <a:spcPts val="2700"/>
              </a:lnSpc>
            </a:pPr>
            <a:r>
              <a:rPr lang="en-US" b="1" dirty="0">
                <a:solidFill>
                  <a:srgbClr val="000000"/>
                </a:solidFill>
              </a:rPr>
              <a:t>      WITH THE DIRECT RAY</a:t>
            </a:r>
          </a:p>
        </p:txBody>
      </p:sp>
      <p:sp>
        <p:nvSpPr>
          <p:cNvPr id="35" name="TextBox 34">
            <a:extLst>
              <a:ext uri="{FF2B5EF4-FFF2-40B4-BE49-F238E27FC236}">
                <a16:creationId xmlns:a16="http://schemas.microsoft.com/office/drawing/2014/main" id="{CCDAA311-2B5F-4A02-BF36-CB2E341B8FB2}"/>
              </a:ext>
            </a:extLst>
          </p:cNvPr>
          <p:cNvSpPr txBox="1"/>
          <p:nvPr/>
        </p:nvSpPr>
        <p:spPr>
          <a:xfrm>
            <a:off x="0" y="4648200"/>
            <a:ext cx="1715954" cy="1054135"/>
          </a:xfrm>
          <a:prstGeom prst="rect">
            <a:avLst/>
          </a:prstGeom>
          <a:noFill/>
        </p:spPr>
        <p:txBody>
          <a:bodyPr wrap="square" rtlCol="0">
            <a:spAutoFit/>
          </a:bodyPr>
          <a:lstStyle/>
          <a:p>
            <a:pPr algn="ctr">
              <a:lnSpc>
                <a:spcPts val="2500"/>
              </a:lnSpc>
            </a:pPr>
            <a:r>
              <a:rPr lang="en-US" b="1" dirty="0">
                <a:solidFill>
                  <a:srgbClr val="000000"/>
                </a:solidFill>
              </a:rPr>
              <a:t>FRESNELZONE</a:t>
            </a:r>
          </a:p>
          <a:p>
            <a:pPr algn="ctr">
              <a:lnSpc>
                <a:spcPts val="2500"/>
              </a:lnSpc>
            </a:pPr>
            <a:r>
              <a:rPr lang="en-US" b="1" dirty="0">
                <a:solidFill>
                  <a:srgbClr val="000000"/>
                </a:solidFill>
              </a:rPr>
              <a:t>EDGE</a:t>
            </a:r>
          </a:p>
        </p:txBody>
      </p:sp>
      <p:cxnSp>
        <p:nvCxnSpPr>
          <p:cNvPr id="36" name="Straight Arrow Connector 35">
            <a:extLst>
              <a:ext uri="{FF2B5EF4-FFF2-40B4-BE49-F238E27FC236}">
                <a16:creationId xmlns:a16="http://schemas.microsoft.com/office/drawing/2014/main" id="{B636748F-D76F-4BF0-8E4F-FE4552E16CF8}"/>
              </a:ext>
            </a:extLst>
          </p:cNvPr>
          <p:cNvCxnSpPr>
            <a:cxnSpLocks/>
          </p:cNvCxnSpPr>
          <p:nvPr/>
        </p:nvCxnSpPr>
        <p:spPr bwMode="auto">
          <a:xfrm flipV="1">
            <a:off x="1295400" y="5014128"/>
            <a:ext cx="1192167" cy="167472"/>
          </a:xfrm>
          <a:prstGeom prst="straightConnector1">
            <a:avLst/>
          </a:prstGeom>
          <a:solidFill>
            <a:schemeClr val="accent1"/>
          </a:solidFill>
          <a:ln w="254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Box 26">
            <a:extLst>
              <a:ext uri="{FF2B5EF4-FFF2-40B4-BE49-F238E27FC236}">
                <a16:creationId xmlns:a16="http://schemas.microsoft.com/office/drawing/2014/main" id="{094EDF29-AA5D-45B3-BA89-51ED26AEF664}"/>
              </a:ext>
            </a:extLst>
          </p:cNvPr>
          <p:cNvSpPr txBox="1"/>
          <p:nvPr/>
        </p:nvSpPr>
        <p:spPr>
          <a:xfrm>
            <a:off x="76200" y="6324600"/>
            <a:ext cx="9020418" cy="369332"/>
          </a:xfrm>
          <a:prstGeom prst="rect">
            <a:avLst/>
          </a:prstGeom>
          <a:noFill/>
        </p:spPr>
        <p:txBody>
          <a:bodyPr wrap="none" rtlCol="0">
            <a:spAutoFit/>
          </a:bodyPr>
          <a:lstStyle/>
          <a:p>
            <a:r>
              <a:rPr lang="en-US" sz="1800" dirty="0">
                <a:solidFill>
                  <a:srgbClr val="000000"/>
                </a:solidFill>
              </a:rPr>
              <a:t>https://ia801604.us.archive.org/5/items/sitingcriteriafo139utla/sitingcriteriafo139utla.pdf</a:t>
            </a:r>
          </a:p>
        </p:txBody>
      </p:sp>
      <p:sp>
        <p:nvSpPr>
          <p:cNvPr id="17" name="TextBox 16">
            <a:extLst>
              <a:ext uri="{FF2B5EF4-FFF2-40B4-BE49-F238E27FC236}">
                <a16:creationId xmlns:a16="http://schemas.microsoft.com/office/drawing/2014/main" id="{E4FC1A11-AEFC-44A5-A974-E05318BD236D}"/>
              </a:ext>
            </a:extLst>
          </p:cNvPr>
          <p:cNvSpPr txBox="1"/>
          <p:nvPr/>
        </p:nvSpPr>
        <p:spPr>
          <a:xfrm>
            <a:off x="3434841" y="4859496"/>
            <a:ext cx="2006892" cy="656590"/>
          </a:xfrm>
          <a:prstGeom prst="rect">
            <a:avLst/>
          </a:prstGeom>
          <a:noFill/>
        </p:spPr>
        <p:txBody>
          <a:bodyPr wrap="square" rtlCol="0">
            <a:spAutoFit/>
          </a:bodyPr>
          <a:lstStyle/>
          <a:p>
            <a:pPr algn="ctr">
              <a:lnSpc>
                <a:spcPts val="2200"/>
              </a:lnSpc>
            </a:pPr>
            <a:r>
              <a:rPr lang="en-US" b="1" dirty="0">
                <a:solidFill>
                  <a:srgbClr val="000000"/>
                </a:solidFill>
              </a:rPr>
              <a:t>+6 dB</a:t>
            </a:r>
          </a:p>
          <a:p>
            <a:pPr algn="ctr">
              <a:lnSpc>
                <a:spcPts val="2200"/>
              </a:lnSpc>
            </a:pPr>
            <a:r>
              <a:rPr lang="en-US" b="1" dirty="0">
                <a:solidFill>
                  <a:srgbClr val="000000"/>
                </a:solidFill>
              </a:rPr>
              <a:t>ground gain</a:t>
            </a:r>
          </a:p>
        </p:txBody>
      </p:sp>
      <p:sp>
        <p:nvSpPr>
          <p:cNvPr id="19" name="TextBox 18">
            <a:extLst>
              <a:ext uri="{FF2B5EF4-FFF2-40B4-BE49-F238E27FC236}">
                <a16:creationId xmlns:a16="http://schemas.microsoft.com/office/drawing/2014/main" id="{DE7A18AA-DE58-4F08-A9F7-E2B8723FAC51}"/>
              </a:ext>
            </a:extLst>
          </p:cNvPr>
          <p:cNvSpPr txBox="1"/>
          <p:nvPr/>
        </p:nvSpPr>
        <p:spPr>
          <a:xfrm>
            <a:off x="1516380" y="5515610"/>
            <a:ext cx="1972636" cy="656590"/>
          </a:xfrm>
          <a:prstGeom prst="rect">
            <a:avLst/>
          </a:prstGeom>
          <a:noFill/>
        </p:spPr>
        <p:txBody>
          <a:bodyPr wrap="square" rtlCol="0">
            <a:spAutoFit/>
          </a:bodyPr>
          <a:lstStyle/>
          <a:p>
            <a:pPr algn="ctr">
              <a:lnSpc>
                <a:spcPts val="2200"/>
              </a:lnSpc>
            </a:pPr>
            <a:r>
              <a:rPr lang="en-US" b="1" dirty="0">
                <a:solidFill>
                  <a:srgbClr val="000000"/>
                </a:solidFill>
              </a:rPr>
              <a:t>0 dB</a:t>
            </a:r>
          </a:p>
          <a:p>
            <a:pPr algn="ctr">
              <a:lnSpc>
                <a:spcPts val="2200"/>
              </a:lnSpc>
            </a:pPr>
            <a:r>
              <a:rPr lang="en-US" b="1" dirty="0">
                <a:solidFill>
                  <a:srgbClr val="000000"/>
                </a:solidFill>
              </a:rPr>
              <a:t>ground gain</a:t>
            </a:r>
          </a:p>
        </p:txBody>
      </p:sp>
      <p:sp>
        <p:nvSpPr>
          <p:cNvPr id="20" name="TextBox 19">
            <a:extLst>
              <a:ext uri="{FF2B5EF4-FFF2-40B4-BE49-F238E27FC236}">
                <a16:creationId xmlns:a16="http://schemas.microsoft.com/office/drawing/2014/main" id="{A99684CA-5D72-4CC3-8CC4-034DE085710D}"/>
              </a:ext>
            </a:extLst>
          </p:cNvPr>
          <p:cNvSpPr txBox="1"/>
          <p:nvPr/>
        </p:nvSpPr>
        <p:spPr>
          <a:xfrm>
            <a:off x="7095164" y="5515610"/>
            <a:ext cx="1972636" cy="656590"/>
          </a:xfrm>
          <a:prstGeom prst="rect">
            <a:avLst/>
          </a:prstGeom>
          <a:noFill/>
        </p:spPr>
        <p:txBody>
          <a:bodyPr wrap="square" rtlCol="0">
            <a:spAutoFit/>
          </a:bodyPr>
          <a:lstStyle/>
          <a:p>
            <a:pPr algn="ctr">
              <a:lnSpc>
                <a:spcPts val="2200"/>
              </a:lnSpc>
            </a:pPr>
            <a:r>
              <a:rPr lang="en-US" b="1" dirty="0">
                <a:solidFill>
                  <a:srgbClr val="000000"/>
                </a:solidFill>
              </a:rPr>
              <a:t>    0 dB</a:t>
            </a:r>
          </a:p>
          <a:p>
            <a:pPr algn="ctr">
              <a:lnSpc>
                <a:spcPts val="2200"/>
              </a:lnSpc>
            </a:pPr>
            <a:r>
              <a:rPr lang="en-US" b="1" dirty="0">
                <a:solidFill>
                  <a:srgbClr val="000000"/>
                </a:solidFill>
              </a:rPr>
              <a:t>ground gain</a:t>
            </a:r>
          </a:p>
        </p:txBody>
      </p:sp>
      <p:cxnSp>
        <p:nvCxnSpPr>
          <p:cNvPr id="21" name="Straight Arrow Connector 20">
            <a:extLst>
              <a:ext uri="{FF2B5EF4-FFF2-40B4-BE49-F238E27FC236}">
                <a16:creationId xmlns:a16="http://schemas.microsoft.com/office/drawing/2014/main" id="{016EFDEF-D390-650B-F08F-A26E3188E741}"/>
              </a:ext>
            </a:extLst>
          </p:cNvPr>
          <p:cNvCxnSpPr>
            <a:cxnSpLocks/>
          </p:cNvCxnSpPr>
          <p:nvPr/>
        </p:nvCxnSpPr>
        <p:spPr bwMode="auto">
          <a:xfrm flipV="1">
            <a:off x="2351105" y="5365750"/>
            <a:ext cx="270175" cy="149860"/>
          </a:xfrm>
          <a:prstGeom prst="straightConnector1">
            <a:avLst/>
          </a:prstGeom>
          <a:solidFill>
            <a:schemeClr val="accent1"/>
          </a:solidFill>
          <a:ln w="254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00CC0A4F-1CEC-5F86-6E70-F896F4DD9E42}"/>
              </a:ext>
            </a:extLst>
          </p:cNvPr>
          <p:cNvCxnSpPr>
            <a:cxnSpLocks/>
          </p:cNvCxnSpPr>
          <p:nvPr/>
        </p:nvCxnSpPr>
        <p:spPr bwMode="auto">
          <a:xfrm flipH="1" flipV="1">
            <a:off x="7950998" y="5348161"/>
            <a:ext cx="232882" cy="260159"/>
          </a:xfrm>
          <a:prstGeom prst="straightConnector1">
            <a:avLst/>
          </a:prstGeom>
          <a:solidFill>
            <a:schemeClr val="accent1"/>
          </a:solidFill>
          <a:ln w="254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804837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Oval 71">
            <a:extLst>
              <a:ext uri="{FF2B5EF4-FFF2-40B4-BE49-F238E27FC236}">
                <a16:creationId xmlns:a16="http://schemas.microsoft.com/office/drawing/2014/main" id="{8CBA9A55-7BDF-4A34-8FF9-D4301BBFCE5A}"/>
              </a:ext>
            </a:extLst>
          </p:cNvPr>
          <p:cNvSpPr/>
          <p:nvPr/>
        </p:nvSpPr>
        <p:spPr bwMode="auto">
          <a:xfrm>
            <a:off x="2253934" y="3852818"/>
            <a:ext cx="5715000" cy="2956000"/>
          </a:xfrm>
          <a:prstGeom prst="ellipse">
            <a:avLst/>
          </a:prstGeom>
          <a:solidFill>
            <a:srgbClr val="FF0000">
              <a:alpha val="8000"/>
            </a:srgbClr>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48" charset="-128"/>
            </a:endParaRPr>
          </a:p>
        </p:txBody>
      </p:sp>
      <p:sp>
        <p:nvSpPr>
          <p:cNvPr id="8" name="TextBox 7">
            <a:extLst>
              <a:ext uri="{FF2B5EF4-FFF2-40B4-BE49-F238E27FC236}">
                <a16:creationId xmlns:a16="http://schemas.microsoft.com/office/drawing/2014/main" id="{591A24BF-BF1E-458D-B902-A4ECC3D954ED}"/>
              </a:ext>
            </a:extLst>
          </p:cNvPr>
          <p:cNvSpPr txBox="1"/>
          <p:nvPr/>
        </p:nvSpPr>
        <p:spPr>
          <a:xfrm>
            <a:off x="1447800" y="6548735"/>
            <a:ext cx="354584" cy="461665"/>
          </a:xfrm>
          <a:prstGeom prst="rect">
            <a:avLst/>
          </a:prstGeom>
          <a:solidFill>
            <a:schemeClr val="tx1"/>
          </a:solidFill>
        </p:spPr>
        <p:txBody>
          <a:bodyPr wrap="none" rtlCol="0">
            <a:spAutoFit/>
          </a:bodyPr>
          <a:lstStyle/>
          <a:p>
            <a:r>
              <a:rPr lang="en-US" dirty="0"/>
              <a:t>  </a:t>
            </a:r>
          </a:p>
        </p:txBody>
      </p:sp>
      <p:sp>
        <p:nvSpPr>
          <p:cNvPr id="113" name="TextBox 112">
            <a:extLst>
              <a:ext uri="{FF2B5EF4-FFF2-40B4-BE49-F238E27FC236}">
                <a16:creationId xmlns:a16="http://schemas.microsoft.com/office/drawing/2014/main" id="{3710ACD1-745C-444B-AC39-996D9AAC7FED}"/>
              </a:ext>
            </a:extLst>
          </p:cNvPr>
          <p:cNvSpPr txBox="1"/>
          <p:nvPr/>
        </p:nvSpPr>
        <p:spPr>
          <a:xfrm>
            <a:off x="5015426" y="3029081"/>
            <a:ext cx="242374" cy="215444"/>
          </a:xfrm>
          <a:prstGeom prst="rect">
            <a:avLst/>
          </a:prstGeom>
          <a:solidFill>
            <a:schemeClr val="tx1"/>
          </a:solidFill>
        </p:spPr>
        <p:txBody>
          <a:bodyPr wrap="none" rtlCol="0">
            <a:spAutoFit/>
          </a:bodyPr>
          <a:lstStyle/>
          <a:p>
            <a:r>
              <a:rPr lang="en-US" sz="800" dirty="0"/>
              <a:t>d</a:t>
            </a:r>
          </a:p>
        </p:txBody>
      </p:sp>
      <p:sp>
        <p:nvSpPr>
          <p:cNvPr id="11" name="TextBox 10">
            <a:extLst>
              <a:ext uri="{FF2B5EF4-FFF2-40B4-BE49-F238E27FC236}">
                <a16:creationId xmlns:a16="http://schemas.microsoft.com/office/drawing/2014/main" id="{BBFC30D2-CDB2-4F1F-B8B7-36A20934AF0C}"/>
              </a:ext>
            </a:extLst>
          </p:cNvPr>
          <p:cNvSpPr txBox="1"/>
          <p:nvPr/>
        </p:nvSpPr>
        <p:spPr>
          <a:xfrm>
            <a:off x="76200" y="76201"/>
            <a:ext cx="7406640" cy="2144177"/>
          </a:xfrm>
          <a:prstGeom prst="rect">
            <a:avLst/>
          </a:prstGeom>
          <a:noFill/>
        </p:spPr>
        <p:txBody>
          <a:bodyPr wrap="square" rtlCol="0">
            <a:spAutoFit/>
          </a:bodyPr>
          <a:lstStyle/>
          <a:p>
            <a:pPr algn="ctr">
              <a:lnSpc>
                <a:spcPts val="3000"/>
              </a:lnSpc>
            </a:pPr>
            <a:r>
              <a:rPr lang="en-US" sz="3600" b="1" dirty="0">
                <a:solidFill>
                  <a:srgbClr val="FF0000"/>
                </a:solidFill>
              </a:rPr>
              <a:t>The Fresnel Zone </a:t>
            </a:r>
          </a:p>
          <a:p>
            <a:pPr>
              <a:lnSpc>
                <a:spcPts val="2600"/>
              </a:lnSpc>
            </a:pPr>
            <a:r>
              <a:rPr lang="en-US" b="1" dirty="0">
                <a:solidFill>
                  <a:srgbClr val="000000"/>
                </a:solidFill>
              </a:rPr>
              <a:t>Unobstructed 0º to </a:t>
            </a:r>
            <a:r>
              <a:rPr lang="en-US" b="1" u="sng" dirty="0">
                <a:solidFill>
                  <a:srgbClr val="000000"/>
                </a:solidFill>
              </a:rPr>
              <a:t>45º</a:t>
            </a:r>
            <a:r>
              <a:rPr lang="en-US" b="1" dirty="0">
                <a:solidFill>
                  <a:srgbClr val="000000"/>
                </a:solidFill>
              </a:rPr>
              <a:t> phase shifted reflections from roughly the middle half of the Fresnel zone contribute more power to low angle radiation than the 45º to 90º phase shifted reflections</a:t>
            </a:r>
          </a:p>
          <a:p>
            <a:pPr>
              <a:lnSpc>
                <a:spcPts val="2600"/>
              </a:lnSpc>
            </a:pPr>
            <a:r>
              <a:rPr lang="en-US" b="1" dirty="0">
                <a:solidFill>
                  <a:srgbClr val="000000"/>
                </a:solidFill>
              </a:rPr>
              <a:t>from roughly the outer half of the Fresnel zone</a:t>
            </a:r>
          </a:p>
        </p:txBody>
      </p:sp>
      <p:sp>
        <p:nvSpPr>
          <p:cNvPr id="42" name="Oval 41">
            <a:extLst>
              <a:ext uri="{FF2B5EF4-FFF2-40B4-BE49-F238E27FC236}">
                <a16:creationId xmlns:a16="http://schemas.microsoft.com/office/drawing/2014/main" id="{CF351BE8-75E8-4A62-A540-893BE3DE8641}"/>
              </a:ext>
            </a:extLst>
          </p:cNvPr>
          <p:cNvSpPr/>
          <p:nvPr/>
        </p:nvSpPr>
        <p:spPr bwMode="auto">
          <a:xfrm>
            <a:off x="4421891" y="5260703"/>
            <a:ext cx="150109"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48" charset="-128"/>
            </a:endParaRPr>
          </a:p>
        </p:txBody>
      </p:sp>
      <p:cxnSp>
        <p:nvCxnSpPr>
          <p:cNvPr id="122" name="Straight Connector 121">
            <a:extLst>
              <a:ext uri="{FF2B5EF4-FFF2-40B4-BE49-F238E27FC236}">
                <a16:creationId xmlns:a16="http://schemas.microsoft.com/office/drawing/2014/main" id="{EC86A8EF-B073-4FF4-A8DA-F9EBD9D10A1F}"/>
              </a:ext>
            </a:extLst>
          </p:cNvPr>
          <p:cNvCxnSpPr/>
          <p:nvPr/>
        </p:nvCxnSpPr>
        <p:spPr bwMode="auto">
          <a:xfrm>
            <a:off x="304800" y="3418742"/>
            <a:ext cx="246561" cy="350184"/>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 name="Straight Connector 122">
            <a:extLst>
              <a:ext uri="{FF2B5EF4-FFF2-40B4-BE49-F238E27FC236}">
                <a16:creationId xmlns:a16="http://schemas.microsoft.com/office/drawing/2014/main" id="{16D77964-E210-43B9-9E37-CC74BDC4FF8E}"/>
              </a:ext>
            </a:extLst>
          </p:cNvPr>
          <p:cNvCxnSpPr/>
          <p:nvPr/>
        </p:nvCxnSpPr>
        <p:spPr bwMode="auto">
          <a:xfrm flipV="1">
            <a:off x="541421" y="3418742"/>
            <a:ext cx="296779" cy="326121"/>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4" name="Straight Connector 123">
            <a:extLst>
              <a:ext uri="{FF2B5EF4-FFF2-40B4-BE49-F238E27FC236}">
                <a16:creationId xmlns:a16="http://schemas.microsoft.com/office/drawing/2014/main" id="{CE725732-13DF-4EAF-AC84-BEA9C028A086}"/>
              </a:ext>
            </a:extLst>
          </p:cNvPr>
          <p:cNvCxnSpPr/>
          <p:nvPr/>
        </p:nvCxnSpPr>
        <p:spPr bwMode="auto">
          <a:xfrm>
            <a:off x="304800" y="3418742"/>
            <a:ext cx="533400" cy="0"/>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Straight Connector 124">
            <a:extLst>
              <a:ext uri="{FF2B5EF4-FFF2-40B4-BE49-F238E27FC236}">
                <a16:creationId xmlns:a16="http://schemas.microsoft.com/office/drawing/2014/main" id="{5DA3DE8B-FD77-4693-A346-D60696C31214}"/>
              </a:ext>
            </a:extLst>
          </p:cNvPr>
          <p:cNvCxnSpPr/>
          <p:nvPr/>
        </p:nvCxnSpPr>
        <p:spPr bwMode="auto">
          <a:xfrm>
            <a:off x="543234" y="3418742"/>
            <a:ext cx="25236" cy="1381858"/>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0" name="TextBox 159">
            <a:extLst>
              <a:ext uri="{FF2B5EF4-FFF2-40B4-BE49-F238E27FC236}">
                <a16:creationId xmlns:a16="http://schemas.microsoft.com/office/drawing/2014/main" id="{4C9559C1-9F6D-4EAF-A8B3-3FF6D2582543}"/>
              </a:ext>
            </a:extLst>
          </p:cNvPr>
          <p:cNvSpPr txBox="1"/>
          <p:nvPr/>
        </p:nvSpPr>
        <p:spPr>
          <a:xfrm rot="19898665">
            <a:off x="708711" y="2810710"/>
            <a:ext cx="2038315" cy="461665"/>
          </a:xfrm>
          <a:prstGeom prst="rect">
            <a:avLst/>
          </a:prstGeom>
          <a:noFill/>
        </p:spPr>
        <p:txBody>
          <a:bodyPr wrap="square" rtlCol="0">
            <a:spAutoFit/>
          </a:bodyPr>
          <a:lstStyle/>
          <a:p>
            <a:r>
              <a:rPr lang="en-US" b="1" dirty="0">
                <a:solidFill>
                  <a:srgbClr val="000000"/>
                </a:solidFill>
              </a:rPr>
              <a:t>DIRECT RAY</a:t>
            </a:r>
          </a:p>
        </p:txBody>
      </p:sp>
      <p:cxnSp>
        <p:nvCxnSpPr>
          <p:cNvPr id="140" name="Straight Arrow Connector 139">
            <a:extLst>
              <a:ext uri="{FF2B5EF4-FFF2-40B4-BE49-F238E27FC236}">
                <a16:creationId xmlns:a16="http://schemas.microsoft.com/office/drawing/2014/main" id="{A85D4EAC-CB71-421E-BEA2-DB2308DEA6AD}"/>
              </a:ext>
            </a:extLst>
          </p:cNvPr>
          <p:cNvCxnSpPr>
            <a:cxnSpLocks/>
          </p:cNvCxnSpPr>
          <p:nvPr/>
        </p:nvCxnSpPr>
        <p:spPr bwMode="auto">
          <a:xfrm>
            <a:off x="541421" y="3418742"/>
            <a:ext cx="3953252" cy="1929045"/>
          </a:xfrm>
          <a:prstGeom prst="straightConnector1">
            <a:avLst/>
          </a:prstGeom>
          <a:solidFill>
            <a:schemeClr val="accent1"/>
          </a:solidFill>
          <a:ln w="666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Straight Arrow Connector 140">
            <a:extLst>
              <a:ext uri="{FF2B5EF4-FFF2-40B4-BE49-F238E27FC236}">
                <a16:creationId xmlns:a16="http://schemas.microsoft.com/office/drawing/2014/main" id="{89202C5F-4AF2-4397-A940-B3278751D462}"/>
              </a:ext>
            </a:extLst>
          </p:cNvPr>
          <p:cNvCxnSpPr>
            <a:cxnSpLocks/>
          </p:cNvCxnSpPr>
          <p:nvPr/>
        </p:nvCxnSpPr>
        <p:spPr bwMode="auto">
          <a:xfrm flipV="1">
            <a:off x="4507426" y="2982343"/>
            <a:ext cx="4069576" cy="2348472"/>
          </a:xfrm>
          <a:prstGeom prst="straightConnector1">
            <a:avLst/>
          </a:prstGeom>
          <a:solidFill>
            <a:schemeClr val="accent1"/>
          </a:solidFill>
          <a:ln w="666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5" name="Straight Arrow Connector 144">
            <a:extLst>
              <a:ext uri="{FF2B5EF4-FFF2-40B4-BE49-F238E27FC236}">
                <a16:creationId xmlns:a16="http://schemas.microsoft.com/office/drawing/2014/main" id="{3092F2F9-768F-4952-ACC3-78C0C0571E22}"/>
              </a:ext>
            </a:extLst>
          </p:cNvPr>
          <p:cNvCxnSpPr>
            <a:cxnSpLocks/>
          </p:cNvCxnSpPr>
          <p:nvPr/>
        </p:nvCxnSpPr>
        <p:spPr bwMode="auto">
          <a:xfrm flipV="1">
            <a:off x="574761" y="2553801"/>
            <a:ext cx="1545622" cy="873489"/>
          </a:xfrm>
          <a:prstGeom prst="straightConnector1">
            <a:avLst/>
          </a:prstGeom>
          <a:solidFill>
            <a:schemeClr val="accent1"/>
          </a:solidFill>
          <a:ln w="666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8" name="TextBox 217">
            <a:extLst>
              <a:ext uri="{FF2B5EF4-FFF2-40B4-BE49-F238E27FC236}">
                <a16:creationId xmlns:a16="http://schemas.microsoft.com/office/drawing/2014/main" id="{7A9894D5-F65A-4B90-966F-EB7F136FC6D2}"/>
              </a:ext>
            </a:extLst>
          </p:cNvPr>
          <p:cNvSpPr txBox="1"/>
          <p:nvPr/>
        </p:nvSpPr>
        <p:spPr>
          <a:xfrm rot="19801969">
            <a:off x="4089444" y="3706808"/>
            <a:ext cx="4890950" cy="438582"/>
          </a:xfrm>
          <a:prstGeom prst="rect">
            <a:avLst/>
          </a:prstGeom>
          <a:noFill/>
        </p:spPr>
        <p:txBody>
          <a:bodyPr wrap="square" rtlCol="0">
            <a:spAutoFit/>
          </a:bodyPr>
          <a:lstStyle/>
          <a:p>
            <a:pPr>
              <a:lnSpc>
                <a:spcPts val="2700"/>
              </a:lnSpc>
            </a:pPr>
            <a:r>
              <a:rPr lang="en-US" b="1" dirty="0">
                <a:solidFill>
                  <a:srgbClr val="000000"/>
                </a:solidFill>
              </a:rPr>
              <a:t>  IN-PHASE  REFLECTED RAY </a:t>
            </a:r>
          </a:p>
        </p:txBody>
      </p:sp>
      <p:cxnSp>
        <p:nvCxnSpPr>
          <p:cNvPr id="22" name="Straight Arrow Connector 21">
            <a:extLst>
              <a:ext uri="{FF2B5EF4-FFF2-40B4-BE49-F238E27FC236}">
                <a16:creationId xmlns:a16="http://schemas.microsoft.com/office/drawing/2014/main" id="{4B0D5010-BD95-4248-99F1-6A7BCC26FCED}"/>
              </a:ext>
            </a:extLst>
          </p:cNvPr>
          <p:cNvCxnSpPr>
            <a:cxnSpLocks/>
          </p:cNvCxnSpPr>
          <p:nvPr/>
        </p:nvCxnSpPr>
        <p:spPr bwMode="auto">
          <a:xfrm flipV="1">
            <a:off x="4973405" y="2870219"/>
            <a:ext cx="2684147" cy="1609565"/>
          </a:xfrm>
          <a:prstGeom prst="straightConnector1">
            <a:avLst/>
          </a:prstGeom>
          <a:solidFill>
            <a:schemeClr val="accent1"/>
          </a:solidFill>
          <a:ln w="127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1479BAB3-151D-4E3E-9A24-FF2A84888D1B}"/>
              </a:ext>
            </a:extLst>
          </p:cNvPr>
          <p:cNvCxnSpPr>
            <a:cxnSpLocks/>
          </p:cNvCxnSpPr>
          <p:nvPr/>
        </p:nvCxnSpPr>
        <p:spPr bwMode="auto">
          <a:xfrm flipV="1">
            <a:off x="3841021" y="4122034"/>
            <a:ext cx="4518637" cy="2545466"/>
          </a:xfrm>
          <a:prstGeom prst="straightConnector1">
            <a:avLst/>
          </a:prstGeom>
          <a:solidFill>
            <a:schemeClr val="accent1"/>
          </a:solidFill>
          <a:ln w="127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8C893C88-B347-4995-AD1B-6F6B66A5600E}"/>
              </a:ext>
            </a:extLst>
          </p:cNvPr>
          <p:cNvCxnSpPr>
            <a:cxnSpLocks/>
          </p:cNvCxnSpPr>
          <p:nvPr/>
        </p:nvCxnSpPr>
        <p:spPr bwMode="auto">
          <a:xfrm flipV="1">
            <a:off x="4309593" y="2590800"/>
            <a:ext cx="3234207" cy="1911114"/>
          </a:xfrm>
          <a:prstGeom prst="straightConnector1">
            <a:avLst/>
          </a:prstGeom>
          <a:solidFill>
            <a:schemeClr val="accent1"/>
          </a:solidFill>
          <a:ln w="127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Straight Arrow Connector 77">
            <a:extLst>
              <a:ext uri="{FF2B5EF4-FFF2-40B4-BE49-F238E27FC236}">
                <a16:creationId xmlns:a16="http://schemas.microsoft.com/office/drawing/2014/main" id="{7CAE2F5D-7BEB-4B46-99B6-ECDDA66FF4C7}"/>
              </a:ext>
            </a:extLst>
          </p:cNvPr>
          <p:cNvCxnSpPr>
            <a:cxnSpLocks/>
          </p:cNvCxnSpPr>
          <p:nvPr/>
        </p:nvCxnSpPr>
        <p:spPr bwMode="auto">
          <a:xfrm flipV="1">
            <a:off x="1295400" y="5410200"/>
            <a:ext cx="948075" cy="89104"/>
          </a:xfrm>
          <a:prstGeom prst="straightConnector1">
            <a:avLst/>
          </a:prstGeom>
          <a:solidFill>
            <a:schemeClr val="accent1"/>
          </a:solidFill>
          <a:ln w="254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9" name="TextBox 78">
            <a:extLst>
              <a:ext uri="{FF2B5EF4-FFF2-40B4-BE49-F238E27FC236}">
                <a16:creationId xmlns:a16="http://schemas.microsoft.com/office/drawing/2014/main" id="{2E6510A3-5BF2-4771-9159-00E6BB3CB0D3}"/>
              </a:ext>
            </a:extLst>
          </p:cNvPr>
          <p:cNvSpPr txBox="1"/>
          <p:nvPr/>
        </p:nvSpPr>
        <p:spPr>
          <a:xfrm>
            <a:off x="0" y="4953000"/>
            <a:ext cx="1642725" cy="1092607"/>
          </a:xfrm>
          <a:prstGeom prst="rect">
            <a:avLst/>
          </a:prstGeom>
          <a:noFill/>
        </p:spPr>
        <p:txBody>
          <a:bodyPr wrap="square" rtlCol="0">
            <a:spAutoFit/>
          </a:bodyPr>
          <a:lstStyle/>
          <a:p>
            <a:pPr algn="ctr">
              <a:lnSpc>
                <a:spcPts val="2600"/>
              </a:lnSpc>
            </a:pPr>
            <a:r>
              <a:rPr lang="en-US" b="1" dirty="0">
                <a:solidFill>
                  <a:srgbClr val="000000"/>
                </a:solidFill>
              </a:rPr>
              <a:t>FRESNEL</a:t>
            </a:r>
          </a:p>
          <a:p>
            <a:pPr algn="ctr">
              <a:lnSpc>
                <a:spcPts val="2600"/>
              </a:lnSpc>
            </a:pPr>
            <a:r>
              <a:rPr lang="en-US" b="1" dirty="0">
                <a:solidFill>
                  <a:srgbClr val="000000"/>
                </a:solidFill>
              </a:rPr>
              <a:t>ZONE</a:t>
            </a:r>
          </a:p>
          <a:p>
            <a:pPr algn="ctr">
              <a:lnSpc>
                <a:spcPts val="2600"/>
              </a:lnSpc>
            </a:pPr>
            <a:r>
              <a:rPr lang="en-US" b="1" dirty="0">
                <a:solidFill>
                  <a:srgbClr val="000000"/>
                </a:solidFill>
              </a:rPr>
              <a:t>EDGE</a:t>
            </a:r>
          </a:p>
        </p:txBody>
      </p:sp>
      <p:cxnSp>
        <p:nvCxnSpPr>
          <p:cNvPr id="83" name="Straight Arrow Connector 82">
            <a:extLst>
              <a:ext uri="{FF2B5EF4-FFF2-40B4-BE49-F238E27FC236}">
                <a16:creationId xmlns:a16="http://schemas.microsoft.com/office/drawing/2014/main" id="{78718147-FDED-482C-8250-2217C9C867EE}"/>
              </a:ext>
            </a:extLst>
          </p:cNvPr>
          <p:cNvCxnSpPr>
            <a:cxnSpLocks/>
          </p:cNvCxnSpPr>
          <p:nvPr/>
        </p:nvCxnSpPr>
        <p:spPr bwMode="auto">
          <a:xfrm>
            <a:off x="574761" y="3427290"/>
            <a:ext cx="3789614" cy="1091444"/>
          </a:xfrm>
          <a:prstGeom prst="straightConnector1">
            <a:avLst/>
          </a:prstGeom>
          <a:solidFill>
            <a:schemeClr val="accent1"/>
          </a:solidFill>
          <a:ln w="127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Straight Arrow Connector 86">
            <a:extLst>
              <a:ext uri="{FF2B5EF4-FFF2-40B4-BE49-F238E27FC236}">
                <a16:creationId xmlns:a16="http://schemas.microsoft.com/office/drawing/2014/main" id="{2A99D804-F345-4136-9210-4B4E2BB3C67E}"/>
              </a:ext>
            </a:extLst>
          </p:cNvPr>
          <p:cNvCxnSpPr>
            <a:cxnSpLocks/>
          </p:cNvCxnSpPr>
          <p:nvPr/>
        </p:nvCxnSpPr>
        <p:spPr bwMode="auto">
          <a:xfrm>
            <a:off x="594448" y="3429000"/>
            <a:ext cx="3263595" cy="3238500"/>
          </a:xfrm>
          <a:prstGeom prst="straightConnector1">
            <a:avLst/>
          </a:prstGeom>
          <a:solidFill>
            <a:schemeClr val="accent1"/>
          </a:solidFill>
          <a:ln w="127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 name="Straight Arrow Connector 98">
            <a:extLst>
              <a:ext uri="{FF2B5EF4-FFF2-40B4-BE49-F238E27FC236}">
                <a16:creationId xmlns:a16="http://schemas.microsoft.com/office/drawing/2014/main" id="{C4FDA5E0-29BB-4F88-86A6-63C962892206}"/>
              </a:ext>
            </a:extLst>
          </p:cNvPr>
          <p:cNvCxnSpPr>
            <a:cxnSpLocks/>
          </p:cNvCxnSpPr>
          <p:nvPr/>
        </p:nvCxnSpPr>
        <p:spPr bwMode="auto">
          <a:xfrm>
            <a:off x="593535" y="3396612"/>
            <a:ext cx="4426891" cy="1099992"/>
          </a:xfrm>
          <a:prstGeom prst="straightConnector1">
            <a:avLst/>
          </a:prstGeom>
          <a:solidFill>
            <a:schemeClr val="accent1"/>
          </a:solidFill>
          <a:ln w="127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5" name="TextBox 104">
            <a:extLst>
              <a:ext uri="{FF2B5EF4-FFF2-40B4-BE49-F238E27FC236}">
                <a16:creationId xmlns:a16="http://schemas.microsoft.com/office/drawing/2014/main" id="{CCC768C4-CF24-4ED9-8FAC-2FFD51EA83F8}"/>
              </a:ext>
            </a:extLst>
          </p:cNvPr>
          <p:cNvSpPr txBox="1"/>
          <p:nvPr/>
        </p:nvSpPr>
        <p:spPr>
          <a:xfrm>
            <a:off x="3962400" y="5257800"/>
            <a:ext cx="1031051" cy="461665"/>
          </a:xfrm>
          <a:prstGeom prst="rect">
            <a:avLst/>
          </a:prstGeom>
          <a:noFill/>
        </p:spPr>
        <p:txBody>
          <a:bodyPr wrap="none" rtlCol="0">
            <a:spAutoFit/>
          </a:bodyPr>
          <a:lstStyle/>
          <a:p>
            <a:r>
              <a:rPr lang="en-US" b="1" dirty="0">
                <a:solidFill>
                  <a:srgbClr val="000000"/>
                </a:solidFill>
              </a:rPr>
              <a:t>+6 dB</a:t>
            </a:r>
          </a:p>
        </p:txBody>
      </p:sp>
      <p:sp>
        <p:nvSpPr>
          <p:cNvPr id="32" name="TextBox 31">
            <a:extLst>
              <a:ext uri="{FF2B5EF4-FFF2-40B4-BE49-F238E27FC236}">
                <a16:creationId xmlns:a16="http://schemas.microsoft.com/office/drawing/2014/main" id="{F77A313F-9EDD-45C1-BDAB-FB684581044F}"/>
              </a:ext>
            </a:extLst>
          </p:cNvPr>
          <p:cNvSpPr txBox="1"/>
          <p:nvPr/>
        </p:nvSpPr>
        <p:spPr>
          <a:xfrm rot="19802361">
            <a:off x="4235277" y="3106692"/>
            <a:ext cx="3473457" cy="835613"/>
          </a:xfrm>
          <a:prstGeom prst="rect">
            <a:avLst/>
          </a:prstGeom>
          <a:noFill/>
        </p:spPr>
        <p:txBody>
          <a:bodyPr wrap="square" rtlCol="0">
            <a:spAutoFit/>
          </a:bodyPr>
          <a:lstStyle/>
          <a:p>
            <a:pPr algn="ctr">
              <a:lnSpc>
                <a:spcPts val="2800"/>
              </a:lnSpc>
            </a:pPr>
            <a:r>
              <a:rPr lang="en-US" b="1" dirty="0">
                <a:solidFill>
                  <a:srgbClr val="000000"/>
                </a:solidFill>
              </a:rPr>
              <a:t>45º PHASE SHIFTED   REFLECTED RAYS </a:t>
            </a:r>
          </a:p>
        </p:txBody>
      </p:sp>
      <p:sp>
        <p:nvSpPr>
          <p:cNvPr id="28" name="TextBox 27">
            <a:extLst>
              <a:ext uri="{FF2B5EF4-FFF2-40B4-BE49-F238E27FC236}">
                <a16:creationId xmlns:a16="http://schemas.microsoft.com/office/drawing/2014/main" id="{859265AA-DEF2-4935-ACB5-333B1DC85CD6}"/>
              </a:ext>
            </a:extLst>
          </p:cNvPr>
          <p:cNvSpPr txBox="1"/>
          <p:nvPr/>
        </p:nvSpPr>
        <p:spPr>
          <a:xfrm>
            <a:off x="7122349" y="5791200"/>
            <a:ext cx="1031051" cy="461665"/>
          </a:xfrm>
          <a:prstGeom prst="rect">
            <a:avLst/>
          </a:prstGeom>
          <a:noFill/>
        </p:spPr>
        <p:txBody>
          <a:bodyPr wrap="none" rtlCol="0">
            <a:spAutoFit/>
          </a:bodyPr>
          <a:lstStyle/>
          <a:p>
            <a:r>
              <a:rPr lang="en-US" b="1" dirty="0">
                <a:solidFill>
                  <a:srgbClr val="000000"/>
                </a:solidFill>
              </a:rPr>
              <a:t>+0 dB</a:t>
            </a:r>
          </a:p>
        </p:txBody>
      </p:sp>
      <p:sp>
        <p:nvSpPr>
          <p:cNvPr id="29" name="TextBox 28">
            <a:extLst>
              <a:ext uri="{FF2B5EF4-FFF2-40B4-BE49-F238E27FC236}">
                <a16:creationId xmlns:a16="http://schemas.microsoft.com/office/drawing/2014/main" id="{712FABED-18C4-4F27-AE72-0B21E95351DD}"/>
              </a:ext>
            </a:extLst>
          </p:cNvPr>
          <p:cNvSpPr txBox="1"/>
          <p:nvPr/>
        </p:nvSpPr>
        <p:spPr>
          <a:xfrm>
            <a:off x="2103120" y="5791200"/>
            <a:ext cx="1031051" cy="461665"/>
          </a:xfrm>
          <a:prstGeom prst="rect">
            <a:avLst/>
          </a:prstGeom>
          <a:noFill/>
        </p:spPr>
        <p:txBody>
          <a:bodyPr wrap="none" rtlCol="0">
            <a:spAutoFit/>
          </a:bodyPr>
          <a:lstStyle/>
          <a:p>
            <a:r>
              <a:rPr lang="en-US" b="1" dirty="0">
                <a:solidFill>
                  <a:srgbClr val="000000"/>
                </a:solidFill>
              </a:rPr>
              <a:t>+0 dB</a:t>
            </a:r>
          </a:p>
        </p:txBody>
      </p:sp>
      <p:cxnSp>
        <p:nvCxnSpPr>
          <p:cNvPr id="44" name="Straight Arrow Connector 43">
            <a:extLst>
              <a:ext uri="{FF2B5EF4-FFF2-40B4-BE49-F238E27FC236}">
                <a16:creationId xmlns:a16="http://schemas.microsoft.com/office/drawing/2014/main" id="{5CC038E0-A44A-4854-B01C-480B0ABE7A55}"/>
              </a:ext>
            </a:extLst>
          </p:cNvPr>
          <p:cNvCxnSpPr>
            <a:cxnSpLocks/>
          </p:cNvCxnSpPr>
          <p:nvPr/>
        </p:nvCxnSpPr>
        <p:spPr bwMode="auto">
          <a:xfrm>
            <a:off x="607344" y="3457040"/>
            <a:ext cx="3914511" cy="3322527"/>
          </a:xfrm>
          <a:prstGeom prst="straightConnector1">
            <a:avLst/>
          </a:prstGeom>
          <a:solidFill>
            <a:schemeClr val="accent1"/>
          </a:solidFill>
          <a:ln w="127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Arrow Connector 46">
            <a:extLst>
              <a:ext uri="{FF2B5EF4-FFF2-40B4-BE49-F238E27FC236}">
                <a16:creationId xmlns:a16="http://schemas.microsoft.com/office/drawing/2014/main" id="{85F2DD74-BF0D-40B4-85C9-16D6CA780004}"/>
              </a:ext>
            </a:extLst>
          </p:cNvPr>
          <p:cNvCxnSpPr>
            <a:cxnSpLocks/>
          </p:cNvCxnSpPr>
          <p:nvPr/>
        </p:nvCxnSpPr>
        <p:spPr bwMode="auto">
          <a:xfrm flipV="1">
            <a:off x="4519201" y="4465320"/>
            <a:ext cx="4083779" cy="2299981"/>
          </a:xfrm>
          <a:prstGeom prst="straightConnector1">
            <a:avLst/>
          </a:prstGeom>
          <a:solidFill>
            <a:schemeClr val="accent1"/>
          </a:solidFill>
          <a:ln w="127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 name="TextBox 49">
            <a:extLst>
              <a:ext uri="{FF2B5EF4-FFF2-40B4-BE49-F238E27FC236}">
                <a16:creationId xmlns:a16="http://schemas.microsoft.com/office/drawing/2014/main" id="{17842E5A-1CBF-4D50-BA96-C60D13477D35}"/>
              </a:ext>
            </a:extLst>
          </p:cNvPr>
          <p:cNvSpPr txBox="1"/>
          <p:nvPr/>
        </p:nvSpPr>
        <p:spPr>
          <a:xfrm rot="19858143">
            <a:off x="4429926" y="4936667"/>
            <a:ext cx="3473457" cy="880497"/>
          </a:xfrm>
          <a:prstGeom prst="rect">
            <a:avLst/>
          </a:prstGeom>
          <a:noFill/>
        </p:spPr>
        <p:txBody>
          <a:bodyPr wrap="square" rtlCol="0">
            <a:spAutoFit/>
          </a:bodyPr>
          <a:lstStyle/>
          <a:p>
            <a:pPr algn="ctr">
              <a:lnSpc>
                <a:spcPts val="3200"/>
              </a:lnSpc>
            </a:pPr>
            <a:r>
              <a:rPr lang="en-US" b="1" dirty="0">
                <a:solidFill>
                  <a:srgbClr val="000000"/>
                </a:solidFill>
              </a:rPr>
              <a:t>90º PHASE SHIFTED   REFLECTED RAYS </a:t>
            </a:r>
          </a:p>
        </p:txBody>
      </p:sp>
    </p:spTree>
    <p:extLst>
      <p:ext uri="{BB962C8B-B14F-4D97-AF65-F5344CB8AC3E}">
        <p14:creationId xmlns:p14="http://schemas.microsoft.com/office/powerpoint/2010/main" val="11576037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 name="Oval 71">
            <a:extLst>
              <a:ext uri="{FF2B5EF4-FFF2-40B4-BE49-F238E27FC236}">
                <a16:creationId xmlns:a16="http://schemas.microsoft.com/office/drawing/2014/main" id="{8CBA9A55-7BDF-4A34-8FF9-D4301BBFCE5A}"/>
              </a:ext>
            </a:extLst>
          </p:cNvPr>
          <p:cNvSpPr/>
          <p:nvPr/>
        </p:nvSpPr>
        <p:spPr bwMode="auto">
          <a:xfrm>
            <a:off x="1676400" y="3171483"/>
            <a:ext cx="5715000" cy="29560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48" charset="-128"/>
            </a:endParaRPr>
          </a:p>
        </p:txBody>
      </p:sp>
      <p:sp>
        <p:nvSpPr>
          <p:cNvPr id="11" name="TextBox 10">
            <a:extLst>
              <a:ext uri="{FF2B5EF4-FFF2-40B4-BE49-F238E27FC236}">
                <a16:creationId xmlns:a16="http://schemas.microsoft.com/office/drawing/2014/main" id="{BBFC30D2-CDB2-4F1F-B8B7-36A20934AF0C}"/>
              </a:ext>
            </a:extLst>
          </p:cNvPr>
          <p:cNvSpPr txBox="1"/>
          <p:nvPr/>
        </p:nvSpPr>
        <p:spPr>
          <a:xfrm>
            <a:off x="0" y="106778"/>
            <a:ext cx="8077200" cy="2362250"/>
          </a:xfrm>
          <a:prstGeom prst="rect">
            <a:avLst/>
          </a:prstGeom>
          <a:noFill/>
        </p:spPr>
        <p:txBody>
          <a:bodyPr wrap="square" rtlCol="0">
            <a:spAutoFit/>
          </a:bodyPr>
          <a:lstStyle/>
          <a:p>
            <a:pPr>
              <a:lnSpc>
                <a:spcPts val="3000"/>
              </a:lnSpc>
            </a:pPr>
            <a:r>
              <a:rPr lang="en-US" sz="3600" b="1" dirty="0">
                <a:solidFill>
                  <a:srgbClr val="FF0000"/>
                </a:solidFill>
              </a:rPr>
              <a:t>+3 to +6dB Ground Reflection Zone </a:t>
            </a:r>
          </a:p>
          <a:p>
            <a:pPr>
              <a:lnSpc>
                <a:spcPts val="2800"/>
              </a:lnSpc>
            </a:pPr>
            <a:r>
              <a:rPr lang="en-US" sz="2450" b="1" dirty="0">
                <a:solidFill>
                  <a:srgbClr val="000714"/>
                </a:solidFill>
              </a:rPr>
              <a:t>is roughly in the middle half of the Fresnel zone</a:t>
            </a:r>
          </a:p>
          <a:p>
            <a:pPr>
              <a:lnSpc>
                <a:spcPts val="2800"/>
              </a:lnSpc>
              <a:spcBef>
                <a:spcPts val="900"/>
              </a:spcBef>
            </a:pPr>
            <a:r>
              <a:rPr lang="en-US" sz="2200" b="1" dirty="0">
                <a:solidFill>
                  <a:srgbClr val="FF0000"/>
                </a:solidFill>
              </a:rPr>
              <a:t> </a:t>
            </a:r>
            <a:r>
              <a:rPr lang="en-US" sz="2100" b="1" i="1" u="sng" dirty="0">
                <a:solidFill>
                  <a:srgbClr val="FF0000"/>
                </a:solidFill>
              </a:rPr>
              <a:t>Ideally</a:t>
            </a:r>
            <a:r>
              <a:rPr lang="en-US" sz="2100" b="1" dirty="0">
                <a:solidFill>
                  <a:srgbClr val="FF0000"/>
                </a:solidFill>
              </a:rPr>
              <a:t> </a:t>
            </a:r>
            <a:r>
              <a:rPr lang="en-US" sz="2100" b="1" dirty="0">
                <a:solidFill>
                  <a:srgbClr val="000000"/>
                </a:solidFill>
              </a:rPr>
              <a:t>the reflection zone should not be obstructed by</a:t>
            </a:r>
          </a:p>
          <a:p>
            <a:pPr>
              <a:lnSpc>
                <a:spcPts val="2800"/>
              </a:lnSpc>
              <a:spcBef>
                <a:spcPts val="0"/>
              </a:spcBef>
            </a:pPr>
            <a:r>
              <a:rPr lang="en-US" sz="2200" b="1" dirty="0">
                <a:solidFill>
                  <a:srgbClr val="000000"/>
                </a:solidFill>
              </a:rPr>
              <a:t>  - tall buildings and forests occupy &lt; 5% of the zone</a:t>
            </a:r>
          </a:p>
          <a:p>
            <a:pPr>
              <a:lnSpc>
                <a:spcPts val="2800"/>
              </a:lnSpc>
              <a:spcBef>
                <a:spcPts val="0"/>
              </a:spcBef>
            </a:pPr>
            <a:r>
              <a:rPr lang="en-US" sz="2200" b="1" dirty="0">
                <a:solidFill>
                  <a:srgbClr val="000000"/>
                </a:solidFill>
              </a:rPr>
              <a:t>  - buildings and forests are &lt; 25% of antenna height</a:t>
            </a:r>
          </a:p>
          <a:p>
            <a:pPr>
              <a:lnSpc>
                <a:spcPts val="2800"/>
              </a:lnSpc>
              <a:spcBef>
                <a:spcPts val="0"/>
              </a:spcBef>
            </a:pPr>
            <a:r>
              <a:rPr lang="en-US" sz="2200" b="1" dirty="0">
                <a:solidFill>
                  <a:srgbClr val="000000"/>
                </a:solidFill>
              </a:rPr>
              <a:t>  - irregular terrain &lt; 25% of antenna height</a:t>
            </a:r>
          </a:p>
        </p:txBody>
      </p:sp>
      <p:sp>
        <p:nvSpPr>
          <p:cNvPr id="42" name="Oval 41">
            <a:extLst>
              <a:ext uri="{FF2B5EF4-FFF2-40B4-BE49-F238E27FC236}">
                <a16:creationId xmlns:a16="http://schemas.microsoft.com/office/drawing/2014/main" id="{CF351BE8-75E8-4A62-A540-893BE3DE8641}"/>
              </a:ext>
            </a:extLst>
          </p:cNvPr>
          <p:cNvSpPr/>
          <p:nvPr/>
        </p:nvSpPr>
        <p:spPr bwMode="auto">
          <a:xfrm>
            <a:off x="3659891" y="4579368"/>
            <a:ext cx="150109"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48" charset="-128"/>
            </a:endParaRPr>
          </a:p>
        </p:txBody>
      </p:sp>
      <p:cxnSp>
        <p:nvCxnSpPr>
          <p:cNvPr id="122" name="Straight Connector 121">
            <a:extLst>
              <a:ext uri="{FF2B5EF4-FFF2-40B4-BE49-F238E27FC236}">
                <a16:creationId xmlns:a16="http://schemas.microsoft.com/office/drawing/2014/main" id="{EC86A8EF-B073-4FF4-A8DA-F9EBD9D10A1F}"/>
              </a:ext>
            </a:extLst>
          </p:cNvPr>
          <p:cNvCxnSpPr>
            <a:cxnSpLocks/>
          </p:cNvCxnSpPr>
          <p:nvPr/>
        </p:nvCxnSpPr>
        <p:spPr bwMode="auto">
          <a:xfrm>
            <a:off x="914400" y="3423207"/>
            <a:ext cx="246561" cy="350184"/>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 name="Straight Connector 122">
            <a:extLst>
              <a:ext uri="{FF2B5EF4-FFF2-40B4-BE49-F238E27FC236}">
                <a16:creationId xmlns:a16="http://schemas.microsoft.com/office/drawing/2014/main" id="{16D77964-E210-43B9-9E37-CC74BDC4FF8E}"/>
              </a:ext>
            </a:extLst>
          </p:cNvPr>
          <p:cNvCxnSpPr>
            <a:cxnSpLocks/>
          </p:cNvCxnSpPr>
          <p:nvPr/>
        </p:nvCxnSpPr>
        <p:spPr bwMode="auto">
          <a:xfrm flipV="1">
            <a:off x="1151021" y="3423207"/>
            <a:ext cx="296779" cy="326121"/>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4" name="Straight Connector 123">
            <a:extLst>
              <a:ext uri="{FF2B5EF4-FFF2-40B4-BE49-F238E27FC236}">
                <a16:creationId xmlns:a16="http://schemas.microsoft.com/office/drawing/2014/main" id="{CE725732-13DF-4EAF-AC84-BEA9C028A086}"/>
              </a:ext>
            </a:extLst>
          </p:cNvPr>
          <p:cNvCxnSpPr>
            <a:cxnSpLocks/>
          </p:cNvCxnSpPr>
          <p:nvPr/>
        </p:nvCxnSpPr>
        <p:spPr bwMode="auto">
          <a:xfrm>
            <a:off x="914400" y="3423207"/>
            <a:ext cx="533400" cy="0"/>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Straight Connector 124">
            <a:extLst>
              <a:ext uri="{FF2B5EF4-FFF2-40B4-BE49-F238E27FC236}">
                <a16:creationId xmlns:a16="http://schemas.microsoft.com/office/drawing/2014/main" id="{5DA3DE8B-FD77-4693-A346-D60696C31214}"/>
              </a:ext>
            </a:extLst>
          </p:cNvPr>
          <p:cNvCxnSpPr>
            <a:cxnSpLocks/>
          </p:cNvCxnSpPr>
          <p:nvPr/>
        </p:nvCxnSpPr>
        <p:spPr bwMode="auto">
          <a:xfrm>
            <a:off x="1145400" y="3423207"/>
            <a:ext cx="15561" cy="2063193"/>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0" name="TextBox 159">
            <a:extLst>
              <a:ext uri="{FF2B5EF4-FFF2-40B4-BE49-F238E27FC236}">
                <a16:creationId xmlns:a16="http://schemas.microsoft.com/office/drawing/2014/main" id="{4C9559C1-9F6D-4EAF-A8B3-3FF6D2582543}"/>
              </a:ext>
            </a:extLst>
          </p:cNvPr>
          <p:cNvSpPr txBox="1"/>
          <p:nvPr/>
        </p:nvSpPr>
        <p:spPr>
          <a:xfrm rot="19898665">
            <a:off x="1342069" y="2804850"/>
            <a:ext cx="2146990" cy="461665"/>
          </a:xfrm>
          <a:prstGeom prst="rect">
            <a:avLst/>
          </a:prstGeom>
          <a:noFill/>
        </p:spPr>
        <p:txBody>
          <a:bodyPr wrap="square" rtlCol="0">
            <a:spAutoFit/>
          </a:bodyPr>
          <a:lstStyle/>
          <a:p>
            <a:r>
              <a:rPr lang="en-US" b="1" dirty="0">
                <a:solidFill>
                  <a:srgbClr val="000000"/>
                </a:solidFill>
              </a:rPr>
              <a:t>DIRECT RAY</a:t>
            </a:r>
          </a:p>
        </p:txBody>
      </p:sp>
      <p:cxnSp>
        <p:nvCxnSpPr>
          <p:cNvPr id="140" name="Straight Arrow Connector 139">
            <a:extLst>
              <a:ext uri="{FF2B5EF4-FFF2-40B4-BE49-F238E27FC236}">
                <a16:creationId xmlns:a16="http://schemas.microsoft.com/office/drawing/2014/main" id="{A85D4EAC-CB71-421E-BEA2-DB2308DEA6AD}"/>
              </a:ext>
            </a:extLst>
          </p:cNvPr>
          <p:cNvCxnSpPr>
            <a:cxnSpLocks/>
          </p:cNvCxnSpPr>
          <p:nvPr/>
        </p:nvCxnSpPr>
        <p:spPr bwMode="auto">
          <a:xfrm>
            <a:off x="1160961" y="3423207"/>
            <a:ext cx="2571712" cy="1243245"/>
          </a:xfrm>
          <a:prstGeom prst="straightConnector1">
            <a:avLst/>
          </a:prstGeom>
          <a:solidFill>
            <a:schemeClr val="accent1"/>
          </a:solidFill>
          <a:ln w="666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Straight Arrow Connector 140">
            <a:extLst>
              <a:ext uri="{FF2B5EF4-FFF2-40B4-BE49-F238E27FC236}">
                <a16:creationId xmlns:a16="http://schemas.microsoft.com/office/drawing/2014/main" id="{89202C5F-4AF2-4397-A940-B3278751D462}"/>
              </a:ext>
            </a:extLst>
          </p:cNvPr>
          <p:cNvCxnSpPr>
            <a:cxnSpLocks/>
          </p:cNvCxnSpPr>
          <p:nvPr/>
        </p:nvCxnSpPr>
        <p:spPr bwMode="auto">
          <a:xfrm flipV="1">
            <a:off x="3732673" y="2443920"/>
            <a:ext cx="4005361" cy="2210306"/>
          </a:xfrm>
          <a:prstGeom prst="straightConnector1">
            <a:avLst/>
          </a:prstGeom>
          <a:solidFill>
            <a:schemeClr val="accent1"/>
          </a:solidFill>
          <a:ln w="666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5" name="Straight Arrow Connector 144">
            <a:extLst>
              <a:ext uri="{FF2B5EF4-FFF2-40B4-BE49-F238E27FC236}">
                <a16:creationId xmlns:a16="http://schemas.microsoft.com/office/drawing/2014/main" id="{3092F2F9-768F-4952-ACC3-78C0C0571E22}"/>
              </a:ext>
            </a:extLst>
          </p:cNvPr>
          <p:cNvCxnSpPr>
            <a:cxnSpLocks/>
          </p:cNvCxnSpPr>
          <p:nvPr/>
        </p:nvCxnSpPr>
        <p:spPr bwMode="auto">
          <a:xfrm flipV="1">
            <a:off x="1143000" y="2424521"/>
            <a:ext cx="1918371" cy="1004479"/>
          </a:xfrm>
          <a:prstGeom prst="straightConnector1">
            <a:avLst/>
          </a:prstGeom>
          <a:solidFill>
            <a:schemeClr val="accent1"/>
          </a:solidFill>
          <a:ln w="666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TextBox 34">
            <a:extLst>
              <a:ext uri="{FF2B5EF4-FFF2-40B4-BE49-F238E27FC236}">
                <a16:creationId xmlns:a16="http://schemas.microsoft.com/office/drawing/2014/main" id="{CCDAA311-2B5F-4A02-BF36-CB2E341B8FB2}"/>
              </a:ext>
            </a:extLst>
          </p:cNvPr>
          <p:cNvSpPr txBox="1"/>
          <p:nvPr/>
        </p:nvSpPr>
        <p:spPr>
          <a:xfrm>
            <a:off x="0" y="6150114"/>
            <a:ext cx="9144000" cy="707886"/>
          </a:xfrm>
          <a:prstGeom prst="rect">
            <a:avLst/>
          </a:prstGeom>
          <a:noFill/>
        </p:spPr>
        <p:txBody>
          <a:bodyPr wrap="square" rtlCol="0">
            <a:spAutoFit/>
          </a:bodyPr>
          <a:lstStyle/>
          <a:p>
            <a:pPr algn="ctr">
              <a:lnSpc>
                <a:spcPts val="2400"/>
              </a:lnSpc>
            </a:pPr>
            <a:r>
              <a:rPr lang="en-US" b="1" dirty="0">
                <a:solidFill>
                  <a:srgbClr val="000000"/>
                </a:solidFill>
              </a:rPr>
              <a:t>Roughly the </a:t>
            </a:r>
            <a:r>
              <a:rPr lang="en-US" b="1" u="sng" dirty="0">
                <a:solidFill>
                  <a:srgbClr val="000000"/>
                </a:solidFill>
              </a:rPr>
              <a:t>middle half</a:t>
            </a:r>
            <a:r>
              <a:rPr lang="en-US" b="1" dirty="0">
                <a:solidFill>
                  <a:srgbClr val="000000"/>
                </a:solidFill>
              </a:rPr>
              <a:t> of the Fresnel zone</a:t>
            </a:r>
          </a:p>
          <a:p>
            <a:pPr algn="ctr">
              <a:lnSpc>
                <a:spcPts val="2400"/>
              </a:lnSpc>
            </a:pPr>
            <a:r>
              <a:rPr lang="en-US" b="1" dirty="0">
                <a:solidFill>
                  <a:srgbClr val="000000"/>
                </a:solidFill>
              </a:rPr>
              <a:t>forms the -3 dB contour of the antenna’s low angle lobe</a:t>
            </a:r>
          </a:p>
        </p:txBody>
      </p:sp>
      <p:cxnSp>
        <p:nvCxnSpPr>
          <p:cNvPr id="36" name="Straight Arrow Connector 35">
            <a:extLst>
              <a:ext uri="{FF2B5EF4-FFF2-40B4-BE49-F238E27FC236}">
                <a16:creationId xmlns:a16="http://schemas.microsoft.com/office/drawing/2014/main" id="{B636748F-D76F-4BF0-8E4F-FE4552E16CF8}"/>
              </a:ext>
            </a:extLst>
          </p:cNvPr>
          <p:cNvCxnSpPr>
            <a:cxnSpLocks/>
          </p:cNvCxnSpPr>
          <p:nvPr/>
        </p:nvCxnSpPr>
        <p:spPr bwMode="auto">
          <a:xfrm flipV="1">
            <a:off x="1600200" y="5257800"/>
            <a:ext cx="1371600" cy="869683"/>
          </a:xfrm>
          <a:prstGeom prst="straightConnector1">
            <a:avLst/>
          </a:prstGeom>
          <a:solidFill>
            <a:schemeClr val="accent1"/>
          </a:solidFill>
          <a:ln w="3175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Oval 15">
            <a:extLst>
              <a:ext uri="{FF2B5EF4-FFF2-40B4-BE49-F238E27FC236}">
                <a16:creationId xmlns:a16="http://schemas.microsoft.com/office/drawing/2014/main" id="{4D4189CA-A0BB-45D8-BAB2-94893593938F}"/>
              </a:ext>
            </a:extLst>
          </p:cNvPr>
          <p:cNvSpPr/>
          <p:nvPr/>
        </p:nvSpPr>
        <p:spPr bwMode="auto">
          <a:xfrm>
            <a:off x="2649698" y="3581400"/>
            <a:ext cx="3217702" cy="2135853"/>
          </a:xfrm>
          <a:prstGeom prst="ellipse">
            <a:avLst/>
          </a:prstGeom>
          <a:solidFill>
            <a:srgbClr val="FF0000">
              <a:alpha val="20000"/>
            </a:srgbClr>
          </a:solidFill>
          <a:ln w="25400" cap="flat" cmpd="sng" algn="ctr">
            <a:solidFill>
              <a:srgbClr val="FF0000">
                <a:alpha val="93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48" charset="-128"/>
            </a:endParaRPr>
          </a:p>
        </p:txBody>
      </p:sp>
      <p:sp>
        <p:nvSpPr>
          <p:cNvPr id="218" name="TextBox 217">
            <a:extLst>
              <a:ext uri="{FF2B5EF4-FFF2-40B4-BE49-F238E27FC236}">
                <a16:creationId xmlns:a16="http://schemas.microsoft.com/office/drawing/2014/main" id="{7A9894D5-F65A-4B90-966F-EB7F136FC6D2}"/>
              </a:ext>
            </a:extLst>
          </p:cNvPr>
          <p:cNvSpPr txBox="1"/>
          <p:nvPr/>
        </p:nvSpPr>
        <p:spPr>
          <a:xfrm rot="19858143">
            <a:off x="3659229" y="3398021"/>
            <a:ext cx="4890950" cy="438582"/>
          </a:xfrm>
          <a:prstGeom prst="rect">
            <a:avLst/>
          </a:prstGeom>
          <a:noFill/>
        </p:spPr>
        <p:txBody>
          <a:bodyPr wrap="square" rtlCol="0">
            <a:spAutoFit/>
          </a:bodyPr>
          <a:lstStyle/>
          <a:p>
            <a:pPr>
              <a:lnSpc>
                <a:spcPts val="2700"/>
              </a:lnSpc>
            </a:pPr>
            <a:r>
              <a:rPr lang="en-US" b="1" dirty="0">
                <a:solidFill>
                  <a:srgbClr val="000000"/>
                </a:solidFill>
              </a:rPr>
              <a:t>     IN-PHASE REFLECTED RAY </a:t>
            </a:r>
          </a:p>
        </p:txBody>
      </p:sp>
      <p:sp>
        <p:nvSpPr>
          <p:cNvPr id="25" name="TextBox 24">
            <a:extLst>
              <a:ext uri="{FF2B5EF4-FFF2-40B4-BE49-F238E27FC236}">
                <a16:creationId xmlns:a16="http://schemas.microsoft.com/office/drawing/2014/main" id="{33E5CF5E-8E55-49FC-A91E-689FD84BBA3E}"/>
              </a:ext>
            </a:extLst>
          </p:cNvPr>
          <p:cNvSpPr txBox="1"/>
          <p:nvPr/>
        </p:nvSpPr>
        <p:spPr>
          <a:xfrm>
            <a:off x="2178357" y="4495800"/>
            <a:ext cx="1031051" cy="461665"/>
          </a:xfrm>
          <a:prstGeom prst="rect">
            <a:avLst/>
          </a:prstGeom>
          <a:noFill/>
        </p:spPr>
        <p:txBody>
          <a:bodyPr wrap="none" rtlCol="0">
            <a:spAutoFit/>
          </a:bodyPr>
          <a:lstStyle/>
          <a:p>
            <a:r>
              <a:rPr lang="en-US" b="1" dirty="0">
                <a:solidFill>
                  <a:srgbClr val="000000"/>
                </a:solidFill>
              </a:rPr>
              <a:t>+3 dB</a:t>
            </a:r>
          </a:p>
        </p:txBody>
      </p:sp>
      <p:sp>
        <p:nvSpPr>
          <p:cNvPr id="26" name="TextBox 25">
            <a:extLst>
              <a:ext uri="{FF2B5EF4-FFF2-40B4-BE49-F238E27FC236}">
                <a16:creationId xmlns:a16="http://schemas.microsoft.com/office/drawing/2014/main" id="{D3A2793D-E2AC-4315-B9F8-FB2CFE87EDF4}"/>
              </a:ext>
            </a:extLst>
          </p:cNvPr>
          <p:cNvSpPr txBox="1"/>
          <p:nvPr/>
        </p:nvSpPr>
        <p:spPr>
          <a:xfrm>
            <a:off x="5385483" y="4505628"/>
            <a:ext cx="1031051" cy="461665"/>
          </a:xfrm>
          <a:prstGeom prst="rect">
            <a:avLst/>
          </a:prstGeom>
          <a:noFill/>
        </p:spPr>
        <p:txBody>
          <a:bodyPr wrap="none" rtlCol="0">
            <a:spAutoFit/>
          </a:bodyPr>
          <a:lstStyle/>
          <a:p>
            <a:r>
              <a:rPr lang="en-US" b="1" dirty="0">
                <a:solidFill>
                  <a:srgbClr val="000000"/>
                </a:solidFill>
              </a:rPr>
              <a:t>+3 dB</a:t>
            </a:r>
          </a:p>
        </p:txBody>
      </p:sp>
      <p:sp>
        <p:nvSpPr>
          <p:cNvPr id="46" name="TextBox 45">
            <a:extLst>
              <a:ext uri="{FF2B5EF4-FFF2-40B4-BE49-F238E27FC236}">
                <a16:creationId xmlns:a16="http://schemas.microsoft.com/office/drawing/2014/main" id="{B4DDF8C3-6998-4E4F-80A7-88C8FFEEA9C3}"/>
              </a:ext>
            </a:extLst>
          </p:cNvPr>
          <p:cNvSpPr txBox="1"/>
          <p:nvPr/>
        </p:nvSpPr>
        <p:spPr>
          <a:xfrm>
            <a:off x="3352800" y="4643735"/>
            <a:ext cx="1031051" cy="461665"/>
          </a:xfrm>
          <a:prstGeom prst="rect">
            <a:avLst/>
          </a:prstGeom>
          <a:noFill/>
        </p:spPr>
        <p:txBody>
          <a:bodyPr wrap="none" rtlCol="0">
            <a:spAutoFit/>
          </a:bodyPr>
          <a:lstStyle/>
          <a:p>
            <a:r>
              <a:rPr lang="en-US" b="1" dirty="0">
                <a:solidFill>
                  <a:srgbClr val="000000"/>
                </a:solidFill>
              </a:rPr>
              <a:t>+6 dB</a:t>
            </a:r>
          </a:p>
        </p:txBody>
      </p:sp>
      <p:sp>
        <p:nvSpPr>
          <p:cNvPr id="22" name="TextBox 21">
            <a:extLst>
              <a:ext uri="{FF2B5EF4-FFF2-40B4-BE49-F238E27FC236}">
                <a16:creationId xmlns:a16="http://schemas.microsoft.com/office/drawing/2014/main" id="{33C092D4-4046-4BE8-8C06-35506F94925F}"/>
              </a:ext>
            </a:extLst>
          </p:cNvPr>
          <p:cNvSpPr txBox="1"/>
          <p:nvPr/>
        </p:nvSpPr>
        <p:spPr>
          <a:xfrm>
            <a:off x="6914845" y="4495800"/>
            <a:ext cx="1046780" cy="461665"/>
          </a:xfrm>
          <a:prstGeom prst="rect">
            <a:avLst/>
          </a:prstGeom>
          <a:noFill/>
        </p:spPr>
        <p:txBody>
          <a:bodyPr wrap="square" rtlCol="0">
            <a:spAutoFit/>
          </a:bodyPr>
          <a:lstStyle/>
          <a:p>
            <a:r>
              <a:rPr lang="en-US" b="1" dirty="0">
                <a:solidFill>
                  <a:srgbClr val="000000"/>
                </a:solidFill>
              </a:rPr>
              <a:t>+0 dB</a:t>
            </a:r>
          </a:p>
        </p:txBody>
      </p:sp>
      <p:sp>
        <p:nvSpPr>
          <p:cNvPr id="23" name="TextBox 22">
            <a:extLst>
              <a:ext uri="{FF2B5EF4-FFF2-40B4-BE49-F238E27FC236}">
                <a16:creationId xmlns:a16="http://schemas.microsoft.com/office/drawing/2014/main" id="{72CB22E2-0F8D-4CF6-89F7-CD4BB40D148F}"/>
              </a:ext>
            </a:extLst>
          </p:cNvPr>
          <p:cNvSpPr txBox="1"/>
          <p:nvPr/>
        </p:nvSpPr>
        <p:spPr>
          <a:xfrm>
            <a:off x="1209528" y="4495800"/>
            <a:ext cx="1031051" cy="461665"/>
          </a:xfrm>
          <a:prstGeom prst="rect">
            <a:avLst/>
          </a:prstGeom>
          <a:noFill/>
        </p:spPr>
        <p:txBody>
          <a:bodyPr wrap="none" rtlCol="0">
            <a:spAutoFit/>
          </a:bodyPr>
          <a:lstStyle/>
          <a:p>
            <a:r>
              <a:rPr lang="en-US" b="1" dirty="0">
                <a:solidFill>
                  <a:srgbClr val="000000"/>
                </a:solidFill>
              </a:rPr>
              <a:t>+0 dB</a:t>
            </a:r>
          </a:p>
        </p:txBody>
      </p:sp>
    </p:spTree>
    <p:extLst>
      <p:ext uri="{BB962C8B-B14F-4D97-AF65-F5344CB8AC3E}">
        <p14:creationId xmlns:p14="http://schemas.microsoft.com/office/powerpoint/2010/main" val="24333057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5640D79A-1604-447D-9C33-03EF991A29FF}"/>
              </a:ext>
            </a:extLst>
          </p:cNvPr>
          <p:cNvSpPr/>
          <p:nvPr/>
        </p:nvSpPr>
        <p:spPr bwMode="auto">
          <a:xfrm>
            <a:off x="3411698" y="3481917"/>
            <a:ext cx="3217702" cy="2135853"/>
          </a:xfrm>
          <a:prstGeom prst="ellipse">
            <a:avLst/>
          </a:prstGeom>
          <a:solidFill>
            <a:srgbClr val="FF0000">
              <a:alpha val="20000"/>
            </a:srgbClr>
          </a:solidFill>
          <a:ln w="25400" cap="flat" cmpd="sng" algn="ctr">
            <a:solidFill>
              <a:srgbClr val="FF0000">
                <a:alpha val="93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48" charset="-128"/>
            </a:endParaRPr>
          </a:p>
        </p:txBody>
      </p:sp>
      <p:sp>
        <p:nvSpPr>
          <p:cNvPr id="72" name="Oval 71">
            <a:extLst>
              <a:ext uri="{FF2B5EF4-FFF2-40B4-BE49-F238E27FC236}">
                <a16:creationId xmlns:a16="http://schemas.microsoft.com/office/drawing/2014/main" id="{8CBA9A55-7BDF-4A34-8FF9-D4301BBFCE5A}"/>
              </a:ext>
            </a:extLst>
          </p:cNvPr>
          <p:cNvSpPr/>
          <p:nvPr/>
        </p:nvSpPr>
        <p:spPr bwMode="auto">
          <a:xfrm>
            <a:off x="2438400" y="3069771"/>
            <a:ext cx="5715000" cy="29560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48" charset="-128"/>
            </a:endParaRPr>
          </a:p>
        </p:txBody>
      </p:sp>
      <p:sp>
        <p:nvSpPr>
          <p:cNvPr id="8" name="TextBox 7">
            <a:extLst>
              <a:ext uri="{FF2B5EF4-FFF2-40B4-BE49-F238E27FC236}">
                <a16:creationId xmlns:a16="http://schemas.microsoft.com/office/drawing/2014/main" id="{591A24BF-BF1E-458D-B902-A4ECC3D954ED}"/>
              </a:ext>
            </a:extLst>
          </p:cNvPr>
          <p:cNvSpPr txBox="1"/>
          <p:nvPr/>
        </p:nvSpPr>
        <p:spPr>
          <a:xfrm>
            <a:off x="1447800" y="5939135"/>
            <a:ext cx="354584" cy="461665"/>
          </a:xfrm>
          <a:prstGeom prst="rect">
            <a:avLst/>
          </a:prstGeom>
          <a:solidFill>
            <a:schemeClr val="tx1"/>
          </a:solidFill>
        </p:spPr>
        <p:txBody>
          <a:bodyPr wrap="none" rtlCol="0">
            <a:spAutoFit/>
          </a:bodyPr>
          <a:lstStyle/>
          <a:p>
            <a:r>
              <a:rPr lang="en-US" dirty="0"/>
              <a:t>  </a:t>
            </a:r>
          </a:p>
        </p:txBody>
      </p:sp>
      <p:sp>
        <p:nvSpPr>
          <p:cNvPr id="113" name="TextBox 112">
            <a:extLst>
              <a:ext uri="{FF2B5EF4-FFF2-40B4-BE49-F238E27FC236}">
                <a16:creationId xmlns:a16="http://schemas.microsoft.com/office/drawing/2014/main" id="{3710ACD1-745C-444B-AC39-996D9AAC7FED}"/>
              </a:ext>
            </a:extLst>
          </p:cNvPr>
          <p:cNvSpPr txBox="1"/>
          <p:nvPr/>
        </p:nvSpPr>
        <p:spPr>
          <a:xfrm>
            <a:off x="5015426" y="2224263"/>
            <a:ext cx="242374" cy="215444"/>
          </a:xfrm>
          <a:prstGeom prst="rect">
            <a:avLst/>
          </a:prstGeom>
          <a:solidFill>
            <a:schemeClr val="tx1"/>
          </a:solidFill>
        </p:spPr>
        <p:txBody>
          <a:bodyPr wrap="none" rtlCol="0">
            <a:spAutoFit/>
          </a:bodyPr>
          <a:lstStyle/>
          <a:p>
            <a:r>
              <a:rPr lang="en-US" sz="800" dirty="0"/>
              <a:t>d</a:t>
            </a:r>
          </a:p>
        </p:txBody>
      </p:sp>
      <p:sp>
        <p:nvSpPr>
          <p:cNvPr id="11" name="TextBox 10">
            <a:extLst>
              <a:ext uri="{FF2B5EF4-FFF2-40B4-BE49-F238E27FC236}">
                <a16:creationId xmlns:a16="http://schemas.microsoft.com/office/drawing/2014/main" id="{BBFC30D2-CDB2-4F1F-B8B7-36A20934AF0C}"/>
              </a:ext>
            </a:extLst>
          </p:cNvPr>
          <p:cNvSpPr txBox="1"/>
          <p:nvPr/>
        </p:nvSpPr>
        <p:spPr>
          <a:xfrm>
            <a:off x="10885" y="90155"/>
            <a:ext cx="7990115" cy="2233945"/>
          </a:xfrm>
          <a:prstGeom prst="rect">
            <a:avLst/>
          </a:prstGeom>
          <a:noFill/>
        </p:spPr>
        <p:txBody>
          <a:bodyPr wrap="square" rtlCol="0">
            <a:spAutoFit/>
          </a:bodyPr>
          <a:lstStyle/>
          <a:p>
            <a:pPr>
              <a:lnSpc>
                <a:spcPts val="3400"/>
              </a:lnSpc>
            </a:pPr>
            <a:r>
              <a:rPr lang="en-US" sz="3600" b="1" dirty="0">
                <a:solidFill>
                  <a:srgbClr val="FF0000"/>
                </a:solidFill>
              </a:rPr>
              <a:t>+3 to +6dB Ground Reflection Zone</a:t>
            </a:r>
          </a:p>
          <a:p>
            <a:pPr>
              <a:lnSpc>
                <a:spcPts val="3400"/>
              </a:lnSpc>
            </a:pPr>
            <a:r>
              <a:rPr lang="en-US" sz="3000" b="1" dirty="0">
                <a:solidFill>
                  <a:srgbClr val="000000"/>
                </a:solidFill>
              </a:rPr>
              <a:t>   6 meter horizontal Yagi    </a:t>
            </a:r>
            <a:r>
              <a:rPr lang="en-US" sz="3000" b="1" dirty="0">
                <a:highlight>
                  <a:srgbClr val="FF0000"/>
                </a:highlight>
              </a:rPr>
              <a:t>50 feet</a:t>
            </a:r>
            <a:r>
              <a:rPr lang="en-US" sz="3000" b="1" dirty="0">
                <a:solidFill>
                  <a:srgbClr val="000000"/>
                </a:solidFill>
              </a:rPr>
              <a:t> high</a:t>
            </a:r>
          </a:p>
          <a:p>
            <a:pPr>
              <a:lnSpc>
                <a:spcPts val="6900"/>
              </a:lnSpc>
            </a:pPr>
            <a:r>
              <a:rPr lang="en-US" sz="3000" b="1" dirty="0">
                <a:solidFill>
                  <a:srgbClr val="FF0000"/>
                </a:solidFill>
              </a:rPr>
              <a:t>                         </a:t>
            </a:r>
            <a:r>
              <a:rPr lang="en-US" sz="3000" b="1" dirty="0">
                <a:solidFill>
                  <a:srgbClr val="000000"/>
                </a:solidFill>
              </a:rPr>
              <a:t>5º elevation angle</a:t>
            </a:r>
          </a:p>
          <a:p>
            <a:pPr>
              <a:lnSpc>
                <a:spcPts val="3000"/>
              </a:lnSpc>
            </a:pPr>
            <a:r>
              <a:rPr lang="en-US" sz="2500" b="1" dirty="0">
                <a:solidFill>
                  <a:srgbClr val="000000"/>
                </a:solidFill>
              </a:rPr>
              <a:t>       </a:t>
            </a:r>
            <a:endParaRPr lang="en-US" b="1" dirty="0">
              <a:solidFill>
                <a:srgbClr val="000000"/>
              </a:solidFill>
            </a:endParaRPr>
          </a:p>
        </p:txBody>
      </p:sp>
      <p:sp>
        <p:nvSpPr>
          <p:cNvPr id="90" name="TextBox 89">
            <a:extLst>
              <a:ext uri="{FF2B5EF4-FFF2-40B4-BE49-F238E27FC236}">
                <a16:creationId xmlns:a16="http://schemas.microsoft.com/office/drawing/2014/main" id="{B42D0DC9-587B-4647-A281-621E35E0CCF1}"/>
              </a:ext>
            </a:extLst>
          </p:cNvPr>
          <p:cNvSpPr txBox="1"/>
          <p:nvPr/>
        </p:nvSpPr>
        <p:spPr>
          <a:xfrm>
            <a:off x="6781800" y="5819666"/>
            <a:ext cx="2362200" cy="733534"/>
          </a:xfrm>
          <a:prstGeom prst="rect">
            <a:avLst/>
          </a:prstGeom>
          <a:noFill/>
        </p:spPr>
        <p:txBody>
          <a:bodyPr wrap="square">
            <a:spAutoFit/>
          </a:bodyPr>
          <a:lstStyle/>
          <a:p>
            <a:pPr algn="ctr">
              <a:lnSpc>
                <a:spcPts val="2500"/>
              </a:lnSpc>
            </a:pPr>
            <a:r>
              <a:rPr lang="en-US" b="1" dirty="0">
                <a:solidFill>
                  <a:srgbClr val="000000"/>
                </a:solidFill>
              </a:rPr>
              <a:t>+3 to +6 dB</a:t>
            </a:r>
          </a:p>
          <a:p>
            <a:pPr algn="ctr">
              <a:lnSpc>
                <a:spcPts val="2500"/>
              </a:lnSpc>
            </a:pPr>
            <a:r>
              <a:rPr lang="en-US" b="1" dirty="0">
                <a:solidFill>
                  <a:srgbClr val="000000"/>
                </a:solidFill>
              </a:rPr>
              <a:t>reflection zone</a:t>
            </a:r>
            <a:endParaRPr lang="en-US" sz="2400" b="1" dirty="0">
              <a:solidFill>
                <a:srgbClr val="000000"/>
              </a:solidFill>
            </a:endParaRPr>
          </a:p>
        </p:txBody>
      </p:sp>
      <p:sp>
        <p:nvSpPr>
          <p:cNvPr id="109" name="TextBox 108">
            <a:extLst>
              <a:ext uri="{FF2B5EF4-FFF2-40B4-BE49-F238E27FC236}">
                <a16:creationId xmlns:a16="http://schemas.microsoft.com/office/drawing/2014/main" id="{AD12D013-C14E-4307-BBBC-9E1C83E12173}"/>
              </a:ext>
            </a:extLst>
          </p:cNvPr>
          <p:cNvSpPr txBox="1"/>
          <p:nvPr/>
        </p:nvSpPr>
        <p:spPr>
          <a:xfrm>
            <a:off x="6023430" y="4311466"/>
            <a:ext cx="1218813" cy="412934"/>
          </a:xfrm>
          <a:prstGeom prst="rect">
            <a:avLst/>
          </a:prstGeom>
          <a:noFill/>
        </p:spPr>
        <p:txBody>
          <a:bodyPr wrap="square">
            <a:spAutoFit/>
          </a:bodyPr>
          <a:lstStyle/>
          <a:p>
            <a:pPr algn="ctr">
              <a:lnSpc>
                <a:spcPts val="2500"/>
              </a:lnSpc>
            </a:pPr>
            <a:r>
              <a:rPr lang="en-US" b="1" dirty="0">
                <a:solidFill>
                  <a:srgbClr val="000000"/>
                </a:solidFill>
              </a:rPr>
              <a:t> +3 dB</a:t>
            </a:r>
            <a:endParaRPr lang="en-US" sz="2400" b="1" dirty="0">
              <a:solidFill>
                <a:srgbClr val="000000"/>
              </a:solidFill>
            </a:endParaRPr>
          </a:p>
        </p:txBody>
      </p:sp>
      <p:sp>
        <p:nvSpPr>
          <p:cNvPr id="42" name="Oval 41">
            <a:extLst>
              <a:ext uri="{FF2B5EF4-FFF2-40B4-BE49-F238E27FC236}">
                <a16:creationId xmlns:a16="http://schemas.microsoft.com/office/drawing/2014/main" id="{CF351BE8-75E8-4A62-A540-893BE3DE8641}"/>
              </a:ext>
            </a:extLst>
          </p:cNvPr>
          <p:cNvSpPr/>
          <p:nvPr/>
        </p:nvSpPr>
        <p:spPr bwMode="auto">
          <a:xfrm>
            <a:off x="4421891" y="4455885"/>
            <a:ext cx="150109"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48" charset="-128"/>
            </a:endParaRPr>
          </a:p>
        </p:txBody>
      </p:sp>
      <p:cxnSp>
        <p:nvCxnSpPr>
          <p:cNvPr id="122" name="Straight Connector 121">
            <a:extLst>
              <a:ext uri="{FF2B5EF4-FFF2-40B4-BE49-F238E27FC236}">
                <a16:creationId xmlns:a16="http://schemas.microsoft.com/office/drawing/2014/main" id="{EC86A8EF-B073-4FF4-A8DA-F9EBD9D10A1F}"/>
              </a:ext>
            </a:extLst>
          </p:cNvPr>
          <p:cNvCxnSpPr/>
          <p:nvPr/>
        </p:nvCxnSpPr>
        <p:spPr bwMode="auto">
          <a:xfrm>
            <a:off x="304800" y="2613924"/>
            <a:ext cx="246561" cy="350184"/>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 name="Straight Connector 122">
            <a:extLst>
              <a:ext uri="{FF2B5EF4-FFF2-40B4-BE49-F238E27FC236}">
                <a16:creationId xmlns:a16="http://schemas.microsoft.com/office/drawing/2014/main" id="{16D77964-E210-43B9-9E37-CC74BDC4FF8E}"/>
              </a:ext>
            </a:extLst>
          </p:cNvPr>
          <p:cNvCxnSpPr/>
          <p:nvPr/>
        </p:nvCxnSpPr>
        <p:spPr bwMode="auto">
          <a:xfrm flipV="1">
            <a:off x="541421" y="2613924"/>
            <a:ext cx="296779" cy="326121"/>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4" name="Straight Connector 123">
            <a:extLst>
              <a:ext uri="{FF2B5EF4-FFF2-40B4-BE49-F238E27FC236}">
                <a16:creationId xmlns:a16="http://schemas.microsoft.com/office/drawing/2014/main" id="{CE725732-13DF-4EAF-AC84-BEA9C028A086}"/>
              </a:ext>
            </a:extLst>
          </p:cNvPr>
          <p:cNvCxnSpPr/>
          <p:nvPr/>
        </p:nvCxnSpPr>
        <p:spPr bwMode="auto">
          <a:xfrm>
            <a:off x="304800" y="2613924"/>
            <a:ext cx="533400" cy="0"/>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Straight Connector 124">
            <a:extLst>
              <a:ext uri="{FF2B5EF4-FFF2-40B4-BE49-F238E27FC236}">
                <a16:creationId xmlns:a16="http://schemas.microsoft.com/office/drawing/2014/main" id="{5DA3DE8B-FD77-4693-A346-D60696C31214}"/>
              </a:ext>
            </a:extLst>
          </p:cNvPr>
          <p:cNvCxnSpPr/>
          <p:nvPr/>
        </p:nvCxnSpPr>
        <p:spPr bwMode="auto">
          <a:xfrm>
            <a:off x="543234" y="2613924"/>
            <a:ext cx="15567" cy="1729476"/>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0" name="TextBox 159">
            <a:extLst>
              <a:ext uri="{FF2B5EF4-FFF2-40B4-BE49-F238E27FC236}">
                <a16:creationId xmlns:a16="http://schemas.microsoft.com/office/drawing/2014/main" id="{4C9559C1-9F6D-4EAF-A8B3-3FF6D2582543}"/>
              </a:ext>
            </a:extLst>
          </p:cNvPr>
          <p:cNvSpPr txBox="1"/>
          <p:nvPr/>
        </p:nvSpPr>
        <p:spPr>
          <a:xfrm rot="19898665">
            <a:off x="916991" y="1942245"/>
            <a:ext cx="2038315" cy="461665"/>
          </a:xfrm>
          <a:prstGeom prst="rect">
            <a:avLst/>
          </a:prstGeom>
          <a:noFill/>
        </p:spPr>
        <p:txBody>
          <a:bodyPr wrap="square" rtlCol="0">
            <a:spAutoFit/>
          </a:bodyPr>
          <a:lstStyle/>
          <a:p>
            <a:r>
              <a:rPr lang="en-US" b="1" dirty="0">
                <a:solidFill>
                  <a:srgbClr val="000000"/>
                </a:solidFill>
              </a:rPr>
              <a:t>DIRECT RAY</a:t>
            </a:r>
          </a:p>
        </p:txBody>
      </p:sp>
      <p:cxnSp>
        <p:nvCxnSpPr>
          <p:cNvPr id="168" name="Straight Connector 167">
            <a:extLst>
              <a:ext uri="{FF2B5EF4-FFF2-40B4-BE49-F238E27FC236}">
                <a16:creationId xmlns:a16="http://schemas.microsoft.com/office/drawing/2014/main" id="{E823F915-4B04-4377-8B68-4CC29C9B006F}"/>
              </a:ext>
            </a:extLst>
          </p:cNvPr>
          <p:cNvCxnSpPr/>
          <p:nvPr/>
        </p:nvCxnSpPr>
        <p:spPr bwMode="auto">
          <a:xfrm>
            <a:off x="558801" y="4307832"/>
            <a:ext cx="0" cy="2092968"/>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9" name="TextBox 168">
            <a:extLst>
              <a:ext uri="{FF2B5EF4-FFF2-40B4-BE49-F238E27FC236}">
                <a16:creationId xmlns:a16="http://schemas.microsoft.com/office/drawing/2014/main" id="{873C4ADC-E668-4072-BADC-8A71A4520A6A}"/>
              </a:ext>
            </a:extLst>
          </p:cNvPr>
          <p:cNvSpPr txBox="1"/>
          <p:nvPr/>
        </p:nvSpPr>
        <p:spPr>
          <a:xfrm>
            <a:off x="739110" y="4891314"/>
            <a:ext cx="1470690" cy="412934"/>
          </a:xfrm>
          <a:prstGeom prst="rect">
            <a:avLst/>
          </a:prstGeom>
          <a:noFill/>
        </p:spPr>
        <p:txBody>
          <a:bodyPr wrap="square">
            <a:spAutoFit/>
          </a:bodyPr>
          <a:lstStyle/>
          <a:p>
            <a:pPr algn="ctr">
              <a:lnSpc>
                <a:spcPts val="2500"/>
              </a:lnSpc>
            </a:pPr>
            <a:r>
              <a:rPr lang="en-US" b="1" dirty="0">
                <a:solidFill>
                  <a:srgbClr val="000000"/>
                </a:solidFill>
              </a:rPr>
              <a:t> ~150 ft</a:t>
            </a:r>
            <a:endParaRPr lang="en-US" sz="2400" b="1" dirty="0">
              <a:solidFill>
                <a:srgbClr val="000000"/>
              </a:solidFill>
            </a:endParaRPr>
          </a:p>
        </p:txBody>
      </p:sp>
      <p:cxnSp>
        <p:nvCxnSpPr>
          <p:cNvPr id="170" name="Straight Connector 169">
            <a:extLst>
              <a:ext uri="{FF2B5EF4-FFF2-40B4-BE49-F238E27FC236}">
                <a16:creationId xmlns:a16="http://schemas.microsoft.com/office/drawing/2014/main" id="{99D648CC-C55C-4FAE-9DCA-DB0B0F266E79}"/>
              </a:ext>
            </a:extLst>
          </p:cNvPr>
          <p:cNvCxnSpPr/>
          <p:nvPr/>
        </p:nvCxnSpPr>
        <p:spPr bwMode="auto">
          <a:xfrm>
            <a:off x="3410017" y="4495800"/>
            <a:ext cx="0" cy="609600"/>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2" name="TextBox 171">
            <a:extLst>
              <a:ext uri="{FF2B5EF4-FFF2-40B4-BE49-F238E27FC236}">
                <a16:creationId xmlns:a16="http://schemas.microsoft.com/office/drawing/2014/main" id="{22298CB1-281E-4A79-A931-9B3F6AE85571}"/>
              </a:ext>
            </a:extLst>
          </p:cNvPr>
          <p:cNvSpPr txBox="1"/>
          <p:nvPr/>
        </p:nvSpPr>
        <p:spPr>
          <a:xfrm>
            <a:off x="815310" y="6118495"/>
            <a:ext cx="1470690" cy="412934"/>
          </a:xfrm>
          <a:prstGeom prst="rect">
            <a:avLst/>
          </a:prstGeom>
          <a:noFill/>
        </p:spPr>
        <p:txBody>
          <a:bodyPr wrap="square">
            <a:spAutoFit/>
          </a:bodyPr>
          <a:lstStyle/>
          <a:p>
            <a:pPr algn="ctr">
              <a:lnSpc>
                <a:spcPts val="2500"/>
              </a:lnSpc>
            </a:pPr>
            <a:r>
              <a:rPr lang="en-US" b="1" dirty="0">
                <a:solidFill>
                  <a:srgbClr val="000000"/>
                </a:solidFill>
              </a:rPr>
              <a:t> ~2000 ft</a:t>
            </a:r>
            <a:endParaRPr lang="en-US" sz="2400" b="1" dirty="0">
              <a:solidFill>
                <a:srgbClr val="000000"/>
              </a:solidFill>
            </a:endParaRPr>
          </a:p>
        </p:txBody>
      </p:sp>
      <p:cxnSp>
        <p:nvCxnSpPr>
          <p:cNvPr id="193" name="Straight Arrow Connector 192">
            <a:extLst>
              <a:ext uri="{FF2B5EF4-FFF2-40B4-BE49-F238E27FC236}">
                <a16:creationId xmlns:a16="http://schemas.microsoft.com/office/drawing/2014/main" id="{56271F2C-D2E6-407B-A9F9-9359A6A98742}"/>
              </a:ext>
            </a:extLst>
          </p:cNvPr>
          <p:cNvCxnSpPr>
            <a:cxnSpLocks/>
          </p:cNvCxnSpPr>
          <p:nvPr/>
        </p:nvCxnSpPr>
        <p:spPr bwMode="auto">
          <a:xfrm flipH="1">
            <a:off x="533400" y="5058228"/>
            <a:ext cx="457200" cy="0"/>
          </a:xfrm>
          <a:prstGeom prst="straightConnector1">
            <a:avLst/>
          </a:prstGeom>
          <a:solidFill>
            <a:schemeClr val="accent1"/>
          </a:solidFill>
          <a:ln w="3175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8" name="Straight Arrow Connector 197">
            <a:extLst>
              <a:ext uri="{FF2B5EF4-FFF2-40B4-BE49-F238E27FC236}">
                <a16:creationId xmlns:a16="http://schemas.microsoft.com/office/drawing/2014/main" id="{D77A565E-B89E-4ED9-9BD4-0E70D46FE75B}"/>
              </a:ext>
            </a:extLst>
          </p:cNvPr>
          <p:cNvCxnSpPr>
            <a:cxnSpLocks/>
          </p:cNvCxnSpPr>
          <p:nvPr/>
        </p:nvCxnSpPr>
        <p:spPr bwMode="auto">
          <a:xfrm>
            <a:off x="2057400" y="5058228"/>
            <a:ext cx="1352617" cy="0"/>
          </a:xfrm>
          <a:prstGeom prst="straightConnector1">
            <a:avLst/>
          </a:prstGeom>
          <a:solidFill>
            <a:schemeClr val="accent1"/>
          </a:solidFill>
          <a:ln w="3175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5" name="Straight Arrow Connector 204">
            <a:extLst>
              <a:ext uri="{FF2B5EF4-FFF2-40B4-BE49-F238E27FC236}">
                <a16:creationId xmlns:a16="http://schemas.microsoft.com/office/drawing/2014/main" id="{D3AF382C-A92F-47EF-BA06-9F9332666FEA}"/>
              </a:ext>
            </a:extLst>
          </p:cNvPr>
          <p:cNvCxnSpPr>
            <a:cxnSpLocks/>
          </p:cNvCxnSpPr>
          <p:nvPr/>
        </p:nvCxnSpPr>
        <p:spPr bwMode="auto">
          <a:xfrm flipH="1">
            <a:off x="562428" y="6310086"/>
            <a:ext cx="381000" cy="0"/>
          </a:xfrm>
          <a:prstGeom prst="straightConnector1">
            <a:avLst/>
          </a:prstGeom>
          <a:solidFill>
            <a:schemeClr val="accent1"/>
          </a:solidFill>
          <a:ln w="3175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6" name="Straight Connector 205">
            <a:extLst>
              <a:ext uri="{FF2B5EF4-FFF2-40B4-BE49-F238E27FC236}">
                <a16:creationId xmlns:a16="http://schemas.microsoft.com/office/drawing/2014/main" id="{ACD1A522-94A8-4409-95A7-693635E611CC}"/>
              </a:ext>
            </a:extLst>
          </p:cNvPr>
          <p:cNvCxnSpPr/>
          <p:nvPr/>
        </p:nvCxnSpPr>
        <p:spPr bwMode="auto">
          <a:xfrm>
            <a:off x="6629400" y="4488549"/>
            <a:ext cx="0" cy="1912251"/>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1" name="Straight Arrow Connector 210">
            <a:extLst>
              <a:ext uri="{FF2B5EF4-FFF2-40B4-BE49-F238E27FC236}">
                <a16:creationId xmlns:a16="http://schemas.microsoft.com/office/drawing/2014/main" id="{F2B57EA7-7520-4E78-BEAA-DB14914A9B90}"/>
              </a:ext>
            </a:extLst>
          </p:cNvPr>
          <p:cNvCxnSpPr>
            <a:cxnSpLocks/>
            <a:stCxn id="172" idx="3"/>
          </p:cNvCxnSpPr>
          <p:nvPr/>
        </p:nvCxnSpPr>
        <p:spPr bwMode="auto">
          <a:xfrm>
            <a:off x="2286000" y="6324962"/>
            <a:ext cx="4343400" cy="0"/>
          </a:xfrm>
          <a:prstGeom prst="straightConnector1">
            <a:avLst/>
          </a:prstGeom>
          <a:solidFill>
            <a:schemeClr val="accent1"/>
          </a:solidFill>
          <a:ln w="3175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Straight Arrow Connector 139">
            <a:extLst>
              <a:ext uri="{FF2B5EF4-FFF2-40B4-BE49-F238E27FC236}">
                <a16:creationId xmlns:a16="http://schemas.microsoft.com/office/drawing/2014/main" id="{A85D4EAC-CB71-421E-BEA2-DB2308DEA6AD}"/>
              </a:ext>
            </a:extLst>
          </p:cNvPr>
          <p:cNvCxnSpPr>
            <a:cxnSpLocks/>
          </p:cNvCxnSpPr>
          <p:nvPr/>
        </p:nvCxnSpPr>
        <p:spPr bwMode="auto">
          <a:xfrm>
            <a:off x="541421" y="2613924"/>
            <a:ext cx="3953252" cy="1929045"/>
          </a:xfrm>
          <a:prstGeom prst="straightConnector1">
            <a:avLst/>
          </a:prstGeom>
          <a:solidFill>
            <a:schemeClr val="accent1"/>
          </a:solidFill>
          <a:ln w="666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Straight Arrow Connector 113">
            <a:extLst>
              <a:ext uri="{FF2B5EF4-FFF2-40B4-BE49-F238E27FC236}">
                <a16:creationId xmlns:a16="http://schemas.microsoft.com/office/drawing/2014/main" id="{1C2D85EE-62CB-4B4D-B36C-0019FED996A2}"/>
              </a:ext>
            </a:extLst>
          </p:cNvPr>
          <p:cNvCxnSpPr>
            <a:cxnSpLocks/>
          </p:cNvCxnSpPr>
          <p:nvPr/>
        </p:nvCxnSpPr>
        <p:spPr bwMode="auto">
          <a:xfrm flipH="1" flipV="1">
            <a:off x="5646420" y="4861560"/>
            <a:ext cx="1950720" cy="1014186"/>
          </a:xfrm>
          <a:prstGeom prst="straightConnector1">
            <a:avLst/>
          </a:prstGeom>
          <a:solidFill>
            <a:schemeClr val="accent1"/>
          </a:solidFill>
          <a:ln w="3175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Straight Arrow Connector 140">
            <a:extLst>
              <a:ext uri="{FF2B5EF4-FFF2-40B4-BE49-F238E27FC236}">
                <a16:creationId xmlns:a16="http://schemas.microsoft.com/office/drawing/2014/main" id="{89202C5F-4AF2-4397-A940-B3278751D462}"/>
              </a:ext>
            </a:extLst>
          </p:cNvPr>
          <p:cNvCxnSpPr>
            <a:cxnSpLocks/>
          </p:cNvCxnSpPr>
          <p:nvPr/>
        </p:nvCxnSpPr>
        <p:spPr bwMode="auto">
          <a:xfrm flipV="1">
            <a:off x="4507426" y="2224263"/>
            <a:ext cx="4331774" cy="2301734"/>
          </a:xfrm>
          <a:prstGeom prst="straightConnector1">
            <a:avLst/>
          </a:prstGeom>
          <a:solidFill>
            <a:schemeClr val="accent1"/>
          </a:solidFill>
          <a:ln w="666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5" name="Straight Arrow Connector 144">
            <a:extLst>
              <a:ext uri="{FF2B5EF4-FFF2-40B4-BE49-F238E27FC236}">
                <a16:creationId xmlns:a16="http://schemas.microsoft.com/office/drawing/2014/main" id="{3092F2F9-768F-4952-ACC3-78C0C0571E22}"/>
              </a:ext>
            </a:extLst>
          </p:cNvPr>
          <p:cNvCxnSpPr>
            <a:cxnSpLocks/>
          </p:cNvCxnSpPr>
          <p:nvPr/>
        </p:nvCxnSpPr>
        <p:spPr bwMode="auto">
          <a:xfrm flipV="1">
            <a:off x="545626" y="1492432"/>
            <a:ext cx="2134802" cy="1160054"/>
          </a:xfrm>
          <a:prstGeom prst="straightConnector1">
            <a:avLst/>
          </a:prstGeom>
          <a:solidFill>
            <a:schemeClr val="accent1"/>
          </a:solidFill>
          <a:ln w="666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8" name="TextBox 217">
            <a:extLst>
              <a:ext uri="{FF2B5EF4-FFF2-40B4-BE49-F238E27FC236}">
                <a16:creationId xmlns:a16="http://schemas.microsoft.com/office/drawing/2014/main" id="{7A9894D5-F65A-4B90-966F-EB7F136FC6D2}"/>
              </a:ext>
            </a:extLst>
          </p:cNvPr>
          <p:cNvSpPr txBox="1"/>
          <p:nvPr/>
        </p:nvSpPr>
        <p:spPr>
          <a:xfrm rot="19898665">
            <a:off x="5019581" y="3145250"/>
            <a:ext cx="4283751" cy="461665"/>
          </a:xfrm>
          <a:prstGeom prst="rect">
            <a:avLst/>
          </a:prstGeom>
          <a:noFill/>
        </p:spPr>
        <p:txBody>
          <a:bodyPr wrap="square" rtlCol="0">
            <a:spAutoFit/>
          </a:bodyPr>
          <a:lstStyle/>
          <a:p>
            <a:r>
              <a:rPr lang="en-US" b="1" dirty="0">
                <a:solidFill>
                  <a:srgbClr val="000000"/>
                </a:solidFill>
              </a:rPr>
              <a:t>IN-PHASE REFLECTED RAY</a:t>
            </a:r>
          </a:p>
        </p:txBody>
      </p:sp>
      <p:sp>
        <p:nvSpPr>
          <p:cNvPr id="222" name="TextBox 221">
            <a:extLst>
              <a:ext uri="{FF2B5EF4-FFF2-40B4-BE49-F238E27FC236}">
                <a16:creationId xmlns:a16="http://schemas.microsoft.com/office/drawing/2014/main" id="{23005A6D-C4AD-4BF9-BEB4-6A19DDAC11AB}"/>
              </a:ext>
            </a:extLst>
          </p:cNvPr>
          <p:cNvSpPr txBox="1"/>
          <p:nvPr/>
        </p:nvSpPr>
        <p:spPr>
          <a:xfrm>
            <a:off x="2852057" y="4310742"/>
            <a:ext cx="1105871" cy="412934"/>
          </a:xfrm>
          <a:prstGeom prst="rect">
            <a:avLst/>
          </a:prstGeom>
          <a:noFill/>
        </p:spPr>
        <p:txBody>
          <a:bodyPr wrap="square">
            <a:spAutoFit/>
          </a:bodyPr>
          <a:lstStyle/>
          <a:p>
            <a:pPr algn="ctr">
              <a:lnSpc>
                <a:spcPts val="2500"/>
              </a:lnSpc>
            </a:pPr>
            <a:r>
              <a:rPr lang="en-US" b="1" dirty="0">
                <a:solidFill>
                  <a:srgbClr val="000000"/>
                </a:solidFill>
              </a:rPr>
              <a:t> +3 dB</a:t>
            </a:r>
            <a:endParaRPr lang="en-US" sz="2400" b="1" dirty="0">
              <a:solidFill>
                <a:srgbClr val="000000"/>
              </a:solidFill>
            </a:endParaRPr>
          </a:p>
        </p:txBody>
      </p:sp>
      <p:sp>
        <p:nvSpPr>
          <p:cNvPr id="240" name="TextBox 239">
            <a:extLst>
              <a:ext uri="{FF2B5EF4-FFF2-40B4-BE49-F238E27FC236}">
                <a16:creationId xmlns:a16="http://schemas.microsoft.com/office/drawing/2014/main" id="{806F5A7D-3A70-4FF6-82BC-03492F38D1FE}"/>
              </a:ext>
            </a:extLst>
          </p:cNvPr>
          <p:cNvSpPr txBox="1"/>
          <p:nvPr/>
        </p:nvSpPr>
        <p:spPr>
          <a:xfrm rot="16200000">
            <a:off x="4496443" y="4725043"/>
            <a:ext cx="1262179" cy="412934"/>
          </a:xfrm>
          <a:prstGeom prst="rect">
            <a:avLst/>
          </a:prstGeom>
          <a:noFill/>
        </p:spPr>
        <p:txBody>
          <a:bodyPr wrap="square">
            <a:spAutoFit/>
          </a:bodyPr>
          <a:lstStyle/>
          <a:p>
            <a:pPr algn="ctr">
              <a:lnSpc>
                <a:spcPts val="2500"/>
              </a:lnSpc>
            </a:pPr>
            <a:r>
              <a:rPr lang="en-US" b="1" dirty="0">
                <a:solidFill>
                  <a:srgbClr val="000000"/>
                </a:solidFill>
              </a:rPr>
              <a:t> ~200 ft</a:t>
            </a:r>
            <a:endParaRPr lang="en-US" sz="2400" b="1" dirty="0">
              <a:solidFill>
                <a:srgbClr val="000000"/>
              </a:solidFill>
            </a:endParaRPr>
          </a:p>
        </p:txBody>
      </p:sp>
      <p:cxnSp>
        <p:nvCxnSpPr>
          <p:cNvPr id="241" name="Straight Arrow Connector 240">
            <a:extLst>
              <a:ext uri="{FF2B5EF4-FFF2-40B4-BE49-F238E27FC236}">
                <a16:creationId xmlns:a16="http://schemas.microsoft.com/office/drawing/2014/main" id="{050929B9-2E4C-4120-837F-D8CFC2F452AB}"/>
              </a:ext>
            </a:extLst>
          </p:cNvPr>
          <p:cNvCxnSpPr>
            <a:cxnSpLocks/>
          </p:cNvCxnSpPr>
          <p:nvPr/>
        </p:nvCxnSpPr>
        <p:spPr bwMode="auto">
          <a:xfrm>
            <a:off x="5105400" y="5410200"/>
            <a:ext cx="0" cy="224973"/>
          </a:xfrm>
          <a:prstGeom prst="straightConnector1">
            <a:avLst/>
          </a:prstGeom>
          <a:solidFill>
            <a:schemeClr val="accent1"/>
          </a:solidFill>
          <a:ln w="3175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2" name="Straight Arrow Connector 241">
            <a:extLst>
              <a:ext uri="{FF2B5EF4-FFF2-40B4-BE49-F238E27FC236}">
                <a16:creationId xmlns:a16="http://schemas.microsoft.com/office/drawing/2014/main" id="{A75FF816-483B-4CFD-9CE0-02920EEF0408}"/>
              </a:ext>
            </a:extLst>
          </p:cNvPr>
          <p:cNvCxnSpPr>
            <a:cxnSpLocks/>
          </p:cNvCxnSpPr>
          <p:nvPr/>
        </p:nvCxnSpPr>
        <p:spPr bwMode="auto">
          <a:xfrm flipV="1">
            <a:off x="5105400" y="3505200"/>
            <a:ext cx="0" cy="857991"/>
          </a:xfrm>
          <a:prstGeom prst="straightConnector1">
            <a:avLst/>
          </a:prstGeom>
          <a:solidFill>
            <a:schemeClr val="accent1"/>
          </a:solidFill>
          <a:ln w="3175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TextBox 34">
            <a:extLst>
              <a:ext uri="{FF2B5EF4-FFF2-40B4-BE49-F238E27FC236}">
                <a16:creationId xmlns:a16="http://schemas.microsoft.com/office/drawing/2014/main" id="{AE50EAD1-EBB4-4EBF-97C6-E533AA2EDB02}"/>
              </a:ext>
            </a:extLst>
          </p:cNvPr>
          <p:cNvSpPr txBox="1"/>
          <p:nvPr/>
        </p:nvSpPr>
        <p:spPr>
          <a:xfrm>
            <a:off x="7579246" y="4310742"/>
            <a:ext cx="1118865" cy="412934"/>
          </a:xfrm>
          <a:prstGeom prst="rect">
            <a:avLst/>
          </a:prstGeom>
          <a:noFill/>
        </p:spPr>
        <p:txBody>
          <a:bodyPr wrap="square">
            <a:spAutoFit/>
          </a:bodyPr>
          <a:lstStyle/>
          <a:p>
            <a:pPr algn="ctr">
              <a:lnSpc>
                <a:spcPts val="2500"/>
              </a:lnSpc>
            </a:pPr>
            <a:r>
              <a:rPr lang="en-US" b="1" dirty="0">
                <a:solidFill>
                  <a:srgbClr val="000000"/>
                </a:solidFill>
              </a:rPr>
              <a:t>+ 0 dB</a:t>
            </a:r>
            <a:endParaRPr lang="en-US" sz="2400" b="1" dirty="0">
              <a:solidFill>
                <a:srgbClr val="000000"/>
              </a:solidFill>
            </a:endParaRPr>
          </a:p>
        </p:txBody>
      </p:sp>
      <p:sp>
        <p:nvSpPr>
          <p:cNvPr id="36" name="TextBox 35">
            <a:extLst>
              <a:ext uri="{FF2B5EF4-FFF2-40B4-BE49-F238E27FC236}">
                <a16:creationId xmlns:a16="http://schemas.microsoft.com/office/drawing/2014/main" id="{69688061-476A-4D3A-9068-467389CAF59F}"/>
              </a:ext>
            </a:extLst>
          </p:cNvPr>
          <p:cNvSpPr txBox="1"/>
          <p:nvPr/>
        </p:nvSpPr>
        <p:spPr>
          <a:xfrm>
            <a:off x="1871502" y="4310742"/>
            <a:ext cx="1115239" cy="412934"/>
          </a:xfrm>
          <a:prstGeom prst="rect">
            <a:avLst/>
          </a:prstGeom>
          <a:noFill/>
        </p:spPr>
        <p:txBody>
          <a:bodyPr wrap="square">
            <a:spAutoFit/>
          </a:bodyPr>
          <a:lstStyle/>
          <a:p>
            <a:pPr algn="ctr">
              <a:lnSpc>
                <a:spcPts val="2500"/>
              </a:lnSpc>
            </a:pPr>
            <a:r>
              <a:rPr lang="en-US" b="1" dirty="0">
                <a:solidFill>
                  <a:srgbClr val="000000"/>
                </a:solidFill>
              </a:rPr>
              <a:t> +0 dB</a:t>
            </a:r>
            <a:endParaRPr lang="en-US" sz="2400" b="1" dirty="0">
              <a:solidFill>
                <a:srgbClr val="000000"/>
              </a:solidFill>
            </a:endParaRPr>
          </a:p>
        </p:txBody>
      </p:sp>
      <p:sp>
        <p:nvSpPr>
          <p:cNvPr id="39" name="TextBox 38">
            <a:extLst>
              <a:ext uri="{FF2B5EF4-FFF2-40B4-BE49-F238E27FC236}">
                <a16:creationId xmlns:a16="http://schemas.microsoft.com/office/drawing/2014/main" id="{1A8B0711-9B68-4341-B61F-3E1FAF8E0650}"/>
              </a:ext>
            </a:extLst>
          </p:cNvPr>
          <p:cNvSpPr txBox="1"/>
          <p:nvPr/>
        </p:nvSpPr>
        <p:spPr>
          <a:xfrm>
            <a:off x="3755689" y="4572000"/>
            <a:ext cx="1105871" cy="412934"/>
          </a:xfrm>
          <a:prstGeom prst="rect">
            <a:avLst/>
          </a:prstGeom>
          <a:noFill/>
        </p:spPr>
        <p:txBody>
          <a:bodyPr wrap="square">
            <a:spAutoFit/>
          </a:bodyPr>
          <a:lstStyle/>
          <a:p>
            <a:pPr algn="ctr">
              <a:lnSpc>
                <a:spcPts val="2500"/>
              </a:lnSpc>
            </a:pPr>
            <a:r>
              <a:rPr lang="en-US" b="1" dirty="0">
                <a:solidFill>
                  <a:srgbClr val="000000"/>
                </a:solidFill>
              </a:rPr>
              <a:t> +6 dB</a:t>
            </a:r>
            <a:endParaRPr lang="en-US" sz="2400" b="1" dirty="0">
              <a:solidFill>
                <a:srgbClr val="000000"/>
              </a:solidFill>
            </a:endParaRPr>
          </a:p>
        </p:txBody>
      </p:sp>
    </p:spTree>
    <p:extLst>
      <p:ext uri="{BB962C8B-B14F-4D97-AF65-F5344CB8AC3E}">
        <p14:creationId xmlns:p14="http://schemas.microsoft.com/office/powerpoint/2010/main" val="3539053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1D54E177-99ED-4FAE-97F2-E5B947DB46AD}"/>
              </a:ext>
            </a:extLst>
          </p:cNvPr>
          <p:cNvSpPr>
            <a:spLocks noGrp="1"/>
          </p:cNvSpPr>
          <p:nvPr>
            <p:ph type="subTitle" idx="1"/>
          </p:nvPr>
        </p:nvSpPr>
        <p:spPr>
          <a:xfrm>
            <a:off x="0" y="2889336"/>
            <a:ext cx="7772400" cy="3968664"/>
          </a:xfrm>
        </p:spPr>
        <p:txBody>
          <a:bodyPr/>
          <a:lstStyle/>
          <a:p>
            <a:r>
              <a:rPr lang="en-US" dirty="0"/>
              <a:t>  </a:t>
            </a:r>
          </a:p>
        </p:txBody>
      </p:sp>
      <p:sp>
        <p:nvSpPr>
          <p:cNvPr id="11" name="TextBox 10">
            <a:extLst>
              <a:ext uri="{FF2B5EF4-FFF2-40B4-BE49-F238E27FC236}">
                <a16:creationId xmlns:a16="http://schemas.microsoft.com/office/drawing/2014/main" id="{BBFC30D2-CDB2-4F1F-B8B7-36A20934AF0C}"/>
              </a:ext>
            </a:extLst>
          </p:cNvPr>
          <p:cNvSpPr txBox="1"/>
          <p:nvPr/>
        </p:nvSpPr>
        <p:spPr>
          <a:xfrm>
            <a:off x="0" y="89783"/>
            <a:ext cx="7391400" cy="2451953"/>
          </a:xfrm>
          <a:prstGeom prst="rect">
            <a:avLst/>
          </a:prstGeom>
          <a:noFill/>
        </p:spPr>
        <p:txBody>
          <a:bodyPr wrap="square" rtlCol="0">
            <a:spAutoFit/>
          </a:bodyPr>
          <a:lstStyle/>
          <a:p>
            <a:pPr algn="ctr">
              <a:lnSpc>
                <a:spcPts val="3800"/>
              </a:lnSpc>
            </a:pPr>
            <a:r>
              <a:rPr lang="en-US" sz="3800" b="1" dirty="0">
                <a:solidFill>
                  <a:srgbClr val="FF0000"/>
                </a:solidFill>
              </a:rPr>
              <a:t>Forget Everything You</a:t>
            </a:r>
          </a:p>
          <a:p>
            <a:pPr algn="ctr">
              <a:lnSpc>
                <a:spcPts val="3800"/>
              </a:lnSpc>
              <a:spcAft>
                <a:spcPts val="600"/>
              </a:spcAft>
            </a:pPr>
            <a:r>
              <a:rPr lang="en-US" sz="3800" b="1" dirty="0">
                <a:solidFill>
                  <a:srgbClr val="FF0000"/>
                </a:solidFill>
              </a:rPr>
              <a:t>Know about HF Propagation</a:t>
            </a:r>
          </a:p>
          <a:p>
            <a:pPr algn="ctr">
              <a:lnSpc>
                <a:spcPts val="3400"/>
              </a:lnSpc>
              <a:spcBef>
                <a:spcPts val="0"/>
              </a:spcBef>
            </a:pPr>
            <a:r>
              <a:rPr lang="en-US" sz="3200" b="1" dirty="0">
                <a:solidFill>
                  <a:srgbClr val="000714"/>
                </a:solidFill>
              </a:rPr>
              <a:t>6 Meter Mid-Latitude</a:t>
            </a:r>
          </a:p>
          <a:p>
            <a:pPr algn="ctr">
              <a:lnSpc>
                <a:spcPts val="3400"/>
              </a:lnSpc>
              <a:spcBef>
                <a:spcPts val="0"/>
              </a:spcBef>
            </a:pPr>
            <a:r>
              <a:rPr lang="en-US" sz="3200" b="1" dirty="0">
                <a:solidFill>
                  <a:srgbClr val="000714"/>
                </a:solidFill>
              </a:rPr>
              <a:t>Sporadic-E </a:t>
            </a:r>
            <a:r>
              <a:rPr lang="en-US" altLang="en-US" sz="3200" b="1" dirty="0">
                <a:solidFill>
                  <a:srgbClr val="000714"/>
                </a:solidFill>
                <a:latin typeface="Arial" panose="020B0604020202020204" pitchFamily="34" charset="0"/>
                <a:cs typeface="Arial" panose="020B0604020202020204" pitchFamily="34" charset="0"/>
              </a:rPr>
              <a:t>(</a:t>
            </a:r>
            <a:r>
              <a:rPr lang="en-US" sz="3200" b="1" i="0" baseline="0" dirty="0">
                <a:solidFill>
                  <a:srgbClr val="000714"/>
                </a:solidFill>
                <a:latin typeface="Arial" panose="020B0604020202020204" pitchFamily="34" charset="0"/>
                <a:cs typeface="Arial" panose="020B0604020202020204" pitchFamily="34" charset="0"/>
              </a:rPr>
              <a:t>E</a:t>
            </a:r>
            <a:r>
              <a:rPr lang="en-US" sz="4000" b="1" i="0" baseline="-25000" dirty="0">
                <a:solidFill>
                  <a:srgbClr val="000714"/>
                </a:solidFill>
                <a:latin typeface="Arial" panose="020B0604020202020204" pitchFamily="34" charset="0"/>
                <a:cs typeface="Arial" panose="020B0604020202020204" pitchFamily="34" charset="0"/>
              </a:rPr>
              <a:t>s</a:t>
            </a:r>
            <a:r>
              <a:rPr lang="en-US" altLang="en-US" sz="3200" b="1" dirty="0">
                <a:solidFill>
                  <a:srgbClr val="000714"/>
                </a:solidFill>
                <a:latin typeface="Arial" panose="020B0604020202020204" pitchFamily="34" charset="0"/>
                <a:cs typeface="Arial" panose="020B0604020202020204" pitchFamily="34" charset="0"/>
              </a:rPr>
              <a:t>) </a:t>
            </a:r>
            <a:r>
              <a:rPr lang="en-US" sz="3200" b="1" dirty="0">
                <a:solidFill>
                  <a:srgbClr val="000714"/>
                </a:solidFill>
              </a:rPr>
              <a:t>Propagation             is Fundamentally Different</a:t>
            </a:r>
          </a:p>
        </p:txBody>
      </p:sp>
      <p:pic>
        <p:nvPicPr>
          <p:cNvPr id="6" name="Picture 14">
            <a:extLst>
              <a:ext uri="{FF2B5EF4-FFF2-40B4-BE49-F238E27FC236}">
                <a16:creationId xmlns:a16="http://schemas.microsoft.com/office/drawing/2014/main" id="{9F9B945F-4445-40E3-AD29-494A145A6D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77" r="533" b="7816"/>
          <a:stretch>
            <a:fillRect/>
          </a:stretch>
        </p:blipFill>
        <p:spPr bwMode="auto">
          <a:xfrm>
            <a:off x="1981200" y="3034417"/>
            <a:ext cx="4573888" cy="3205692"/>
          </a:xfrm>
          <a:prstGeom prst="rect">
            <a:avLst/>
          </a:prstGeom>
          <a:solidFill>
            <a:srgbClr val="670001"/>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76B35479-5C89-4750-A18B-FD36F80F8BC1}"/>
              </a:ext>
            </a:extLst>
          </p:cNvPr>
          <p:cNvCxnSpPr/>
          <p:nvPr/>
        </p:nvCxnSpPr>
        <p:spPr bwMode="auto">
          <a:xfrm flipV="1">
            <a:off x="1295400" y="2577217"/>
            <a:ext cx="5943600" cy="4114800"/>
          </a:xfrm>
          <a:prstGeom prst="line">
            <a:avLst/>
          </a:prstGeom>
          <a:solidFill>
            <a:schemeClr val="accent1"/>
          </a:solidFill>
          <a:ln w="1905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a:extLst>
              <a:ext uri="{FF2B5EF4-FFF2-40B4-BE49-F238E27FC236}">
                <a16:creationId xmlns:a16="http://schemas.microsoft.com/office/drawing/2014/main" id="{9CDE6179-4D9A-4485-A41F-E2D2A1B110B4}"/>
              </a:ext>
            </a:extLst>
          </p:cNvPr>
          <p:cNvCxnSpPr/>
          <p:nvPr/>
        </p:nvCxnSpPr>
        <p:spPr bwMode="auto">
          <a:xfrm>
            <a:off x="1295400" y="2577217"/>
            <a:ext cx="6019800" cy="4128383"/>
          </a:xfrm>
          <a:prstGeom prst="line">
            <a:avLst/>
          </a:prstGeom>
          <a:solidFill>
            <a:schemeClr val="accent1"/>
          </a:solidFill>
          <a:ln w="1905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1297466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5640D79A-1604-447D-9C33-03EF991A29FF}"/>
              </a:ext>
            </a:extLst>
          </p:cNvPr>
          <p:cNvSpPr/>
          <p:nvPr/>
        </p:nvSpPr>
        <p:spPr bwMode="auto">
          <a:xfrm>
            <a:off x="3411698" y="3481917"/>
            <a:ext cx="3217702" cy="2135853"/>
          </a:xfrm>
          <a:prstGeom prst="ellipse">
            <a:avLst/>
          </a:prstGeom>
          <a:solidFill>
            <a:srgbClr val="FF0000">
              <a:alpha val="20000"/>
            </a:srgbClr>
          </a:solidFill>
          <a:ln w="25400" cap="flat" cmpd="sng" algn="ctr">
            <a:solidFill>
              <a:srgbClr val="FF0000">
                <a:alpha val="93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48" charset="-128"/>
            </a:endParaRPr>
          </a:p>
        </p:txBody>
      </p:sp>
      <p:sp>
        <p:nvSpPr>
          <p:cNvPr id="72" name="Oval 71">
            <a:extLst>
              <a:ext uri="{FF2B5EF4-FFF2-40B4-BE49-F238E27FC236}">
                <a16:creationId xmlns:a16="http://schemas.microsoft.com/office/drawing/2014/main" id="{8CBA9A55-7BDF-4A34-8FF9-D4301BBFCE5A}"/>
              </a:ext>
            </a:extLst>
          </p:cNvPr>
          <p:cNvSpPr/>
          <p:nvPr/>
        </p:nvSpPr>
        <p:spPr bwMode="auto">
          <a:xfrm>
            <a:off x="2438400" y="3069771"/>
            <a:ext cx="5715000" cy="29560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48" charset="-128"/>
            </a:endParaRPr>
          </a:p>
        </p:txBody>
      </p:sp>
      <p:sp>
        <p:nvSpPr>
          <p:cNvPr id="8" name="TextBox 7">
            <a:extLst>
              <a:ext uri="{FF2B5EF4-FFF2-40B4-BE49-F238E27FC236}">
                <a16:creationId xmlns:a16="http://schemas.microsoft.com/office/drawing/2014/main" id="{591A24BF-BF1E-458D-B902-A4ECC3D954ED}"/>
              </a:ext>
            </a:extLst>
          </p:cNvPr>
          <p:cNvSpPr txBox="1"/>
          <p:nvPr/>
        </p:nvSpPr>
        <p:spPr>
          <a:xfrm>
            <a:off x="1447800" y="5939135"/>
            <a:ext cx="354584" cy="461665"/>
          </a:xfrm>
          <a:prstGeom prst="rect">
            <a:avLst/>
          </a:prstGeom>
          <a:solidFill>
            <a:schemeClr val="tx1"/>
          </a:solidFill>
        </p:spPr>
        <p:txBody>
          <a:bodyPr wrap="none" rtlCol="0">
            <a:spAutoFit/>
          </a:bodyPr>
          <a:lstStyle/>
          <a:p>
            <a:r>
              <a:rPr lang="en-US" dirty="0"/>
              <a:t>  </a:t>
            </a:r>
          </a:p>
        </p:txBody>
      </p:sp>
      <p:sp>
        <p:nvSpPr>
          <p:cNvPr id="113" name="TextBox 112">
            <a:extLst>
              <a:ext uri="{FF2B5EF4-FFF2-40B4-BE49-F238E27FC236}">
                <a16:creationId xmlns:a16="http://schemas.microsoft.com/office/drawing/2014/main" id="{3710ACD1-745C-444B-AC39-996D9AAC7FED}"/>
              </a:ext>
            </a:extLst>
          </p:cNvPr>
          <p:cNvSpPr txBox="1"/>
          <p:nvPr/>
        </p:nvSpPr>
        <p:spPr>
          <a:xfrm>
            <a:off x="5015426" y="2224263"/>
            <a:ext cx="242374" cy="215444"/>
          </a:xfrm>
          <a:prstGeom prst="rect">
            <a:avLst/>
          </a:prstGeom>
          <a:solidFill>
            <a:schemeClr val="tx1"/>
          </a:solidFill>
        </p:spPr>
        <p:txBody>
          <a:bodyPr wrap="none" rtlCol="0">
            <a:spAutoFit/>
          </a:bodyPr>
          <a:lstStyle/>
          <a:p>
            <a:r>
              <a:rPr lang="en-US" sz="800" dirty="0"/>
              <a:t>d</a:t>
            </a:r>
          </a:p>
        </p:txBody>
      </p:sp>
      <p:sp>
        <p:nvSpPr>
          <p:cNvPr id="11" name="TextBox 10">
            <a:extLst>
              <a:ext uri="{FF2B5EF4-FFF2-40B4-BE49-F238E27FC236}">
                <a16:creationId xmlns:a16="http://schemas.microsoft.com/office/drawing/2014/main" id="{BBFC30D2-CDB2-4F1F-B8B7-36A20934AF0C}"/>
              </a:ext>
            </a:extLst>
          </p:cNvPr>
          <p:cNvSpPr txBox="1"/>
          <p:nvPr/>
        </p:nvSpPr>
        <p:spPr>
          <a:xfrm>
            <a:off x="10885" y="91538"/>
            <a:ext cx="7990115" cy="2208297"/>
          </a:xfrm>
          <a:prstGeom prst="rect">
            <a:avLst/>
          </a:prstGeom>
          <a:noFill/>
        </p:spPr>
        <p:txBody>
          <a:bodyPr wrap="square" rtlCol="0">
            <a:spAutoFit/>
          </a:bodyPr>
          <a:lstStyle/>
          <a:p>
            <a:pPr>
              <a:lnSpc>
                <a:spcPts val="3400"/>
              </a:lnSpc>
            </a:pPr>
            <a:r>
              <a:rPr lang="en-US" sz="3600" b="1" dirty="0">
                <a:solidFill>
                  <a:srgbClr val="FF0000"/>
                </a:solidFill>
              </a:rPr>
              <a:t>+3 to +6dB Ground Reflection Zone</a:t>
            </a:r>
          </a:p>
          <a:p>
            <a:pPr>
              <a:lnSpc>
                <a:spcPts val="3400"/>
              </a:lnSpc>
            </a:pPr>
            <a:r>
              <a:rPr lang="en-US" sz="3000" b="1" dirty="0">
                <a:solidFill>
                  <a:srgbClr val="000000"/>
                </a:solidFill>
              </a:rPr>
              <a:t>   6 meter horizontal Yagi    </a:t>
            </a:r>
            <a:r>
              <a:rPr lang="en-US" sz="3000" b="1" dirty="0">
                <a:highlight>
                  <a:srgbClr val="FF0000"/>
                </a:highlight>
              </a:rPr>
              <a:t>70 feet</a:t>
            </a:r>
            <a:r>
              <a:rPr lang="en-US" sz="3000" b="1" dirty="0">
                <a:solidFill>
                  <a:srgbClr val="FF0000"/>
                </a:solidFill>
              </a:rPr>
              <a:t> </a:t>
            </a:r>
            <a:r>
              <a:rPr lang="en-US" sz="3000" b="1" dirty="0">
                <a:solidFill>
                  <a:srgbClr val="000000"/>
                </a:solidFill>
              </a:rPr>
              <a:t>high</a:t>
            </a:r>
          </a:p>
          <a:p>
            <a:pPr>
              <a:lnSpc>
                <a:spcPts val="6700"/>
              </a:lnSpc>
            </a:pPr>
            <a:r>
              <a:rPr lang="en-US" sz="3000" b="1" dirty="0">
                <a:solidFill>
                  <a:srgbClr val="000000"/>
                </a:solidFill>
              </a:rPr>
              <a:t>                         4º elevation angle</a:t>
            </a:r>
          </a:p>
          <a:p>
            <a:pPr>
              <a:lnSpc>
                <a:spcPts val="3000"/>
              </a:lnSpc>
            </a:pPr>
            <a:r>
              <a:rPr lang="en-US" sz="2500" b="1" dirty="0">
                <a:solidFill>
                  <a:srgbClr val="000000"/>
                </a:solidFill>
              </a:rPr>
              <a:t>       </a:t>
            </a:r>
            <a:endParaRPr lang="en-US" b="1" dirty="0">
              <a:solidFill>
                <a:srgbClr val="000000"/>
              </a:solidFill>
            </a:endParaRPr>
          </a:p>
        </p:txBody>
      </p:sp>
      <p:sp>
        <p:nvSpPr>
          <p:cNvPr id="90" name="TextBox 89">
            <a:extLst>
              <a:ext uri="{FF2B5EF4-FFF2-40B4-BE49-F238E27FC236}">
                <a16:creationId xmlns:a16="http://schemas.microsoft.com/office/drawing/2014/main" id="{B42D0DC9-587B-4647-A281-621E35E0CCF1}"/>
              </a:ext>
            </a:extLst>
          </p:cNvPr>
          <p:cNvSpPr txBox="1"/>
          <p:nvPr/>
        </p:nvSpPr>
        <p:spPr>
          <a:xfrm>
            <a:off x="6781800" y="5819666"/>
            <a:ext cx="2362193" cy="733534"/>
          </a:xfrm>
          <a:prstGeom prst="rect">
            <a:avLst/>
          </a:prstGeom>
          <a:noFill/>
        </p:spPr>
        <p:txBody>
          <a:bodyPr wrap="square">
            <a:spAutoFit/>
          </a:bodyPr>
          <a:lstStyle/>
          <a:p>
            <a:pPr algn="ctr">
              <a:lnSpc>
                <a:spcPts val="2500"/>
              </a:lnSpc>
            </a:pPr>
            <a:r>
              <a:rPr lang="en-US" b="1" dirty="0">
                <a:solidFill>
                  <a:srgbClr val="000000"/>
                </a:solidFill>
              </a:rPr>
              <a:t>+3 to +6 dB</a:t>
            </a:r>
          </a:p>
          <a:p>
            <a:pPr algn="ctr">
              <a:lnSpc>
                <a:spcPts val="2500"/>
              </a:lnSpc>
            </a:pPr>
            <a:r>
              <a:rPr lang="en-US" b="1" dirty="0">
                <a:solidFill>
                  <a:srgbClr val="000000"/>
                </a:solidFill>
              </a:rPr>
              <a:t>reflection zone</a:t>
            </a:r>
            <a:endParaRPr lang="en-US" sz="2400" b="1" dirty="0">
              <a:solidFill>
                <a:srgbClr val="000000"/>
              </a:solidFill>
            </a:endParaRPr>
          </a:p>
        </p:txBody>
      </p:sp>
      <p:sp>
        <p:nvSpPr>
          <p:cNvPr id="109" name="TextBox 108">
            <a:extLst>
              <a:ext uri="{FF2B5EF4-FFF2-40B4-BE49-F238E27FC236}">
                <a16:creationId xmlns:a16="http://schemas.microsoft.com/office/drawing/2014/main" id="{AD12D013-C14E-4307-BBBC-9E1C83E12173}"/>
              </a:ext>
            </a:extLst>
          </p:cNvPr>
          <p:cNvSpPr txBox="1"/>
          <p:nvPr/>
        </p:nvSpPr>
        <p:spPr>
          <a:xfrm>
            <a:off x="6013778" y="4311466"/>
            <a:ext cx="1196194" cy="412934"/>
          </a:xfrm>
          <a:prstGeom prst="rect">
            <a:avLst/>
          </a:prstGeom>
          <a:noFill/>
        </p:spPr>
        <p:txBody>
          <a:bodyPr wrap="square">
            <a:spAutoFit/>
          </a:bodyPr>
          <a:lstStyle/>
          <a:p>
            <a:pPr algn="ctr">
              <a:lnSpc>
                <a:spcPts val="2500"/>
              </a:lnSpc>
            </a:pPr>
            <a:r>
              <a:rPr lang="en-US" b="1" dirty="0">
                <a:solidFill>
                  <a:srgbClr val="000000"/>
                </a:solidFill>
              </a:rPr>
              <a:t> +3 dB</a:t>
            </a:r>
            <a:endParaRPr lang="en-US" sz="2400" b="1" dirty="0">
              <a:solidFill>
                <a:srgbClr val="000000"/>
              </a:solidFill>
            </a:endParaRPr>
          </a:p>
        </p:txBody>
      </p:sp>
      <p:sp>
        <p:nvSpPr>
          <p:cNvPr id="42" name="Oval 41">
            <a:extLst>
              <a:ext uri="{FF2B5EF4-FFF2-40B4-BE49-F238E27FC236}">
                <a16:creationId xmlns:a16="http://schemas.microsoft.com/office/drawing/2014/main" id="{CF351BE8-75E8-4A62-A540-893BE3DE8641}"/>
              </a:ext>
            </a:extLst>
          </p:cNvPr>
          <p:cNvSpPr/>
          <p:nvPr/>
        </p:nvSpPr>
        <p:spPr bwMode="auto">
          <a:xfrm>
            <a:off x="4421891" y="4455885"/>
            <a:ext cx="150109"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48" charset="-128"/>
            </a:endParaRPr>
          </a:p>
        </p:txBody>
      </p:sp>
      <p:cxnSp>
        <p:nvCxnSpPr>
          <p:cNvPr id="122" name="Straight Connector 121">
            <a:extLst>
              <a:ext uri="{FF2B5EF4-FFF2-40B4-BE49-F238E27FC236}">
                <a16:creationId xmlns:a16="http://schemas.microsoft.com/office/drawing/2014/main" id="{EC86A8EF-B073-4FF4-A8DA-F9EBD9D10A1F}"/>
              </a:ext>
            </a:extLst>
          </p:cNvPr>
          <p:cNvCxnSpPr/>
          <p:nvPr/>
        </p:nvCxnSpPr>
        <p:spPr bwMode="auto">
          <a:xfrm>
            <a:off x="304800" y="2613924"/>
            <a:ext cx="246561" cy="350184"/>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 name="Straight Connector 122">
            <a:extLst>
              <a:ext uri="{FF2B5EF4-FFF2-40B4-BE49-F238E27FC236}">
                <a16:creationId xmlns:a16="http://schemas.microsoft.com/office/drawing/2014/main" id="{16D77964-E210-43B9-9E37-CC74BDC4FF8E}"/>
              </a:ext>
            </a:extLst>
          </p:cNvPr>
          <p:cNvCxnSpPr/>
          <p:nvPr/>
        </p:nvCxnSpPr>
        <p:spPr bwMode="auto">
          <a:xfrm flipV="1">
            <a:off x="541421" y="2613924"/>
            <a:ext cx="296779" cy="326121"/>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4" name="Straight Connector 123">
            <a:extLst>
              <a:ext uri="{FF2B5EF4-FFF2-40B4-BE49-F238E27FC236}">
                <a16:creationId xmlns:a16="http://schemas.microsoft.com/office/drawing/2014/main" id="{CE725732-13DF-4EAF-AC84-BEA9C028A086}"/>
              </a:ext>
            </a:extLst>
          </p:cNvPr>
          <p:cNvCxnSpPr/>
          <p:nvPr/>
        </p:nvCxnSpPr>
        <p:spPr bwMode="auto">
          <a:xfrm>
            <a:off x="304800" y="2613924"/>
            <a:ext cx="533400" cy="0"/>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Straight Connector 124">
            <a:extLst>
              <a:ext uri="{FF2B5EF4-FFF2-40B4-BE49-F238E27FC236}">
                <a16:creationId xmlns:a16="http://schemas.microsoft.com/office/drawing/2014/main" id="{5DA3DE8B-FD77-4693-A346-D60696C31214}"/>
              </a:ext>
            </a:extLst>
          </p:cNvPr>
          <p:cNvCxnSpPr/>
          <p:nvPr/>
        </p:nvCxnSpPr>
        <p:spPr bwMode="auto">
          <a:xfrm>
            <a:off x="543234" y="2613924"/>
            <a:ext cx="15567" cy="1729476"/>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0" name="TextBox 159">
            <a:extLst>
              <a:ext uri="{FF2B5EF4-FFF2-40B4-BE49-F238E27FC236}">
                <a16:creationId xmlns:a16="http://schemas.microsoft.com/office/drawing/2014/main" id="{4C9559C1-9F6D-4EAF-A8B3-3FF6D2582543}"/>
              </a:ext>
            </a:extLst>
          </p:cNvPr>
          <p:cNvSpPr txBox="1"/>
          <p:nvPr/>
        </p:nvSpPr>
        <p:spPr>
          <a:xfrm rot="19898665">
            <a:off x="901751" y="1942645"/>
            <a:ext cx="2038315" cy="461665"/>
          </a:xfrm>
          <a:prstGeom prst="rect">
            <a:avLst/>
          </a:prstGeom>
          <a:noFill/>
        </p:spPr>
        <p:txBody>
          <a:bodyPr wrap="square" rtlCol="0">
            <a:spAutoFit/>
          </a:bodyPr>
          <a:lstStyle/>
          <a:p>
            <a:r>
              <a:rPr lang="en-US" b="1" dirty="0">
                <a:solidFill>
                  <a:srgbClr val="000000"/>
                </a:solidFill>
              </a:rPr>
              <a:t>DIRECT RAY</a:t>
            </a:r>
          </a:p>
        </p:txBody>
      </p:sp>
      <p:cxnSp>
        <p:nvCxnSpPr>
          <p:cNvPr id="168" name="Straight Connector 167">
            <a:extLst>
              <a:ext uri="{FF2B5EF4-FFF2-40B4-BE49-F238E27FC236}">
                <a16:creationId xmlns:a16="http://schemas.microsoft.com/office/drawing/2014/main" id="{E823F915-4B04-4377-8B68-4CC29C9B006F}"/>
              </a:ext>
            </a:extLst>
          </p:cNvPr>
          <p:cNvCxnSpPr/>
          <p:nvPr/>
        </p:nvCxnSpPr>
        <p:spPr bwMode="auto">
          <a:xfrm>
            <a:off x="558801" y="4307832"/>
            <a:ext cx="0" cy="2092968"/>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9" name="TextBox 168">
            <a:extLst>
              <a:ext uri="{FF2B5EF4-FFF2-40B4-BE49-F238E27FC236}">
                <a16:creationId xmlns:a16="http://schemas.microsoft.com/office/drawing/2014/main" id="{873C4ADC-E668-4072-BADC-8A71A4520A6A}"/>
              </a:ext>
            </a:extLst>
          </p:cNvPr>
          <p:cNvSpPr txBox="1"/>
          <p:nvPr/>
        </p:nvSpPr>
        <p:spPr>
          <a:xfrm>
            <a:off x="609600" y="4891314"/>
            <a:ext cx="1550515" cy="412934"/>
          </a:xfrm>
          <a:prstGeom prst="rect">
            <a:avLst/>
          </a:prstGeom>
          <a:noFill/>
        </p:spPr>
        <p:txBody>
          <a:bodyPr wrap="square">
            <a:spAutoFit/>
          </a:bodyPr>
          <a:lstStyle/>
          <a:p>
            <a:pPr algn="ctr">
              <a:lnSpc>
                <a:spcPts val="2500"/>
              </a:lnSpc>
            </a:pPr>
            <a:r>
              <a:rPr lang="en-US" b="1" dirty="0">
                <a:solidFill>
                  <a:srgbClr val="000000"/>
                </a:solidFill>
              </a:rPr>
              <a:t>    ~200 ft</a:t>
            </a:r>
            <a:endParaRPr lang="en-US" sz="2400" b="1" dirty="0">
              <a:solidFill>
                <a:srgbClr val="000000"/>
              </a:solidFill>
            </a:endParaRPr>
          </a:p>
        </p:txBody>
      </p:sp>
      <p:cxnSp>
        <p:nvCxnSpPr>
          <p:cNvPr id="170" name="Straight Connector 169">
            <a:extLst>
              <a:ext uri="{FF2B5EF4-FFF2-40B4-BE49-F238E27FC236}">
                <a16:creationId xmlns:a16="http://schemas.microsoft.com/office/drawing/2014/main" id="{99D648CC-C55C-4FAE-9DCA-DB0B0F266E79}"/>
              </a:ext>
            </a:extLst>
          </p:cNvPr>
          <p:cNvCxnSpPr/>
          <p:nvPr/>
        </p:nvCxnSpPr>
        <p:spPr bwMode="auto">
          <a:xfrm>
            <a:off x="3410017" y="4495800"/>
            <a:ext cx="0" cy="685800"/>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2" name="TextBox 171">
            <a:extLst>
              <a:ext uri="{FF2B5EF4-FFF2-40B4-BE49-F238E27FC236}">
                <a16:creationId xmlns:a16="http://schemas.microsoft.com/office/drawing/2014/main" id="{22298CB1-281E-4A79-A931-9B3F6AE85571}"/>
              </a:ext>
            </a:extLst>
          </p:cNvPr>
          <p:cNvSpPr txBox="1"/>
          <p:nvPr/>
        </p:nvSpPr>
        <p:spPr>
          <a:xfrm>
            <a:off x="815310" y="6118495"/>
            <a:ext cx="1470690" cy="412934"/>
          </a:xfrm>
          <a:prstGeom prst="rect">
            <a:avLst/>
          </a:prstGeom>
          <a:noFill/>
        </p:spPr>
        <p:txBody>
          <a:bodyPr wrap="square">
            <a:spAutoFit/>
          </a:bodyPr>
          <a:lstStyle/>
          <a:p>
            <a:pPr algn="ctr">
              <a:lnSpc>
                <a:spcPts val="2500"/>
              </a:lnSpc>
            </a:pPr>
            <a:r>
              <a:rPr lang="en-US" b="1" dirty="0">
                <a:solidFill>
                  <a:srgbClr val="000000"/>
                </a:solidFill>
              </a:rPr>
              <a:t> ~2500 ft</a:t>
            </a:r>
            <a:endParaRPr lang="en-US" sz="2400" b="1" dirty="0">
              <a:solidFill>
                <a:srgbClr val="000000"/>
              </a:solidFill>
            </a:endParaRPr>
          </a:p>
        </p:txBody>
      </p:sp>
      <p:cxnSp>
        <p:nvCxnSpPr>
          <p:cNvPr id="193" name="Straight Arrow Connector 192">
            <a:extLst>
              <a:ext uri="{FF2B5EF4-FFF2-40B4-BE49-F238E27FC236}">
                <a16:creationId xmlns:a16="http://schemas.microsoft.com/office/drawing/2014/main" id="{56271F2C-D2E6-407B-A9F9-9359A6A98742}"/>
              </a:ext>
            </a:extLst>
          </p:cNvPr>
          <p:cNvCxnSpPr>
            <a:cxnSpLocks/>
          </p:cNvCxnSpPr>
          <p:nvPr/>
        </p:nvCxnSpPr>
        <p:spPr bwMode="auto">
          <a:xfrm flipH="1" flipV="1">
            <a:off x="533400" y="5072742"/>
            <a:ext cx="457200" cy="3630"/>
          </a:xfrm>
          <a:prstGeom prst="straightConnector1">
            <a:avLst/>
          </a:prstGeom>
          <a:solidFill>
            <a:schemeClr val="accent1"/>
          </a:solidFill>
          <a:ln w="3175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5" name="Straight Arrow Connector 204">
            <a:extLst>
              <a:ext uri="{FF2B5EF4-FFF2-40B4-BE49-F238E27FC236}">
                <a16:creationId xmlns:a16="http://schemas.microsoft.com/office/drawing/2014/main" id="{D3AF382C-A92F-47EF-BA06-9F9332666FEA}"/>
              </a:ext>
            </a:extLst>
          </p:cNvPr>
          <p:cNvCxnSpPr>
            <a:cxnSpLocks/>
          </p:cNvCxnSpPr>
          <p:nvPr/>
        </p:nvCxnSpPr>
        <p:spPr bwMode="auto">
          <a:xfrm flipH="1">
            <a:off x="562428" y="6310086"/>
            <a:ext cx="381000" cy="0"/>
          </a:xfrm>
          <a:prstGeom prst="straightConnector1">
            <a:avLst/>
          </a:prstGeom>
          <a:solidFill>
            <a:schemeClr val="accent1"/>
          </a:solidFill>
          <a:ln w="3175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6" name="Straight Connector 205">
            <a:extLst>
              <a:ext uri="{FF2B5EF4-FFF2-40B4-BE49-F238E27FC236}">
                <a16:creationId xmlns:a16="http://schemas.microsoft.com/office/drawing/2014/main" id="{ACD1A522-94A8-4409-95A7-693635E611CC}"/>
              </a:ext>
            </a:extLst>
          </p:cNvPr>
          <p:cNvCxnSpPr/>
          <p:nvPr/>
        </p:nvCxnSpPr>
        <p:spPr bwMode="auto">
          <a:xfrm>
            <a:off x="6629400" y="4488549"/>
            <a:ext cx="0" cy="1912251"/>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1" name="Straight Arrow Connector 210">
            <a:extLst>
              <a:ext uri="{FF2B5EF4-FFF2-40B4-BE49-F238E27FC236}">
                <a16:creationId xmlns:a16="http://schemas.microsoft.com/office/drawing/2014/main" id="{F2B57EA7-7520-4E78-BEAA-DB14914A9B90}"/>
              </a:ext>
            </a:extLst>
          </p:cNvPr>
          <p:cNvCxnSpPr>
            <a:cxnSpLocks/>
          </p:cNvCxnSpPr>
          <p:nvPr/>
        </p:nvCxnSpPr>
        <p:spPr bwMode="auto">
          <a:xfrm>
            <a:off x="2286000" y="6324600"/>
            <a:ext cx="4343400" cy="0"/>
          </a:xfrm>
          <a:prstGeom prst="straightConnector1">
            <a:avLst/>
          </a:prstGeom>
          <a:solidFill>
            <a:schemeClr val="accent1"/>
          </a:solidFill>
          <a:ln w="3175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Straight Arrow Connector 139">
            <a:extLst>
              <a:ext uri="{FF2B5EF4-FFF2-40B4-BE49-F238E27FC236}">
                <a16:creationId xmlns:a16="http://schemas.microsoft.com/office/drawing/2014/main" id="{A85D4EAC-CB71-421E-BEA2-DB2308DEA6AD}"/>
              </a:ext>
            </a:extLst>
          </p:cNvPr>
          <p:cNvCxnSpPr>
            <a:cxnSpLocks/>
          </p:cNvCxnSpPr>
          <p:nvPr/>
        </p:nvCxnSpPr>
        <p:spPr bwMode="auto">
          <a:xfrm>
            <a:off x="541421" y="2613924"/>
            <a:ext cx="3953252" cy="1929045"/>
          </a:xfrm>
          <a:prstGeom prst="straightConnector1">
            <a:avLst/>
          </a:prstGeom>
          <a:solidFill>
            <a:schemeClr val="accent1"/>
          </a:solidFill>
          <a:ln w="666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Straight Arrow Connector 113">
            <a:extLst>
              <a:ext uri="{FF2B5EF4-FFF2-40B4-BE49-F238E27FC236}">
                <a16:creationId xmlns:a16="http://schemas.microsoft.com/office/drawing/2014/main" id="{1C2D85EE-62CB-4B4D-B36C-0019FED996A2}"/>
              </a:ext>
            </a:extLst>
          </p:cNvPr>
          <p:cNvCxnSpPr>
            <a:cxnSpLocks/>
          </p:cNvCxnSpPr>
          <p:nvPr/>
        </p:nvCxnSpPr>
        <p:spPr bwMode="auto">
          <a:xfrm flipH="1" flipV="1">
            <a:off x="5638800" y="4815840"/>
            <a:ext cx="1958340" cy="1051560"/>
          </a:xfrm>
          <a:prstGeom prst="straightConnector1">
            <a:avLst/>
          </a:prstGeom>
          <a:solidFill>
            <a:schemeClr val="accent1"/>
          </a:solidFill>
          <a:ln w="3175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Straight Arrow Connector 140">
            <a:extLst>
              <a:ext uri="{FF2B5EF4-FFF2-40B4-BE49-F238E27FC236}">
                <a16:creationId xmlns:a16="http://schemas.microsoft.com/office/drawing/2014/main" id="{89202C5F-4AF2-4397-A940-B3278751D462}"/>
              </a:ext>
            </a:extLst>
          </p:cNvPr>
          <p:cNvCxnSpPr>
            <a:cxnSpLocks/>
          </p:cNvCxnSpPr>
          <p:nvPr/>
        </p:nvCxnSpPr>
        <p:spPr bwMode="auto">
          <a:xfrm flipV="1">
            <a:off x="4507426" y="2224263"/>
            <a:ext cx="4331774" cy="2301734"/>
          </a:xfrm>
          <a:prstGeom prst="straightConnector1">
            <a:avLst/>
          </a:prstGeom>
          <a:solidFill>
            <a:schemeClr val="accent1"/>
          </a:solidFill>
          <a:ln w="666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5" name="Straight Arrow Connector 144">
            <a:extLst>
              <a:ext uri="{FF2B5EF4-FFF2-40B4-BE49-F238E27FC236}">
                <a16:creationId xmlns:a16="http://schemas.microsoft.com/office/drawing/2014/main" id="{3092F2F9-768F-4952-ACC3-78C0C0571E22}"/>
              </a:ext>
            </a:extLst>
          </p:cNvPr>
          <p:cNvCxnSpPr>
            <a:cxnSpLocks/>
          </p:cNvCxnSpPr>
          <p:nvPr/>
        </p:nvCxnSpPr>
        <p:spPr bwMode="auto">
          <a:xfrm flipV="1">
            <a:off x="545626" y="1492432"/>
            <a:ext cx="2134802" cy="1160054"/>
          </a:xfrm>
          <a:prstGeom prst="straightConnector1">
            <a:avLst/>
          </a:prstGeom>
          <a:solidFill>
            <a:schemeClr val="accent1"/>
          </a:solidFill>
          <a:ln w="666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8" name="TextBox 217">
            <a:extLst>
              <a:ext uri="{FF2B5EF4-FFF2-40B4-BE49-F238E27FC236}">
                <a16:creationId xmlns:a16="http://schemas.microsoft.com/office/drawing/2014/main" id="{7A9894D5-F65A-4B90-966F-EB7F136FC6D2}"/>
              </a:ext>
            </a:extLst>
          </p:cNvPr>
          <p:cNvSpPr txBox="1"/>
          <p:nvPr/>
        </p:nvSpPr>
        <p:spPr>
          <a:xfrm rot="19898665">
            <a:off x="5030611" y="3138908"/>
            <a:ext cx="4283751" cy="461665"/>
          </a:xfrm>
          <a:prstGeom prst="rect">
            <a:avLst/>
          </a:prstGeom>
          <a:noFill/>
        </p:spPr>
        <p:txBody>
          <a:bodyPr wrap="square" rtlCol="0">
            <a:spAutoFit/>
          </a:bodyPr>
          <a:lstStyle/>
          <a:p>
            <a:r>
              <a:rPr lang="en-US" b="1" dirty="0">
                <a:solidFill>
                  <a:srgbClr val="000000"/>
                </a:solidFill>
              </a:rPr>
              <a:t>IN-PHASE REFLECTED RAY</a:t>
            </a:r>
          </a:p>
        </p:txBody>
      </p:sp>
      <p:sp>
        <p:nvSpPr>
          <p:cNvPr id="222" name="TextBox 221">
            <a:extLst>
              <a:ext uri="{FF2B5EF4-FFF2-40B4-BE49-F238E27FC236}">
                <a16:creationId xmlns:a16="http://schemas.microsoft.com/office/drawing/2014/main" id="{23005A6D-C4AD-4BF9-BEB4-6A19DDAC11AB}"/>
              </a:ext>
            </a:extLst>
          </p:cNvPr>
          <p:cNvSpPr txBox="1"/>
          <p:nvPr/>
        </p:nvSpPr>
        <p:spPr>
          <a:xfrm>
            <a:off x="2837543" y="4310742"/>
            <a:ext cx="1129599" cy="412934"/>
          </a:xfrm>
          <a:prstGeom prst="rect">
            <a:avLst/>
          </a:prstGeom>
          <a:noFill/>
        </p:spPr>
        <p:txBody>
          <a:bodyPr wrap="square">
            <a:spAutoFit/>
          </a:bodyPr>
          <a:lstStyle/>
          <a:p>
            <a:pPr algn="ctr">
              <a:lnSpc>
                <a:spcPts val="2500"/>
              </a:lnSpc>
            </a:pPr>
            <a:r>
              <a:rPr lang="en-US" b="1" dirty="0">
                <a:solidFill>
                  <a:srgbClr val="000000"/>
                </a:solidFill>
              </a:rPr>
              <a:t> +3 dB</a:t>
            </a:r>
            <a:endParaRPr lang="en-US" sz="2400" b="1" dirty="0">
              <a:solidFill>
                <a:srgbClr val="000000"/>
              </a:solidFill>
            </a:endParaRPr>
          </a:p>
        </p:txBody>
      </p:sp>
      <p:sp>
        <p:nvSpPr>
          <p:cNvPr id="240" name="TextBox 239">
            <a:extLst>
              <a:ext uri="{FF2B5EF4-FFF2-40B4-BE49-F238E27FC236}">
                <a16:creationId xmlns:a16="http://schemas.microsoft.com/office/drawing/2014/main" id="{806F5A7D-3A70-4FF6-82BC-03492F38D1FE}"/>
              </a:ext>
            </a:extLst>
          </p:cNvPr>
          <p:cNvSpPr txBox="1"/>
          <p:nvPr/>
        </p:nvSpPr>
        <p:spPr>
          <a:xfrm rot="16200000">
            <a:off x="4362436" y="4729645"/>
            <a:ext cx="1485205" cy="412934"/>
          </a:xfrm>
          <a:prstGeom prst="rect">
            <a:avLst/>
          </a:prstGeom>
          <a:noFill/>
        </p:spPr>
        <p:txBody>
          <a:bodyPr wrap="square">
            <a:spAutoFit/>
          </a:bodyPr>
          <a:lstStyle/>
          <a:p>
            <a:pPr algn="ctr">
              <a:lnSpc>
                <a:spcPts val="2500"/>
              </a:lnSpc>
            </a:pPr>
            <a:r>
              <a:rPr lang="en-US" b="1" dirty="0">
                <a:solidFill>
                  <a:srgbClr val="000000"/>
                </a:solidFill>
              </a:rPr>
              <a:t> ~250 ft</a:t>
            </a:r>
            <a:endParaRPr lang="en-US" sz="2400" b="1" dirty="0">
              <a:solidFill>
                <a:srgbClr val="000000"/>
              </a:solidFill>
            </a:endParaRPr>
          </a:p>
        </p:txBody>
      </p:sp>
      <p:cxnSp>
        <p:nvCxnSpPr>
          <p:cNvPr id="241" name="Straight Arrow Connector 240">
            <a:extLst>
              <a:ext uri="{FF2B5EF4-FFF2-40B4-BE49-F238E27FC236}">
                <a16:creationId xmlns:a16="http://schemas.microsoft.com/office/drawing/2014/main" id="{050929B9-2E4C-4120-837F-D8CFC2F452AB}"/>
              </a:ext>
            </a:extLst>
          </p:cNvPr>
          <p:cNvCxnSpPr>
            <a:cxnSpLocks/>
          </p:cNvCxnSpPr>
          <p:nvPr/>
        </p:nvCxnSpPr>
        <p:spPr bwMode="auto">
          <a:xfrm>
            <a:off x="5076372" y="5410200"/>
            <a:ext cx="0" cy="224973"/>
          </a:xfrm>
          <a:prstGeom prst="straightConnector1">
            <a:avLst/>
          </a:prstGeom>
          <a:solidFill>
            <a:schemeClr val="accent1"/>
          </a:solidFill>
          <a:ln w="3175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2" name="Straight Arrow Connector 241">
            <a:extLst>
              <a:ext uri="{FF2B5EF4-FFF2-40B4-BE49-F238E27FC236}">
                <a16:creationId xmlns:a16="http://schemas.microsoft.com/office/drawing/2014/main" id="{A75FF816-483B-4CFD-9CE0-02920EEF0408}"/>
              </a:ext>
            </a:extLst>
          </p:cNvPr>
          <p:cNvCxnSpPr>
            <a:cxnSpLocks/>
          </p:cNvCxnSpPr>
          <p:nvPr/>
        </p:nvCxnSpPr>
        <p:spPr bwMode="auto">
          <a:xfrm flipV="1">
            <a:off x="5105400" y="3505200"/>
            <a:ext cx="0" cy="855037"/>
          </a:xfrm>
          <a:prstGeom prst="straightConnector1">
            <a:avLst/>
          </a:prstGeom>
          <a:solidFill>
            <a:schemeClr val="accent1"/>
          </a:solidFill>
          <a:ln w="3175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Arrow Connector 35">
            <a:extLst>
              <a:ext uri="{FF2B5EF4-FFF2-40B4-BE49-F238E27FC236}">
                <a16:creationId xmlns:a16="http://schemas.microsoft.com/office/drawing/2014/main" id="{AB4EC3DF-5046-4B26-89AB-321FEDD311FD}"/>
              </a:ext>
            </a:extLst>
          </p:cNvPr>
          <p:cNvCxnSpPr>
            <a:cxnSpLocks/>
          </p:cNvCxnSpPr>
          <p:nvPr/>
        </p:nvCxnSpPr>
        <p:spPr bwMode="auto">
          <a:xfrm>
            <a:off x="2080290" y="5076372"/>
            <a:ext cx="1348710" cy="0"/>
          </a:xfrm>
          <a:prstGeom prst="straightConnector1">
            <a:avLst/>
          </a:prstGeom>
          <a:solidFill>
            <a:schemeClr val="accent1"/>
          </a:solidFill>
          <a:ln w="3175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TextBox 36">
            <a:extLst>
              <a:ext uri="{FF2B5EF4-FFF2-40B4-BE49-F238E27FC236}">
                <a16:creationId xmlns:a16="http://schemas.microsoft.com/office/drawing/2014/main" id="{024153B2-1C9E-43C3-BED8-9486A54CFD57}"/>
              </a:ext>
            </a:extLst>
          </p:cNvPr>
          <p:cNvSpPr txBox="1"/>
          <p:nvPr/>
        </p:nvSpPr>
        <p:spPr>
          <a:xfrm>
            <a:off x="7590972" y="4307115"/>
            <a:ext cx="1117600" cy="412934"/>
          </a:xfrm>
          <a:prstGeom prst="rect">
            <a:avLst/>
          </a:prstGeom>
          <a:noFill/>
        </p:spPr>
        <p:txBody>
          <a:bodyPr wrap="square">
            <a:spAutoFit/>
          </a:bodyPr>
          <a:lstStyle/>
          <a:p>
            <a:pPr algn="ctr">
              <a:lnSpc>
                <a:spcPts val="2500"/>
              </a:lnSpc>
            </a:pPr>
            <a:r>
              <a:rPr lang="en-US" b="1" dirty="0">
                <a:solidFill>
                  <a:srgbClr val="000000"/>
                </a:solidFill>
              </a:rPr>
              <a:t> +0 dB</a:t>
            </a:r>
            <a:endParaRPr lang="en-US" sz="2400" b="1" dirty="0">
              <a:solidFill>
                <a:srgbClr val="000000"/>
              </a:solidFill>
            </a:endParaRPr>
          </a:p>
        </p:txBody>
      </p:sp>
      <p:sp>
        <p:nvSpPr>
          <p:cNvPr id="38" name="TextBox 37">
            <a:extLst>
              <a:ext uri="{FF2B5EF4-FFF2-40B4-BE49-F238E27FC236}">
                <a16:creationId xmlns:a16="http://schemas.microsoft.com/office/drawing/2014/main" id="{937DFFD4-4278-4C9D-8870-61461E029D2D}"/>
              </a:ext>
            </a:extLst>
          </p:cNvPr>
          <p:cNvSpPr txBox="1"/>
          <p:nvPr/>
        </p:nvSpPr>
        <p:spPr>
          <a:xfrm>
            <a:off x="1875972" y="4310742"/>
            <a:ext cx="1110772" cy="412934"/>
          </a:xfrm>
          <a:prstGeom prst="rect">
            <a:avLst/>
          </a:prstGeom>
          <a:noFill/>
        </p:spPr>
        <p:txBody>
          <a:bodyPr wrap="square">
            <a:spAutoFit/>
          </a:bodyPr>
          <a:lstStyle/>
          <a:p>
            <a:pPr algn="ctr">
              <a:lnSpc>
                <a:spcPts val="2500"/>
              </a:lnSpc>
            </a:pPr>
            <a:r>
              <a:rPr lang="en-US" b="1" dirty="0">
                <a:solidFill>
                  <a:srgbClr val="000000"/>
                </a:solidFill>
              </a:rPr>
              <a:t> +0 dB</a:t>
            </a:r>
            <a:endParaRPr lang="en-US" sz="2400" b="1" dirty="0">
              <a:solidFill>
                <a:srgbClr val="000000"/>
              </a:solidFill>
            </a:endParaRPr>
          </a:p>
        </p:txBody>
      </p:sp>
      <p:sp>
        <p:nvSpPr>
          <p:cNvPr id="39" name="TextBox 38">
            <a:extLst>
              <a:ext uri="{FF2B5EF4-FFF2-40B4-BE49-F238E27FC236}">
                <a16:creationId xmlns:a16="http://schemas.microsoft.com/office/drawing/2014/main" id="{B29CC907-1B1A-4AB2-91E4-972D40048AAF}"/>
              </a:ext>
            </a:extLst>
          </p:cNvPr>
          <p:cNvSpPr txBox="1"/>
          <p:nvPr/>
        </p:nvSpPr>
        <p:spPr>
          <a:xfrm>
            <a:off x="3741420" y="4571997"/>
            <a:ext cx="1129599" cy="412934"/>
          </a:xfrm>
          <a:prstGeom prst="rect">
            <a:avLst/>
          </a:prstGeom>
          <a:noFill/>
        </p:spPr>
        <p:txBody>
          <a:bodyPr wrap="square">
            <a:spAutoFit/>
          </a:bodyPr>
          <a:lstStyle/>
          <a:p>
            <a:pPr algn="ctr">
              <a:lnSpc>
                <a:spcPts val="2500"/>
              </a:lnSpc>
            </a:pPr>
            <a:r>
              <a:rPr lang="en-US" b="1" dirty="0">
                <a:solidFill>
                  <a:srgbClr val="000000"/>
                </a:solidFill>
              </a:rPr>
              <a:t> +6 dB</a:t>
            </a:r>
            <a:endParaRPr lang="en-US" sz="2400" b="1" dirty="0">
              <a:solidFill>
                <a:srgbClr val="000000"/>
              </a:solidFill>
            </a:endParaRPr>
          </a:p>
        </p:txBody>
      </p:sp>
    </p:spTree>
    <p:extLst>
      <p:ext uri="{BB962C8B-B14F-4D97-AF65-F5344CB8AC3E}">
        <p14:creationId xmlns:p14="http://schemas.microsoft.com/office/powerpoint/2010/main" val="30377867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5640D79A-1604-447D-9C33-03EF991A29FF}"/>
              </a:ext>
            </a:extLst>
          </p:cNvPr>
          <p:cNvSpPr/>
          <p:nvPr/>
        </p:nvSpPr>
        <p:spPr bwMode="auto">
          <a:xfrm>
            <a:off x="3411698" y="3481917"/>
            <a:ext cx="3217702" cy="2135853"/>
          </a:xfrm>
          <a:prstGeom prst="ellipse">
            <a:avLst/>
          </a:prstGeom>
          <a:solidFill>
            <a:srgbClr val="FF0000">
              <a:alpha val="20000"/>
            </a:srgbClr>
          </a:solidFill>
          <a:ln w="25400" cap="flat" cmpd="sng" algn="ctr">
            <a:solidFill>
              <a:srgbClr val="FF0000">
                <a:alpha val="93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48" charset="-128"/>
            </a:endParaRPr>
          </a:p>
        </p:txBody>
      </p:sp>
      <p:sp>
        <p:nvSpPr>
          <p:cNvPr id="72" name="Oval 71">
            <a:extLst>
              <a:ext uri="{FF2B5EF4-FFF2-40B4-BE49-F238E27FC236}">
                <a16:creationId xmlns:a16="http://schemas.microsoft.com/office/drawing/2014/main" id="{8CBA9A55-7BDF-4A34-8FF9-D4301BBFCE5A}"/>
              </a:ext>
            </a:extLst>
          </p:cNvPr>
          <p:cNvSpPr/>
          <p:nvPr/>
        </p:nvSpPr>
        <p:spPr bwMode="auto">
          <a:xfrm>
            <a:off x="2438400" y="3069771"/>
            <a:ext cx="5715000" cy="29560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48" charset="-128"/>
            </a:endParaRPr>
          </a:p>
        </p:txBody>
      </p:sp>
      <p:sp>
        <p:nvSpPr>
          <p:cNvPr id="8" name="TextBox 7">
            <a:extLst>
              <a:ext uri="{FF2B5EF4-FFF2-40B4-BE49-F238E27FC236}">
                <a16:creationId xmlns:a16="http://schemas.microsoft.com/office/drawing/2014/main" id="{591A24BF-BF1E-458D-B902-A4ECC3D954ED}"/>
              </a:ext>
            </a:extLst>
          </p:cNvPr>
          <p:cNvSpPr txBox="1"/>
          <p:nvPr/>
        </p:nvSpPr>
        <p:spPr>
          <a:xfrm>
            <a:off x="2057400" y="5939135"/>
            <a:ext cx="354584" cy="461665"/>
          </a:xfrm>
          <a:prstGeom prst="rect">
            <a:avLst/>
          </a:prstGeom>
          <a:solidFill>
            <a:schemeClr val="tx1"/>
          </a:solidFill>
        </p:spPr>
        <p:txBody>
          <a:bodyPr wrap="none" rtlCol="0">
            <a:spAutoFit/>
          </a:bodyPr>
          <a:lstStyle/>
          <a:p>
            <a:r>
              <a:rPr lang="en-US" dirty="0"/>
              <a:t>  </a:t>
            </a:r>
          </a:p>
        </p:txBody>
      </p:sp>
      <p:sp>
        <p:nvSpPr>
          <p:cNvPr id="113" name="TextBox 112">
            <a:extLst>
              <a:ext uri="{FF2B5EF4-FFF2-40B4-BE49-F238E27FC236}">
                <a16:creationId xmlns:a16="http://schemas.microsoft.com/office/drawing/2014/main" id="{3710ACD1-745C-444B-AC39-996D9AAC7FED}"/>
              </a:ext>
            </a:extLst>
          </p:cNvPr>
          <p:cNvSpPr txBox="1"/>
          <p:nvPr/>
        </p:nvSpPr>
        <p:spPr>
          <a:xfrm>
            <a:off x="5015426" y="2224263"/>
            <a:ext cx="242374" cy="215444"/>
          </a:xfrm>
          <a:prstGeom prst="rect">
            <a:avLst/>
          </a:prstGeom>
          <a:solidFill>
            <a:schemeClr val="tx1"/>
          </a:solidFill>
        </p:spPr>
        <p:txBody>
          <a:bodyPr wrap="none" rtlCol="0">
            <a:spAutoFit/>
          </a:bodyPr>
          <a:lstStyle/>
          <a:p>
            <a:r>
              <a:rPr lang="en-US" sz="800" dirty="0"/>
              <a:t>d</a:t>
            </a:r>
          </a:p>
        </p:txBody>
      </p:sp>
      <p:sp>
        <p:nvSpPr>
          <p:cNvPr id="11" name="TextBox 10">
            <a:extLst>
              <a:ext uri="{FF2B5EF4-FFF2-40B4-BE49-F238E27FC236}">
                <a16:creationId xmlns:a16="http://schemas.microsoft.com/office/drawing/2014/main" id="{BBFC30D2-CDB2-4F1F-B8B7-36A20934AF0C}"/>
              </a:ext>
            </a:extLst>
          </p:cNvPr>
          <p:cNvSpPr txBox="1"/>
          <p:nvPr/>
        </p:nvSpPr>
        <p:spPr>
          <a:xfrm>
            <a:off x="10885" y="91538"/>
            <a:ext cx="8142515" cy="2092881"/>
          </a:xfrm>
          <a:prstGeom prst="rect">
            <a:avLst/>
          </a:prstGeom>
          <a:noFill/>
        </p:spPr>
        <p:txBody>
          <a:bodyPr wrap="square" rtlCol="0">
            <a:spAutoFit/>
          </a:bodyPr>
          <a:lstStyle/>
          <a:p>
            <a:pPr>
              <a:lnSpc>
                <a:spcPts val="3400"/>
              </a:lnSpc>
            </a:pPr>
            <a:r>
              <a:rPr lang="en-US" sz="3600" b="1" dirty="0">
                <a:solidFill>
                  <a:srgbClr val="FF0000"/>
                </a:solidFill>
              </a:rPr>
              <a:t>+3 to +6dB Ground Reflection Zone</a:t>
            </a:r>
          </a:p>
          <a:p>
            <a:pPr>
              <a:lnSpc>
                <a:spcPts val="3400"/>
              </a:lnSpc>
            </a:pPr>
            <a:r>
              <a:rPr lang="en-US" sz="2900" b="1" dirty="0">
                <a:solidFill>
                  <a:srgbClr val="000000"/>
                </a:solidFill>
              </a:rPr>
              <a:t> 6 meter horizontal Yagi only</a:t>
            </a:r>
            <a:r>
              <a:rPr lang="en-US" sz="2900" b="1" dirty="0">
                <a:solidFill>
                  <a:srgbClr val="FF0000"/>
                </a:solidFill>
              </a:rPr>
              <a:t> </a:t>
            </a:r>
            <a:r>
              <a:rPr lang="en-US" sz="2900" b="1" dirty="0">
                <a:highlight>
                  <a:srgbClr val="FF0000"/>
                </a:highlight>
              </a:rPr>
              <a:t>25 feet</a:t>
            </a:r>
            <a:r>
              <a:rPr lang="en-US" sz="2900" b="1" dirty="0">
                <a:solidFill>
                  <a:srgbClr val="FF0000"/>
                </a:solidFill>
              </a:rPr>
              <a:t> </a:t>
            </a:r>
            <a:r>
              <a:rPr lang="en-US" sz="2900" b="1" dirty="0">
                <a:solidFill>
                  <a:srgbClr val="000000"/>
                </a:solidFill>
              </a:rPr>
              <a:t>high</a:t>
            </a:r>
          </a:p>
          <a:p>
            <a:pPr>
              <a:lnSpc>
                <a:spcPts val="5800"/>
              </a:lnSpc>
            </a:pPr>
            <a:r>
              <a:rPr lang="en-US" sz="2900" b="1" dirty="0">
                <a:solidFill>
                  <a:srgbClr val="000000"/>
                </a:solidFill>
              </a:rPr>
              <a:t>                           10º elevation angle</a:t>
            </a:r>
          </a:p>
          <a:p>
            <a:pPr>
              <a:lnSpc>
                <a:spcPts val="3000"/>
              </a:lnSpc>
            </a:pPr>
            <a:r>
              <a:rPr lang="en-US" sz="2500" b="1" dirty="0">
                <a:solidFill>
                  <a:srgbClr val="000000"/>
                </a:solidFill>
              </a:rPr>
              <a:t>       </a:t>
            </a:r>
            <a:endParaRPr lang="en-US" b="1" dirty="0">
              <a:solidFill>
                <a:srgbClr val="000000"/>
              </a:solidFill>
            </a:endParaRPr>
          </a:p>
        </p:txBody>
      </p:sp>
      <p:sp>
        <p:nvSpPr>
          <p:cNvPr id="90" name="TextBox 89">
            <a:extLst>
              <a:ext uri="{FF2B5EF4-FFF2-40B4-BE49-F238E27FC236}">
                <a16:creationId xmlns:a16="http://schemas.microsoft.com/office/drawing/2014/main" id="{B42D0DC9-587B-4647-A281-621E35E0CCF1}"/>
              </a:ext>
            </a:extLst>
          </p:cNvPr>
          <p:cNvSpPr txBox="1"/>
          <p:nvPr/>
        </p:nvSpPr>
        <p:spPr>
          <a:xfrm>
            <a:off x="6781800" y="5819666"/>
            <a:ext cx="2362199" cy="733534"/>
          </a:xfrm>
          <a:prstGeom prst="rect">
            <a:avLst/>
          </a:prstGeom>
          <a:noFill/>
        </p:spPr>
        <p:txBody>
          <a:bodyPr wrap="square">
            <a:spAutoFit/>
          </a:bodyPr>
          <a:lstStyle/>
          <a:p>
            <a:pPr algn="ctr">
              <a:lnSpc>
                <a:spcPts val="2500"/>
              </a:lnSpc>
            </a:pPr>
            <a:r>
              <a:rPr lang="en-US" b="1" dirty="0">
                <a:solidFill>
                  <a:srgbClr val="000000"/>
                </a:solidFill>
              </a:rPr>
              <a:t>+3 to +6 dB</a:t>
            </a:r>
          </a:p>
          <a:p>
            <a:pPr algn="ctr">
              <a:lnSpc>
                <a:spcPts val="2500"/>
              </a:lnSpc>
            </a:pPr>
            <a:r>
              <a:rPr lang="en-US" b="1" dirty="0">
                <a:solidFill>
                  <a:srgbClr val="000000"/>
                </a:solidFill>
              </a:rPr>
              <a:t>reflection zone</a:t>
            </a:r>
            <a:endParaRPr lang="en-US" sz="2400" b="1" dirty="0">
              <a:solidFill>
                <a:srgbClr val="000000"/>
              </a:solidFill>
            </a:endParaRPr>
          </a:p>
        </p:txBody>
      </p:sp>
      <p:sp>
        <p:nvSpPr>
          <p:cNvPr id="109" name="TextBox 108">
            <a:extLst>
              <a:ext uri="{FF2B5EF4-FFF2-40B4-BE49-F238E27FC236}">
                <a16:creationId xmlns:a16="http://schemas.microsoft.com/office/drawing/2014/main" id="{AD12D013-C14E-4307-BBBC-9E1C83E12173}"/>
              </a:ext>
            </a:extLst>
          </p:cNvPr>
          <p:cNvSpPr txBox="1"/>
          <p:nvPr/>
        </p:nvSpPr>
        <p:spPr>
          <a:xfrm>
            <a:off x="6019800" y="4311466"/>
            <a:ext cx="1193830" cy="412934"/>
          </a:xfrm>
          <a:prstGeom prst="rect">
            <a:avLst/>
          </a:prstGeom>
          <a:noFill/>
        </p:spPr>
        <p:txBody>
          <a:bodyPr wrap="square">
            <a:spAutoFit/>
          </a:bodyPr>
          <a:lstStyle/>
          <a:p>
            <a:pPr algn="ctr">
              <a:lnSpc>
                <a:spcPts val="2500"/>
              </a:lnSpc>
            </a:pPr>
            <a:r>
              <a:rPr lang="en-US" b="1" dirty="0">
                <a:solidFill>
                  <a:srgbClr val="000000"/>
                </a:solidFill>
              </a:rPr>
              <a:t> +3 dB</a:t>
            </a:r>
            <a:endParaRPr lang="en-US" sz="2400" b="1" dirty="0">
              <a:solidFill>
                <a:srgbClr val="000000"/>
              </a:solidFill>
            </a:endParaRPr>
          </a:p>
        </p:txBody>
      </p:sp>
      <p:sp>
        <p:nvSpPr>
          <p:cNvPr id="42" name="Oval 41">
            <a:extLst>
              <a:ext uri="{FF2B5EF4-FFF2-40B4-BE49-F238E27FC236}">
                <a16:creationId xmlns:a16="http://schemas.microsoft.com/office/drawing/2014/main" id="{CF351BE8-75E8-4A62-A540-893BE3DE8641}"/>
              </a:ext>
            </a:extLst>
          </p:cNvPr>
          <p:cNvSpPr/>
          <p:nvPr/>
        </p:nvSpPr>
        <p:spPr bwMode="auto">
          <a:xfrm>
            <a:off x="4421891" y="4455885"/>
            <a:ext cx="150109"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48" charset="-128"/>
            </a:endParaRPr>
          </a:p>
        </p:txBody>
      </p:sp>
      <p:cxnSp>
        <p:nvCxnSpPr>
          <p:cNvPr id="122" name="Straight Connector 121">
            <a:extLst>
              <a:ext uri="{FF2B5EF4-FFF2-40B4-BE49-F238E27FC236}">
                <a16:creationId xmlns:a16="http://schemas.microsoft.com/office/drawing/2014/main" id="{EC86A8EF-B073-4FF4-A8DA-F9EBD9D10A1F}"/>
              </a:ext>
            </a:extLst>
          </p:cNvPr>
          <p:cNvCxnSpPr/>
          <p:nvPr/>
        </p:nvCxnSpPr>
        <p:spPr bwMode="auto">
          <a:xfrm>
            <a:off x="304800" y="2613924"/>
            <a:ext cx="246561" cy="350184"/>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 name="Straight Connector 122">
            <a:extLst>
              <a:ext uri="{FF2B5EF4-FFF2-40B4-BE49-F238E27FC236}">
                <a16:creationId xmlns:a16="http://schemas.microsoft.com/office/drawing/2014/main" id="{16D77964-E210-43B9-9E37-CC74BDC4FF8E}"/>
              </a:ext>
            </a:extLst>
          </p:cNvPr>
          <p:cNvCxnSpPr/>
          <p:nvPr/>
        </p:nvCxnSpPr>
        <p:spPr bwMode="auto">
          <a:xfrm flipV="1">
            <a:off x="541421" y="2613924"/>
            <a:ext cx="296779" cy="326121"/>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4" name="Straight Connector 123">
            <a:extLst>
              <a:ext uri="{FF2B5EF4-FFF2-40B4-BE49-F238E27FC236}">
                <a16:creationId xmlns:a16="http://schemas.microsoft.com/office/drawing/2014/main" id="{CE725732-13DF-4EAF-AC84-BEA9C028A086}"/>
              </a:ext>
            </a:extLst>
          </p:cNvPr>
          <p:cNvCxnSpPr/>
          <p:nvPr/>
        </p:nvCxnSpPr>
        <p:spPr bwMode="auto">
          <a:xfrm>
            <a:off x="304800" y="2613924"/>
            <a:ext cx="533400" cy="0"/>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Straight Connector 124">
            <a:extLst>
              <a:ext uri="{FF2B5EF4-FFF2-40B4-BE49-F238E27FC236}">
                <a16:creationId xmlns:a16="http://schemas.microsoft.com/office/drawing/2014/main" id="{5DA3DE8B-FD77-4693-A346-D60696C31214}"/>
              </a:ext>
            </a:extLst>
          </p:cNvPr>
          <p:cNvCxnSpPr/>
          <p:nvPr/>
        </p:nvCxnSpPr>
        <p:spPr bwMode="auto">
          <a:xfrm>
            <a:off x="543234" y="2613924"/>
            <a:ext cx="4680" cy="662676"/>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0" name="TextBox 159">
            <a:extLst>
              <a:ext uri="{FF2B5EF4-FFF2-40B4-BE49-F238E27FC236}">
                <a16:creationId xmlns:a16="http://schemas.microsoft.com/office/drawing/2014/main" id="{4C9559C1-9F6D-4EAF-A8B3-3FF6D2582543}"/>
              </a:ext>
            </a:extLst>
          </p:cNvPr>
          <p:cNvSpPr txBox="1"/>
          <p:nvPr/>
        </p:nvSpPr>
        <p:spPr>
          <a:xfrm rot="19898665">
            <a:off x="901751" y="1926791"/>
            <a:ext cx="2038315" cy="461665"/>
          </a:xfrm>
          <a:prstGeom prst="rect">
            <a:avLst/>
          </a:prstGeom>
          <a:noFill/>
        </p:spPr>
        <p:txBody>
          <a:bodyPr wrap="square" rtlCol="0">
            <a:spAutoFit/>
          </a:bodyPr>
          <a:lstStyle/>
          <a:p>
            <a:r>
              <a:rPr lang="en-US" b="1" dirty="0">
                <a:solidFill>
                  <a:srgbClr val="000000"/>
                </a:solidFill>
              </a:rPr>
              <a:t>DIRECT RAY</a:t>
            </a:r>
          </a:p>
        </p:txBody>
      </p:sp>
      <p:cxnSp>
        <p:nvCxnSpPr>
          <p:cNvPr id="168" name="Straight Connector 167">
            <a:extLst>
              <a:ext uri="{FF2B5EF4-FFF2-40B4-BE49-F238E27FC236}">
                <a16:creationId xmlns:a16="http://schemas.microsoft.com/office/drawing/2014/main" id="{E823F915-4B04-4377-8B68-4CC29C9B006F}"/>
              </a:ext>
            </a:extLst>
          </p:cNvPr>
          <p:cNvCxnSpPr/>
          <p:nvPr/>
        </p:nvCxnSpPr>
        <p:spPr bwMode="auto">
          <a:xfrm flipH="1">
            <a:off x="542322" y="3276600"/>
            <a:ext cx="1239" cy="3124200"/>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9" name="TextBox 168">
            <a:extLst>
              <a:ext uri="{FF2B5EF4-FFF2-40B4-BE49-F238E27FC236}">
                <a16:creationId xmlns:a16="http://schemas.microsoft.com/office/drawing/2014/main" id="{873C4ADC-E668-4072-BADC-8A71A4520A6A}"/>
              </a:ext>
            </a:extLst>
          </p:cNvPr>
          <p:cNvSpPr txBox="1"/>
          <p:nvPr/>
        </p:nvSpPr>
        <p:spPr>
          <a:xfrm>
            <a:off x="899886" y="4891314"/>
            <a:ext cx="1248863" cy="412934"/>
          </a:xfrm>
          <a:prstGeom prst="rect">
            <a:avLst/>
          </a:prstGeom>
          <a:noFill/>
        </p:spPr>
        <p:txBody>
          <a:bodyPr wrap="square">
            <a:spAutoFit/>
          </a:bodyPr>
          <a:lstStyle/>
          <a:p>
            <a:pPr algn="ctr">
              <a:lnSpc>
                <a:spcPts val="2500"/>
              </a:lnSpc>
            </a:pPr>
            <a:r>
              <a:rPr lang="en-US" b="1" dirty="0">
                <a:solidFill>
                  <a:srgbClr val="000000"/>
                </a:solidFill>
              </a:rPr>
              <a:t>~25 ft</a:t>
            </a:r>
            <a:endParaRPr lang="en-US" sz="2400" b="1" dirty="0">
              <a:solidFill>
                <a:srgbClr val="000000"/>
              </a:solidFill>
            </a:endParaRPr>
          </a:p>
        </p:txBody>
      </p:sp>
      <p:cxnSp>
        <p:nvCxnSpPr>
          <p:cNvPr id="170" name="Straight Connector 169">
            <a:extLst>
              <a:ext uri="{FF2B5EF4-FFF2-40B4-BE49-F238E27FC236}">
                <a16:creationId xmlns:a16="http://schemas.microsoft.com/office/drawing/2014/main" id="{99D648CC-C55C-4FAE-9DCA-DB0B0F266E79}"/>
              </a:ext>
            </a:extLst>
          </p:cNvPr>
          <p:cNvCxnSpPr/>
          <p:nvPr/>
        </p:nvCxnSpPr>
        <p:spPr bwMode="auto">
          <a:xfrm>
            <a:off x="3410017" y="4495800"/>
            <a:ext cx="0" cy="685800"/>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2" name="TextBox 171">
            <a:extLst>
              <a:ext uri="{FF2B5EF4-FFF2-40B4-BE49-F238E27FC236}">
                <a16:creationId xmlns:a16="http://schemas.microsoft.com/office/drawing/2014/main" id="{22298CB1-281E-4A79-A931-9B3F6AE85571}"/>
              </a:ext>
            </a:extLst>
          </p:cNvPr>
          <p:cNvSpPr txBox="1"/>
          <p:nvPr/>
        </p:nvSpPr>
        <p:spPr>
          <a:xfrm>
            <a:off x="722085" y="6096000"/>
            <a:ext cx="1458600" cy="412934"/>
          </a:xfrm>
          <a:prstGeom prst="rect">
            <a:avLst/>
          </a:prstGeom>
          <a:noFill/>
        </p:spPr>
        <p:txBody>
          <a:bodyPr wrap="square">
            <a:spAutoFit/>
          </a:bodyPr>
          <a:lstStyle/>
          <a:p>
            <a:pPr algn="ctr">
              <a:lnSpc>
                <a:spcPts val="2500"/>
              </a:lnSpc>
            </a:pPr>
            <a:r>
              <a:rPr lang="en-US" b="1" dirty="0">
                <a:solidFill>
                  <a:srgbClr val="000000"/>
                </a:solidFill>
              </a:rPr>
              <a:t>~1000 ft</a:t>
            </a:r>
            <a:endParaRPr lang="en-US" sz="2400" b="1" dirty="0">
              <a:solidFill>
                <a:srgbClr val="000000"/>
              </a:solidFill>
            </a:endParaRPr>
          </a:p>
        </p:txBody>
      </p:sp>
      <p:cxnSp>
        <p:nvCxnSpPr>
          <p:cNvPr id="193" name="Straight Arrow Connector 192">
            <a:extLst>
              <a:ext uri="{FF2B5EF4-FFF2-40B4-BE49-F238E27FC236}">
                <a16:creationId xmlns:a16="http://schemas.microsoft.com/office/drawing/2014/main" id="{56271F2C-D2E6-407B-A9F9-9359A6A98742}"/>
              </a:ext>
            </a:extLst>
          </p:cNvPr>
          <p:cNvCxnSpPr>
            <a:cxnSpLocks/>
          </p:cNvCxnSpPr>
          <p:nvPr/>
        </p:nvCxnSpPr>
        <p:spPr bwMode="auto">
          <a:xfrm flipH="1">
            <a:off x="557562" y="5068230"/>
            <a:ext cx="509238" cy="0"/>
          </a:xfrm>
          <a:prstGeom prst="straightConnector1">
            <a:avLst/>
          </a:prstGeom>
          <a:solidFill>
            <a:schemeClr val="accent1"/>
          </a:solidFill>
          <a:ln w="3175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8" name="Straight Arrow Connector 197">
            <a:extLst>
              <a:ext uri="{FF2B5EF4-FFF2-40B4-BE49-F238E27FC236}">
                <a16:creationId xmlns:a16="http://schemas.microsoft.com/office/drawing/2014/main" id="{D77A565E-B89E-4ED9-9BD4-0E70D46FE75B}"/>
              </a:ext>
            </a:extLst>
          </p:cNvPr>
          <p:cNvCxnSpPr>
            <a:cxnSpLocks/>
          </p:cNvCxnSpPr>
          <p:nvPr/>
        </p:nvCxnSpPr>
        <p:spPr bwMode="auto">
          <a:xfrm>
            <a:off x="2010863" y="5083629"/>
            <a:ext cx="1385479" cy="0"/>
          </a:xfrm>
          <a:prstGeom prst="straightConnector1">
            <a:avLst/>
          </a:prstGeom>
          <a:solidFill>
            <a:schemeClr val="accent1"/>
          </a:solidFill>
          <a:ln w="3175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5" name="Straight Arrow Connector 204">
            <a:extLst>
              <a:ext uri="{FF2B5EF4-FFF2-40B4-BE49-F238E27FC236}">
                <a16:creationId xmlns:a16="http://schemas.microsoft.com/office/drawing/2014/main" id="{D3AF382C-A92F-47EF-BA06-9F9332666FEA}"/>
              </a:ext>
            </a:extLst>
          </p:cNvPr>
          <p:cNvCxnSpPr>
            <a:cxnSpLocks/>
          </p:cNvCxnSpPr>
          <p:nvPr/>
        </p:nvCxnSpPr>
        <p:spPr bwMode="auto">
          <a:xfrm flipH="1">
            <a:off x="549570" y="6277428"/>
            <a:ext cx="228600" cy="708"/>
          </a:xfrm>
          <a:prstGeom prst="straightConnector1">
            <a:avLst/>
          </a:prstGeom>
          <a:solidFill>
            <a:schemeClr val="accent1"/>
          </a:solidFill>
          <a:ln w="3175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6" name="Straight Connector 205">
            <a:extLst>
              <a:ext uri="{FF2B5EF4-FFF2-40B4-BE49-F238E27FC236}">
                <a16:creationId xmlns:a16="http://schemas.microsoft.com/office/drawing/2014/main" id="{ACD1A522-94A8-4409-95A7-693635E611CC}"/>
              </a:ext>
            </a:extLst>
          </p:cNvPr>
          <p:cNvCxnSpPr/>
          <p:nvPr/>
        </p:nvCxnSpPr>
        <p:spPr bwMode="auto">
          <a:xfrm>
            <a:off x="6629400" y="4488549"/>
            <a:ext cx="0" cy="1912251"/>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1" name="Straight Arrow Connector 210">
            <a:extLst>
              <a:ext uri="{FF2B5EF4-FFF2-40B4-BE49-F238E27FC236}">
                <a16:creationId xmlns:a16="http://schemas.microsoft.com/office/drawing/2014/main" id="{F2B57EA7-7520-4E78-BEAA-DB14914A9B90}"/>
              </a:ext>
            </a:extLst>
          </p:cNvPr>
          <p:cNvCxnSpPr>
            <a:cxnSpLocks/>
          </p:cNvCxnSpPr>
          <p:nvPr/>
        </p:nvCxnSpPr>
        <p:spPr bwMode="auto">
          <a:xfrm>
            <a:off x="2144400" y="6291942"/>
            <a:ext cx="4485000" cy="0"/>
          </a:xfrm>
          <a:prstGeom prst="straightConnector1">
            <a:avLst/>
          </a:prstGeom>
          <a:solidFill>
            <a:schemeClr val="accent1"/>
          </a:solidFill>
          <a:ln w="3175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Straight Arrow Connector 139">
            <a:extLst>
              <a:ext uri="{FF2B5EF4-FFF2-40B4-BE49-F238E27FC236}">
                <a16:creationId xmlns:a16="http://schemas.microsoft.com/office/drawing/2014/main" id="{A85D4EAC-CB71-421E-BEA2-DB2308DEA6AD}"/>
              </a:ext>
            </a:extLst>
          </p:cNvPr>
          <p:cNvCxnSpPr>
            <a:cxnSpLocks/>
          </p:cNvCxnSpPr>
          <p:nvPr/>
        </p:nvCxnSpPr>
        <p:spPr bwMode="auto">
          <a:xfrm>
            <a:off x="541421" y="2612571"/>
            <a:ext cx="3953252" cy="1930398"/>
          </a:xfrm>
          <a:prstGeom prst="straightConnector1">
            <a:avLst/>
          </a:prstGeom>
          <a:solidFill>
            <a:schemeClr val="accent1"/>
          </a:solidFill>
          <a:ln w="666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Straight Arrow Connector 140">
            <a:extLst>
              <a:ext uri="{FF2B5EF4-FFF2-40B4-BE49-F238E27FC236}">
                <a16:creationId xmlns:a16="http://schemas.microsoft.com/office/drawing/2014/main" id="{89202C5F-4AF2-4397-A940-B3278751D462}"/>
              </a:ext>
            </a:extLst>
          </p:cNvPr>
          <p:cNvCxnSpPr>
            <a:cxnSpLocks/>
          </p:cNvCxnSpPr>
          <p:nvPr/>
        </p:nvCxnSpPr>
        <p:spPr bwMode="auto">
          <a:xfrm flipV="1">
            <a:off x="4507426" y="2224263"/>
            <a:ext cx="4331774" cy="2301734"/>
          </a:xfrm>
          <a:prstGeom prst="straightConnector1">
            <a:avLst/>
          </a:prstGeom>
          <a:solidFill>
            <a:schemeClr val="accent1"/>
          </a:solidFill>
          <a:ln w="666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5" name="Straight Arrow Connector 144">
            <a:extLst>
              <a:ext uri="{FF2B5EF4-FFF2-40B4-BE49-F238E27FC236}">
                <a16:creationId xmlns:a16="http://schemas.microsoft.com/office/drawing/2014/main" id="{3092F2F9-768F-4952-ACC3-78C0C0571E22}"/>
              </a:ext>
            </a:extLst>
          </p:cNvPr>
          <p:cNvCxnSpPr>
            <a:cxnSpLocks/>
          </p:cNvCxnSpPr>
          <p:nvPr/>
        </p:nvCxnSpPr>
        <p:spPr bwMode="auto">
          <a:xfrm flipV="1">
            <a:off x="547914" y="1405158"/>
            <a:ext cx="2246085" cy="1207413"/>
          </a:xfrm>
          <a:prstGeom prst="straightConnector1">
            <a:avLst/>
          </a:prstGeom>
          <a:solidFill>
            <a:schemeClr val="accent1"/>
          </a:solidFill>
          <a:ln w="666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8" name="TextBox 217">
            <a:extLst>
              <a:ext uri="{FF2B5EF4-FFF2-40B4-BE49-F238E27FC236}">
                <a16:creationId xmlns:a16="http://schemas.microsoft.com/office/drawing/2014/main" id="{7A9894D5-F65A-4B90-966F-EB7F136FC6D2}"/>
              </a:ext>
            </a:extLst>
          </p:cNvPr>
          <p:cNvSpPr txBox="1"/>
          <p:nvPr/>
        </p:nvSpPr>
        <p:spPr>
          <a:xfrm rot="19898665">
            <a:off x="5007605" y="3143624"/>
            <a:ext cx="4283751" cy="461665"/>
          </a:xfrm>
          <a:prstGeom prst="rect">
            <a:avLst/>
          </a:prstGeom>
          <a:noFill/>
        </p:spPr>
        <p:txBody>
          <a:bodyPr wrap="square" rtlCol="0">
            <a:spAutoFit/>
          </a:bodyPr>
          <a:lstStyle/>
          <a:p>
            <a:r>
              <a:rPr lang="en-US" b="1" dirty="0">
                <a:solidFill>
                  <a:srgbClr val="000000"/>
                </a:solidFill>
              </a:rPr>
              <a:t>IN-PHASE REFLECTED RAY</a:t>
            </a:r>
          </a:p>
        </p:txBody>
      </p:sp>
      <p:sp>
        <p:nvSpPr>
          <p:cNvPr id="222" name="TextBox 221">
            <a:extLst>
              <a:ext uri="{FF2B5EF4-FFF2-40B4-BE49-F238E27FC236}">
                <a16:creationId xmlns:a16="http://schemas.microsoft.com/office/drawing/2014/main" id="{23005A6D-C4AD-4BF9-BEB4-6A19DDAC11AB}"/>
              </a:ext>
            </a:extLst>
          </p:cNvPr>
          <p:cNvSpPr txBox="1"/>
          <p:nvPr/>
        </p:nvSpPr>
        <p:spPr>
          <a:xfrm>
            <a:off x="2842013" y="4310742"/>
            <a:ext cx="1128071" cy="412934"/>
          </a:xfrm>
          <a:prstGeom prst="rect">
            <a:avLst/>
          </a:prstGeom>
          <a:noFill/>
        </p:spPr>
        <p:txBody>
          <a:bodyPr wrap="square">
            <a:spAutoFit/>
          </a:bodyPr>
          <a:lstStyle/>
          <a:p>
            <a:pPr algn="ctr">
              <a:lnSpc>
                <a:spcPts val="2500"/>
              </a:lnSpc>
            </a:pPr>
            <a:r>
              <a:rPr lang="en-US" b="1" dirty="0">
                <a:solidFill>
                  <a:srgbClr val="000000"/>
                </a:solidFill>
              </a:rPr>
              <a:t> +3 dB</a:t>
            </a:r>
            <a:endParaRPr lang="en-US" sz="2400" b="1" dirty="0">
              <a:solidFill>
                <a:srgbClr val="000000"/>
              </a:solidFill>
            </a:endParaRPr>
          </a:p>
        </p:txBody>
      </p:sp>
      <p:sp>
        <p:nvSpPr>
          <p:cNvPr id="240" name="TextBox 239">
            <a:extLst>
              <a:ext uri="{FF2B5EF4-FFF2-40B4-BE49-F238E27FC236}">
                <a16:creationId xmlns:a16="http://schemas.microsoft.com/office/drawing/2014/main" id="{806F5A7D-3A70-4FF6-82BC-03492F38D1FE}"/>
              </a:ext>
            </a:extLst>
          </p:cNvPr>
          <p:cNvSpPr txBox="1"/>
          <p:nvPr/>
        </p:nvSpPr>
        <p:spPr>
          <a:xfrm rot="16200000">
            <a:off x="4384930" y="4684156"/>
            <a:ext cx="1485205" cy="412934"/>
          </a:xfrm>
          <a:prstGeom prst="rect">
            <a:avLst/>
          </a:prstGeom>
          <a:noFill/>
        </p:spPr>
        <p:txBody>
          <a:bodyPr wrap="square">
            <a:spAutoFit/>
          </a:bodyPr>
          <a:lstStyle/>
          <a:p>
            <a:pPr algn="ctr">
              <a:lnSpc>
                <a:spcPts val="2500"/>
              </a:lnSpc>
            </a:pPr>
            <a:r>
              <a:rPr lang="en-US" b="1" dirty="0">
                <a:solidFill>
                  <a:srgbClr val="000000"/>
                </a:solidFill>
              </a:rPr>
              <a:t> ~100 ft</a:t>
            </a:r>
            <a:endParaRPr lang="en-US" sz="2400" b="1" dirty="0">
              <a:solidFill>
                <a:srgbClr val="000000"/>
              </a:solidFill>
            </a:endParaRPr>
          </a:p>
        </p:txBody>
      </p:sp>
      <p:cxnSp>
        <p:nvCxnSpPr>
          <p:cNvPr id="241" name="Straight Arrow Connector 240">
            <a:extLst>
              <a:ext uri="{FF2B5EF4-FFF2-40B4-BE49-F238E27FC236}">
                <a16:creationId xmlns:a16="http://schemas.microsoft.com/office/drawing/2014/main" id="{050929B9-2E4C-4120-837F-D8CFC2F452AB}"/>
              </a:ext>
            </a:extLst>
          </p:cNvPr>
          <p:cNvCxnSpPr>
            <a:cxnSpLocks/>
          </p:cNvCxnSpPr>
          <p:nvPr/>
        </p:nvCxnSpPr>
        <p:spPr bwMode="auto">
          <a:xfrm>
            <a:off x="5105400" y="5410200"/>
            <a:ext cx="0" cy="224973"/>
          </a:xfrm>
          <a:prstGeom prst="straightConnector1">
            <a:avLst/>
          </a:prstGeom>
          <a:solidFill>
            <a:schemeClr val="accent1"/>
          </a:solidFill>
          <a:ln w="3175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2" name="Straight Arrow Connector 241">
            <a:extLst>
              <a:ext uri="{FF2B5EF4-FFF2-40B4-BE49-F238E27FC236}">
                <a16:creationId xmlns:a16="http://schemas.microsoft.com/office/drawing/2014/main" id="{A75FF816-483B-4CFD-9CE0-02920EEF0408}"/>
              </a:ext>
            </a:extLst>
          </p:cNvPr>
          <p:cNvCxnSpPr>
            <a:cxnSpLocks/>
          </p:cNvCxnSpPr>
          <p:nvPr/>
        </p:nvCxnSpPr>
        <p:spPr bwMode="auto">
          <a:xfrm flipV="1">
            <a:off x="5105400" y="3505200"/>
            <a:ext cx="0" cy="855037"/>
          </a:xfrm>
          <a:prstGeom prst="straightConnector1">
            <a:avLst/>
          </a:prstGeom>
          <a:solidFill>
            <a:schemeClr val="accent1"/>
          </a:solidFill>
          <a:ln w="3175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TextBox 35">
            <a:extLst>
              <a:ext uri="{FF2B5EF4-FFF2-40B4-BE49-F238E27FC236}">
                <a16:creationId xmlns:a16="http://schemas.microsoft.com/office/drawing/2014/main" id="{DC8EBA97-7451-4D57-BF5C-869A4BA56582}"/>
              </a:ext>
            </a:extLst>
          </p:cNvPr>
          <p:cNvSpPr txBox="1"/>
          <p:nvPr/>
        </p:nvSpPr>
        <p:spPr>
          <a:xfrm>
            <a:off x="1862302" y="4299858"/>
            <a:ext cx="1128071" cy="412934"/>
          </a:xfrm>
          <a:prstGeom prst="rect">
            <a:avLst/>
          </a:prstGeom>
          <a:noFill/>
        </p:spPr>
        <p:txBody>
          <a:bodyPr wrap="square">
            <a:spAutoFit/>
          </a:bodyPr>
          <a:lstStyle/>
          <a:p>
            <a:pPr algn="ctr">
              <a:lnSpc>
                <a:spcPts val="2500"/>
              </a:lnSpc>
            </a:pPr>
            <a:r>
              <a:rPr lang="en-US" b="1" dirty="0">
                <a:solidFill>
                  <a:srgbClr val="000000"/>
                </a:solidFill>
              </a:rPr>
              <a:t> +0 dB</a:t>
            </a:r>
            <a:endParaRPr lang="en-US" sz="2400" b="1" dirty="0">
              <a:solidFill>
                <a:srgbClr val="000000"/>
              </a:solidFill>
            </a:endParaRPr>
          </a:p>
        </p:txBody>
      </p:sp>
      <p:sp>
        <p:nvSpPr>
          <p:cNvPr id="37" name="TextBox 36">
            <a:extLst>
              <a:ext uri="{FF2B5EF4-FFF2-40B4-BE49-F238E27FC236}">
                <a16:creationId xmlns:a16="http://schemas.microsoft.com/office/drawing/2014/main" id="{3EA29FB7-DDC1-40F0-AA17-1308849B6405}"/>
              </a:ext>
            </a:extLst>
          </p:cNvPr>
          <p:cNvSpPr txBox="1"/>
          <p:nvPr/>
        </p:nvSpPr>
        <p:spPr>
          <a:xfrm>
            <a:off x="7584130" y="4303485"/>
            <a:ext cx="1128071" cy="412934"/>
          </a:xfrm>
          <a:prstGeom prst="rect">
            <a:avLst/>
          </a:prstGeom>
          <a:noFill/>
        </p:spPr>
        <p:txBody>
          <a:bodyPr wrap="square">
            <a:spAutoFit/>
          </a:bodyPr>
          <a:lstStyle/>
          <a:p>
            <a:pPr algn="ctr">
              <a:lnSpc>
                <a:spcPts val="2500"/>
              </a:lnSpc>
            </a:pPr>
            <a:r>
              <a:rPr lang="en-US" b="1" dirty="0">
                <a:solidFill>
                  <a:srgbClr val="000000"/>
                </a:solidFill>
              </a:rPr>
              <a:t> +0 dB</a:t>
            </a:r>
            <a:endParaRPr lang="en-US" sz="2400" b="1" dirty="0">
              <a:solidFill>
                <a:srgbClr val="000000"/>
              </a:solidFill>
            </a:endParaRPr>
          </a:p>
        </p:txBody>
      </p:sp>
      <p:sp>
        <p:nvSpPr>
          <p:cNvPr id="39" name="TextBox 38">
            <a:extLst>
              <a:ext uri="{FF2B5EF4-FFF2-40B4-BE49-F238E27FC236}">
                <a16:creationId xmlns:a16="http://schemas.microsoft.com/office/drawing/2014/main" id="{EE0E0A7B-BC4E-4C3F-A67E-7C523404890E}"/>
              </a:ext>
            </a:extLst>
          </p:cNvPr>
          <p:cNvSpPr txBox="1"/>
          <p:nvPr/>
        </p:nvSpPr>
        <p:spPr>
          <a:xfrm>
            <a:off x="3710940" y="4562926"/>
            <a:ext cx="1193830" cy="412934"/>
          </a:xfrm>
          <a:prstGeom prst="rect">
            <a:avLst/>
          </a:prstGeom>
          <a:noFill/>
        </p:spPr>
        <p:txBody>
          <a:bodyPr wrap="square">
            <a:spAutoFit/>
          </a:bodyPr>
          <a:lstStyle/>
          <a:p>
            <a:pPr algn="ctr">
              <a:lnSpc>
                <a:spcPts val="2500"/>
              </a:lnSpc>
            </a:pPr>
            <a:r>
              <a:rPr lang="en-US" b="1" dirty="0">
                <a:solidFill>
                  <a:srgbClr val="000000"/>
                </a:solidFill>
              </a:rPr>
              <a:t> +6 dB</a:t>
            </a:r>
            <a:endParaRPr lang="en-US" sz="2400" b="1" dirty="0">
              <a:solidFill>
                <a:srgbClr val="000000"/>
              </a:solidFill>
            </a:endParaRPr>
          </a:p>
        </p:txBody>
      </p:sp>
      <p:cxnSp>
        <p:nvCxnSpPr>
          <p:cNvPr id="114" name="Straight Arrow Connector 113">
            <a:extLst>
              <a:ext uri="{FF2B5EF4-FFF2-40B4-BE49-F238E27FC236}">
                <a16:creationId xmlns:a16="http://schemas.microsoft.com/office/drawing/2014/main" id="{1C2D85EE-62CB-4B4D-B36C-0019FED996A2}"/>
              </a:ext>
            </a:extLst>
          </p:cNvPr>
          <p:cNvCxnSpPr>
            <a:cxnSpLocks/>
          </p:cNvCxnSpPr>
          <p:nvPr/>
        </p:nvCxnSpPr>
        <p:spPr bwMode="auto">
          <a:xfrm flipH="1" flipV="1">
            <a:off x="5631180" y="4808220"/>
            <a:ext cx="1974958" cy="1066800"/>
          </a:xfrm>
          <a:prstGeom prst="straightConnector1">
            <a:avLst/>
          </a:prstGeom>
          <a:solidFill>
            <a:schemeClr val="accent1"/>
          </a:solidFill>
          <a:ln w="3175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919089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5640D79A-1604-447D-9C33-03EF991A29FF}"/>
              </a:ext>
            </a:extLst>
          </p:cNvPr>
          <p:cNvSpPr/>
          <p:nvPr/>
        </p:nvSpPr>
        <p:spPr bwMode="auto">
          <a:xfrm rot="508848">
            <a:off x="3411698" y="3481917"/>
            <a:ext cx="3217702" cy="2135853"/>
          </a:xfrm>
          <a:prstGeom prst="ellipse">
            <a:avLst/>
          </a:prstGeom>
          <a:solidFill>
            <a:srgbClr val="FF0000">
              <a:alpha val="20000"/>
            </a:srgbClr>
          </a:solidFill>
          <a:ln w="25400" cap="flat" cmpd="sng" algn="ctr">
            <a:solidFill>
              <a:srgbClr val="FF0000">
                <a:alpha val="93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48" charset="-128"/>
            </a:endParaRPr>
          </a:p>
        </p:txBody>
      </p:sp>
      <p:sp>
        <p:nvSpPr>
          <p:cNvPr id="72" name="Oval 71">
            <a:extLst>
              <a:ext uri="{FF2B5EF4-FFF2-40B4-BE49-F238E27FC236}">
                <a16:creationId xmlns:a16="http://schemas.microsoft.com/office/drawing/2014/main" id="{8CBA9A55-7BDF-4A34-8FF9-D4301BBFCE5A}"/>
              </a:ext>
            </a:extLst>
          </p:cNvPr>
          <p:cNvSpPr/>
          <p:nvPr/>
        </p:nvSpPr>
        <p:spPr bwMode="auto">
          <a:xfrm rot="350674">
            <a:off x="2302748" y="3085303"/>
            <a:ext cx="5715000" cy="29560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48" charset="-128"/>
            </a:endParaRPr>
          </a:p>
        </p:txBody>
      </p:sp>
      <p:sp>
        <p:nvSpPr>
          <p:cNvPr id="8" name="TextBox 7">
            <a:extLst>
              <a:ext uri="{FF2B5EF4-FFF2-40B4-BE49-F238E27FC236}">
                <a16:creationId xmlns:a16="http://schemas.microsoft.com/office/drawing/2014/main" id="{591A24BF-BF1E-458D-B902-A4ECC3D954ED}"/>
              </a:ext>
            </a:extLst>
          </p:cNvPr>
          <p:cNvSpPr txBox="1"/>
          <p:nvPr/>
        </p:nvSpPr>
        <p:spPr>
          <a:xfrm>
            <a:off x="1447800" y="5939135"/>
            <a:ext cx="354584" cy="461665"/>
          </a:xfrm>
          <a:prstGeom prst="rect">
            <a:avLst/>
          </a:prstGeom>
          <a:solidFill>
            <a:schemeClr val="tx1"/>
          </a:solidFill>
        </p:spPr>
        <p:txBody>
          <a:bodyPr wrap="none" rtlCol="0">
            <a:spAutoFit/>
          </a:bodyPr>
          <a:lstStyle/>
          <a:p>
            <a:r>
              <a:rPr lang="en-US" dirty="0"/>
              <a:t>  </a:t>
            </a:r>
          </a:p>
        </p:txBody>
      </p:sp>
      <p:sp>
        <p:nvSpPr>
          <p:cNvPr id="113" name="TextBox 112">
            <a:extLst>
              <a:ext uri="{FF2B5EF4-FFF2-40B4-BE49-F238E27FC236}">
                <a16:creationId xmlns:a16="http://schemas.microsoft.com/office/drawing/2014/main" id="{3710ACD1-745C-444B-AC39-996D9AAC7FED}"/>
              </a:ext>
            </a:extLst>
          </p:cNvPr>
          <p:cNvSpPr txBox="1"/>
          <p:nvPr/>
        </p:nvSpPr>
        <p:spPr>
          <a:xfrm>
            <a:off x="5015426" y="2224263"/>
            <a:ext cx="242374" cy="215444"/>
          </a:xfrm>
          <a:prstGeom prst="rect">
            <a:avLst/>
          </a:prstGeom>
          <a:solidFill>
            <a:schemeClr val="tx1"/>
          </a:solidFill>
        </p:spPr>
        <p:txBody>
          <a:bodyPr wrap="none" rtlCol="0">
            <a:spAutoFit/>
          </a:bodyPr>
          <a:lstStyle/>
          <a:p>
            <a:r>
              <a:rPr lang="en-US" sz="800" dirty="0"/>
              <a:t>d</a:t>
            </a:r>
          </a:p>
        </p:txBody>
      </p:sp>
      <p:sp>
        <p:nvSpPr>
          <p:cNvPr id="11" name="TextBox 10">
            <a:extLst>
              <a:ext uri="{FF2B5EF4-FFF2-40B4-BE49-F238E27FC236}">
                <a16:creationId xmlns:a16="http://schemas.microsoft.com/office/drawing/2014/main" id="{BBFC30D2-CDB2-4F1F-B8B7-36A20934AF0C}"/>
              </a:ext>
            </a:extLst>
          </p:cNvPr>
          <p:cNvSpPr txBox="1"/>
          <p:nvPr/>
        </p:nvSpPr>
        <p:spPr>
          <a:xfrm>
            <a:off x="0" y="-10247"/>
            <a:ext cx="8300463" cy="2631490"/>
          </a:xfrm>
          <a:prstGeom prst="rect">
            <a:avLst/>
          </a:prstGeom>
          <a:noFill/>
        </p:spPr>
        <p:txBody>
          <a:bodyPr wrap="square" rtlCol="0">
            <a:spAutoFit/>
          </a:bodyPr>
          <a:lstStyle/>
          <a:p>
            <a:pPr>
              <a:lnSpc>
                <a:spcPts val="3600"/>
              </a:lnSpc>
            </a:pPr>
            <a:r>
              <a:rPr lang="en-US" sz="3200" b="1" dirty="0">
                <a:solidFill>
                  <a:srgbClr val="FF0000"/>
                </a:solidFill>
              </a:rPr>
              <a:t>5º</a:t>
            </a:r>
            <a:r>
              <a:rPr lang="en-US" sz="3200" b="1" dirty="0">
                <a:solidFill>
                  <a:srgbClr val="000000"/>
                </a:solidFill>
              </a:rPr>
              <a:t> </a:t>
            </a:r>
            <a:r>
              <a:rPr lang="en-US" sz="3200" b="1" dirty="0">
                <a:solidFill>
                  <a:srgbClr val="FF0000"/>
                </a:solidFill>
              </a:rPr>
              <a:t>Sloping Terrain in the Reflection Zone</a:t>
            </a:r>
          </a:p>
          <a:p>
            <a:pPr>
              <a:lnSpc>
                <a:spcPts val="3200"/>
              </a:lnSpc>
            </a:pPr>
            <a:r>
              <a:rPr lang="en-US" sz="2900" b="1" dirty="0">
                <a:solidFill>
                  <a:srgbClr val="000000"/>
                </a:solidFill>
              </a:rPr>
              <a:t>     6 meter horizontal Yagi </a:t>
            </a:r>
            <a:r>
              <a:rPr lang="en-US" sz="2900" b="1" dirty="0">
                <a:highlight>
                  <a:srgbClr val="FF0000"/>
                </a:highlight>
              </a:rPr>
              <a:t>25 feet</a:t>
            </a:r>
            <a:r>
              <a:rPr lang="en-US" sz="2900" b="1" dirty="0">
                <a:solidFill>
                  <a:srgbClr val="000000"/>
                </a:solidFill>
              </a:rPr>
              <a:t> high</a:t>
            </a:r>
          </a:p>
          <a:p>
            <a:pPr>
              <a:lnSpc>
                <a:spcPts val="3200"/>
              </a:lnSpc>
              <a:spcBef>
                <a:spcPts val="300"/>
              </a:spcBef>
            </a:pPr>
            <a:r>
              <a:rPr lang="en-US" sz="2900" b="1" dirty="0">
                <a:solidFill>
                  <a:srgbClr val="000000"/>
                </a:solidFill>
              </a:rPr>
              <a:t>   ~100 ft of sloping terrain over ~1000 ft</a:t>
            </a:r>
          </a:p>
          <a:p>
            <a:pPr>
              <a:lnSpc>
                <a:spcPts val="3200"/>
              </a:lnSpc>
              <a:spcBef>
                <a:spcPts val="300"/>
              </a:spcBef>
            </a:pPr>
            <a:r>
              <a:rPr lang="en-US" sz="2900" b="1" dirty="0">
                <a:solidFill>
                  <a:srgbClr val="000000"/>
                </a:solidFill>
              </a:rPr>
              <a:t>                          5º elevation angle</a:t>
            </a:r>
          </a:p>
          <a:p>
            <a:pPr>
              <a:lnSpc>
                <a:spcPts val="3000"/>
              </a:lnSpc>
            </a:pPr>
            <a:endParaRPr lang="en-US" sz="3200" b="1" dirty="0">
              <a:solidFill>
                <a:srgbClr val="FF0000"/>
              </a:solidFill>
            </a:endParaRPr>
          </a:p>
          <a:p>
            <a:pPr>
              <a:lnSpc>
                <a:spcPts val="3000"/>
              </a:lnSpc>
            </a:pPr>
            <a:r>
              <a:rPr lang="en-US" sz="2500" b="1" dirty="0">
                <a:solidFill>
                  <a:srgbClr val="000000"/>
                </a:solidFill>
              </a:rPr>
              <a:t>       </a:t>
            </a:r>
            <a:endParaRPr lang="en-US" b="1" dirty="0">
              <a:solidFill>
                <a:srgbClr val="000000"/>
              </a:solidFill>
            </a:endParaRPr>
          </a:p>
        </p:txBody>
      </p:sp>
      <p:sp>
        <p:nvSpPr>
          <p:cNvPr id="90" name="TextBox 89">
            <a:extLst>
              <a:ext uri="{FF2B5EF4-FFF2-40B4-BE49-F238E27FC236}">
                <a16:creationId xmlns:a16="http://schemas.microsoft.com/office/drawing/2014/main" id="{B42D0DC9-587B-4647-A281-621E35E0CCF1}"/>
              </a:ext>
            </a:extLst>
          </p:cNvPr>
          <p:cNvSpPr txBox="1"/>
          <p:nvPr/>
        </p:nvSpPr>
        <p:spPr>
          <a:xfrm>
            <a:off x="6781800" y="5819666"/>
            <a:ext cx="2362200" cy="733534"/>
          </a:xfrm>
          <a:prstGeom prst="rect">
            <a:avLst/>
          </a:prstGeom>
          <a:noFill/>
        </p:spPr>
        <p:txBody>
          <a:bodyPr wrap="square">
            <a:spAutoFit/>
          </a:bodyPr>
          <a:lstStyle/>
          <a:p>
            <a:pPr algn="ctr">
              <a:lnSpc>
                <a:spcPts val="2500"/>
              </a:lnSpc>
            </a:pPr>
            <a:r>
              <a:rPr lang="en-US" b="1" dirty="0">
                <a:solidFill>
                  <a:srgbClr val="000000"/>
                </a:solidFill>
              </a:rPr>
              <a:t>+3 to +6 dB</a:t>
            </a:r>
          </a:p>
          <a:p>
            <a:pPr algn="ctr">
              <a:lnSpc>
                <a:spcPts val="2500"/>
              </a:lnSpc>
            </a:pPr>
            <a:r>
              <a:rPr lang="en-US" b="1" dirty="0">
                <a:solidFill>
                  <a:srgbClr val="000000"/>
                </a:solidFill>
              </a:rPr>
              <a:t>reflection zone</a:t>
            </a:r>
            <a:endParaRPr lang="en-US" sz="2400" b="1" dirty="0">
              <a:solidFill>
                <a:srgbClr val="000000"/>
              </a:solidFill>
            </a:endParaRPr>
          </a:p>
        </p:txBody>
      </p:sp>
      <p:sp>
        <p:nvSpPr>
          <p:cNvPr id="109" name="TextBox 108">
            <a:extLst>
              <a:ext uri="{FF2B5EF4-FFF2-40B4-BE49-F238E27FC236}">
                <a16:creationId xmlns:a16="http://schemas.microsoft.com/office/drawing/2014/main" id="{AD12D013-C14E-4307-BBBC-9E1C83E12173}"/>
              </a:ext>
            </a:extLst>
          </p:cNvPr>
          <p:cNvSpPr txBox="1"/>
          <p:nvPr/>
        </p:nvSpPr>
        <p:spPr>
          <a:xfrm>
            <a:off x="6052031" y="4572000"/>
            <a:ext cx="1155590" cy="412934"/>
          </a:xfrm>
          <a:prstGeom prst="rect">
            <a:avLst/>
          </a:prstGeom>
          <a:noFill/>
        </p:spPr>
        <p:txBody>
          <a:bodyPr wrap="square">
            <a:spAutoFit/>
          </a:bodyPr>
          <a:lstStyle/>
          <a:p>
            <a:pPr algn="ctr">
              <a:lnSpc>
                <a:spcPts val="2500"/>
              </a:lnSpc>
            </a:pPr>
            <a:r>
              <a:rPr lang="en-US" b="1" dirty="0">
                <a:solidFill>
                  <a:srgbClr val="000000"/>
                </a:solidFill>
              </a:rPr>
              <a:t> +3 dB</a:t>
            </a:r>
            <a:endParaRPr lang="en-US" sz="2400" b="1" dirty="0">
              <a:solidFill>
                <a:srgbClr val="000000"/>
              </a:solidFill>
            </a:endParaRPr>
          </a:p>
        </p:txBody>
      </p:sp>
      <p:sp>
        <p:nvSpPr>
          <p:cNvPr id="42" name="Oval 41">
            <a:extLst>
              <a:ext uri="{FF2B5EF4-FFF2-40B4-BE49-F238E27FC236}">
                <a16:creationId xmlns:a16="http://schemas.microsoft.com/office/drawing/2014/main" id="{CF351BE8-75E8-4A62-A540-893BE3DE8641}"/>
              </a:ext>
            </a:extLst>
          </p:cNvPr>
          <p:cNvSpPr/>
          <p:nvPr/>
        </p:nvSpPr>
        <p:spPr bwMode="auto">
          <a:xfrm>
            <a:off x="4421891" y="4455885"/>
            <a:ext cx="150109"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48" charset="-128"/>
            </a:endParaRPr>
          </a:p>
        </p:txBody>
      </p:sp>
      <p:cxnSp>
        <p:nvCxnSpPr>
          <p:cNvPr id="122" name="Straight Connector 121">
            <a:extLst>
              <a:ext uri="{FF2B5EF4-FFF2-40B4-BE49-F238E27FC236}">
                <a16:creationId xmlns:a16="http://schemas.microsoft.com/office/drawing/2014/main" id="{EC86A8EF-B073-4FF4-A8DA-F9EBD9D10A1F}"/>
              </a:ext>
            </a:extLst>
          </p:cNvPr>
          <p:cNvCxnSpPr/>
          <p:nvPr/>
        </p:nvCxnSpPr>
        <p:spPr bwMode="auto">
          <a:xfrm>
            <a:off x="304800" y="2613924"/>
            <a:ext cx="246561" cy="350184"/>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 name="Straight Connector 122">
            <a:extLst>
              <a:ext uri="{FF2B5EF4-FFF2-40B4-BE49-F238E27FC236}">
                <a16:creationId xmlns:a16="http://schemas.microsoft.com/office/drawing/2014/main" id="{16D77964-E210-43B9-9E37-CC74BDC4FF8E}"/>
              </a:ext>
            </a:extLst>
          </p:cNvPr>
          <p:cNvCxnSpPr/>
          <p:nvPr/>
        </p:nvCxnSpPr>
        <p:spPr bwMode="auto">
          <a:xfrm flipV="1">
            <a:off x="541421" y="2613924"/>
            <a:ext cx="296779" cy="326121"/>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4" name="Straight Connector 123">
            <a:extLst>
              <a:ext uri="{FF2B5EF4-FFF2-40B4-BE49-F238E27FC236}">
                <a16:creationId xmlns:a16="http://schemas.microsoft.com/office/drawing/2014/main" id="{CE725732-13DF-4EAF-AC84-BEA9C028A086}"/>
              </a:ext>
            </a:extLst>
          </p:cNvPr>
          <p:cNvCxnSpPr/>
          <p:nvPr/>
        </p:nvCxnSpPr>
        <p:spPr bwMode="auto">
          <a:xfrm>
            <a:off x="304800" y="2613924"/>
            <a:ext cx="533400" cy="0"/>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Straight Connector 124">
            <a:extLst>
              <a:ext uri="{FF2B5EF4-FFF2-40B4-BE49-F238E27FC236}">
                <a16:creationId xmlns:a16="http://schemas.microsoft.com/office/drawing/2014/main" id="{5DA3DE8B-FD77-4693-A346-D60696C31214}"/>
              </a:ext>
            </a:extLst>
          </p:cNvPr>
          <p:cNvCxnSpPr/>
          <p:nvPr/>
        </p:nvCxnSpPr>
        <p:spPr bwMode="auto">
          <a:xfrm>
            <a:off x="535419" y="2613924"/>
            <a:ext cx="19853" cy="662676"/>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0" name="TextBox 159">
            <a:extLst>
              <a:ext uri="{FF2B5EF4-FFF2-40B4-BE49-F238E27FC236}">
                <a16:creationId xmlns:a16="http://schemas.microsoft.com/office/drawing/2014/main" id="{4C9559C1-9F6D-4EAF-A8B3-3FF6D2582543}"/>
              </a:ext>
            </a:extLst>
          </p:cNvPr>
          <p:cNvSpPr txBox="1"/>
          <p:nvPr/>
        </p:nvSpPr>
        <p:spPr>
          <a:xfrm rot="19898665">
            <a:off x="901751" y="1942645"/>
            <a:ext cx="2038315" cy="461665"/>
          </a:xfrm>
          <a:prstGeom prst="rect">
            <a:avLst/>
          </a:prstGeom>
          <a:noFill/>
        </p:spPr>
        <p:txBody>
          <a:bodyPr wrap="square" rtlCol="0">
            <a:spAutoFit/>
          </a:bodyPr>
          <a:lstStyle/>
          <a:p>
            <a:r>
              <a:rPr lang="en-US" b="1" dirty="0">
                <a:solidFill>
                  <a:srgbClr val="000000"/>
                </a:solidFill>
              </a:rPr>
              <a:t>DIRECT RAY</a:t>
            </a:r>
          </a:p>
        </p:txBody>
      </p:sp>
      <p:cxnSp>
        <p:nvCxnSpPr>
          <p:cNvPr id="168" name="Straight Connector 167">
            <a:extLst>
              <a:ext uri="{FF2B5EF4-FFF2-40B4-BE49-F238E27FC236}">
                <a16:creationId xmlns:a16="http://schemas.microsoft.com/office/drawing/2014/main" id="{E823F915-4B04-4377-8B68-4CC29C9B006F}"/>
              </a:ext>
            </a:extLst>
          </p:cNvPr>
          <p:cNvCxnSpPr/>
          <p:nvPr/>
        </p:nvCxnSpPr>
        <p:spPr bwMode="auto">
          <a:xfrm>
            <a:off x="558801" y="3256324"/>
            <a:ext cx="0" cy="3373076"/>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9" name="TextBox 168">
            <a:extLst>
              <a:ext uri="{FF2B5EF4-FFF2-40B4-BE49-F238E27FC236}">
                <a16:creationId xmlns:a16="http://schemas.microsoft.com/office/drawing/2014/main" id="{873C4ADC-E668-4072-BADC-8A71A4520A6A}"/>
              </a:ext>
            </a:extLst>
          </p:cNvPr>
          <p:cNvSpPr txBox="1"/>
          <p:nvPr/>
        </p:nvSpPr>
        <p:spPr>
          <a:xfrm>
            <a:off x="739110" y="4891314"/>
            <a:ext cx="1470690" cy="412934"/>
          </a:xfrm>
          <a:prstGeom prst="rect">
            <a:avLst/>
          </a:prstGeom>
          <a:noFill/>
        </p:spPr>
        <p:txBody>
          <a:bodyPr wrap="square">
            <a:spAutoFit/>
          </a:bodyPr>
          <a:lstStyle/>
          <a:p>
            <a:pPr algn="ctr">
              <a:lnSpc>
                <a:spcPts val="2500"/>
              </a:lnSpc>
            </a:pPr>
            <a:r>
              <a:rPr lang="en-US" b="1" dirty="0">
                <a:solidFill>
                  <a:srgbClr val="000000"/>
                </a:solidFill>
              </a:rPr>
              <a:t> ~25 ft</a:t>
            </a:r>
            <a:endParaRPr lang="en-US" sz="2400" b="1" dirty="0">
              <a:solidFill>
                <a:srgbClr val="000000"/>
              </a:solidFill>
            </a:endParaRPr>
          </a:p>
        </p:txBody>
      </p:sp>
      <p:cxnSp>
        <p:nvCxnSpPr>
          <p:cNvPr id="170" name="Straight Connector 169">
            <a:extLst>
              <a:ext uri="{FF2B5EF4-FFF2-40B4-BE49-F238E27FC236}">
                <a16:creationId xmlns:a16="http://schemas.microsoft.com/office/drawing/2014/main" id="{99D648CC-C55C-4FAE-9DCA-DB0B0F266E79}"/>
              </a:ext>
            </a:extLst>
          </p:cNvPr>
          <p:cNvCxnSpPr/>
          <p:nvPr/>
        </p:nvCxnSpPr>
        <p:spPr bwMode="auto">
          <a:xfrm>
            <a:off x="3410017" y="4495800"/>
            <a:ext cx="0" cy="609600"/>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2" name="TextBox 171">
            <a:extLst>
              <a:ext uri="{FF2B5EF4-FFF2-40B4-BE49-F238E27FC236}">
                <a16:creationId xmlns:a16="http://schemas.microsoft.com/office/drawing/2014/main" id="{22298CB1-281E-4A79-A931-9B3F6AE85571}"/>
              </a:ext>
            </a:extLst>
          </p:cNvPr>
          <p:cNvSpPr txBox="1"/>
          <p:nvPr/>
        </p:nvSpPr>
        <p:spPr>
          <a:xfrm>
            <a:off x="815310" y="6118495"/>
            <a:ext cx="1470690" cy="412934"/>
          </a:xfrm>
          <a:prstGeom prst="rect">
            <a:avLst/>
          </a:prstGeom>
          <a:noFill/>
        </p:spPr>
        <p:txBody>
          <a:bodyPr wrap="square">
            <a:spAutoFit/>
          </a:bodyPr>
          <a:lstStyle/>
          <a:p>
            <a:pPr algn="ctr">
              <a:lnSpc>
                <a:spcPts val="2500"/>
              </a:lnSpc>
            </a:pPr>
            <a:r>
              <a:rPr lang="en-US" b="1" dirty="0">
                <a:solidFill>
                  <a:srgbClr val="000000"/>
                </a:solidFill>
              </a:rPr>
              <a:t> ~1000 ft</a:t>
            </a:r>
            <a:endParaRPr lang="en-US" sz="2400" b="1" dirty="0">
              <a:solidFill>
                <a:srgbClr val="000000"/>
              </a:solidFill>
            </a:endParaRPr>
          </a:p>
        </p:txBody>
      </p:sp>
      <p:cxnSp>
        <p:nvCxnSpPr>
          <p:cNvPr id="193" name="Straight Arrow Connector 192">
            <a:extLst>
              <a:ext uri="{FF2B5EF4-FFF2-40B4-BE49-F238E27FC236}">
                <a16:creationId xmlns:a16="http://schemas.microsoft.com/office/drawing/2014/main" id="{56271F2C-D2E6-407B-A9F9-9359A6A98742}"/>
              </a:ext>
            </a:extLst>
          </p:cNvPr>
          <p:cNvCxnSpPr>
            <a:cxnSpLocks/>
          </p:cNvCxnSpPr>
          <p:nvPr/>
        </p:nvCxnSpPr>
        <p:spPr bwMode="auto">
          <a:xfrm flipH="1">
            <a:off x="533400" y="5058228"/>
            <a:ext cx="533400" cy="0"/>
          </a:xfrm>
          <a:prstGeom prst="straightConnector1">
            <a:avLst/>
          </a:prstGeom>
          <a:solidFill>
            <a:schemeClr val="accent1"/>
          </a:solidFill>
          <a:ln w="3175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8" name="Straight Arrow Connector 197">
            <a:extLst>
              <a:ext uri="{FF2B5EF4-FFF2-40B4-BE49-F238E27FC236}">
                <a16:creationId xmlns:a16="http://schemas.microsoft.com/office/drawing/2014/main" id="{D77A565E-B89E-4ED9-9BD4-0E70D46FE75B}"/>
              </a:ext>
            </a:extLst>
          </p:cNvPr>
          <p:cNvCxnSpPr>
            <a:cxnSpLocks/>
          </p:cNvCxnSpPr>
          <p:nvPr/>
        </p:nvCxnSpPr>
        <p:spPr bwMode="auto">
          <a:xfrm flipV="1">
            <a:off x="1950840" y="5029200"/>
            <a:ext cx="1459177" cy="29027"/>
          </a:xfrm>
          <a:prstGeom prst="straightConnector1">
            <a:avLst/>
          </a:prstGeom>
          <a:solidFill>
            <a:schemeClr val="accent1"/>
          </a:solidFill>
          <a:ln w="3175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5" name="Straight Arrow Connector 204">
            <a:extLst>
              <a:ext uri="{FF2B5EF4-FFF2-40B4-BE49-F238E27FC236}">
                <a16:creationId xmlns:a16="http://schemas.microsoft.com/office/drawing/2014/main" id="{D3AF382C-A92F-47EF-BA06-9F9332666FEA}"/>
              </a:ext>
            </a:extLst>
          </p:cNvPr>
          <p:cNvCxnSpPr>
            <a:cxnSpLocks/>
          </p:cNvCxnSpPr>
          <p:nvPr/>
        </p:nvCxnSpPr>
        <p:spPr bwMode="auto">
          <a:xfrm flipH="1" flipV="1">
            <a:off x="562428" y="6310086"/>
            <a:ext cx="351972" cy="14514"/>
          </a:xfrm>
          <a:prstGeom prst="straightConnector1">
            <a:avLst/>
          </a:prstGeom>
          <a:solidFill>
            <a:schemeClr val="accent1"/>
          </a:solidFill>
          <a:ln w="3175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6" name="Straight Connector 205">
            <a:extLst>
              <a:ext uri="{FF2B5EF4-FFF2-40B4-BE49-F238E27FC236}">
                <a16:creationId xmlns:a16="http://schemas.microsoft.com/office/drawing/2014/main" id="{ACD1A522-94A8-4409-95A7-693635E611CC}"/>
              </a:ext>
            </a:extLst>
          </p:cNvPr>
          <p:cNvCxnSpPr/>
          <p:nvPr/>
        </p:nvCxnSpPr>
        <p:spPr bwMode="auto">
          <a:xfrm>
            <a:off x="6629400" y="4793349"/>
            <a:ext cx="0" cy="1607451"/>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1" name="Straight Arrow Connector 210">
            <a:extLst>
              <a:ext uri="{FF2B5EF4-FFF2-40B4-BE49-F238E27FC236}">
                <a16:creationId xmlns:a16="http://schemas.microsoft.com/office/drawing/2014/main" id="{F2B57EA7-7520-4E78-BEAA-DB14914A9B90}"/>
              </a:ext>
            </a:extLst>
          </p:cNvPr>
          <p:cNvCxnSpPr>
            <a:cxnSpLocks/>
            <a:stCxn id="172" idx="3"/>
          </p:cNvCxnSpPr>
          <p:nvPr/>
        </p:nvCxnSpPr>
        <p:spPr bwMode="auto">
          <a:xfrm flipV="1">
            <a:off x="2286000" y="6310086"/>
            <a:ext cx="4343400" cy="14876"/>
          </a:xfrm>
          <a:prstGeom prst="straightConnector1">
            <a:avLst/>
          </a:prstGeom>
          <a:solidFill>
            <a:schemeClr val="accent1"/>
          </a:solidFill>
          <a:ln w="3175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Straight Arrow Connector 139">
            <a:extLst>
              <a:ext uri="{FF2B5EF4-FFF2-40B4-BE49-F238E27FC236}">
                <a16:creationId xmlns:a16="http://schemas.microsoft.com/office/drawing/2014/main" id="{A85D4EAC-CB71-421E-BEA2-DB2308DEA6AD}"/>
              </a:ext>
            </a:extLst>
          </p:cNvPr>
          <p:cNvCxnSpPr>
            <a:cxnSpLocks/>
          </p:cNvCxnSpPr>
          <p:nvPr/>
        </p:nvCxnSpPr>
        <p:spPr bwMode="auto">
          <a:xfrm>
            <a:off x="541421" y="2613924"/>
            <a:ext cx="3953252" cy="1929045"/>
          </a:xfrm>
          <a:prstGeom prst="straightConnector1">
            <a:avLst/>
          </a:prstGeom>
          <a:solidFill>
            <a:schemeClr val="accent1"/>
          </a:solidFill>
          <a:ln w="666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Straight Arrow Connector 113">
            <a:extLst>
              <a:ext uri="{FF2B5EF4-FFF2-40B4-BE49-F238E27FC236}">
                <a16:creationId xmlns:a16="http://schemas.microsoft.com/office/drawing/2014/main" id="{1C2D85EE-62CB-4B4D-B36C-0019FED996A2}"/>
              </a:ext>
            </a:extLst>
          </p:cNvPr>
          <p:cNvCxnSpPr>
            <a:cxnSpLocks/>
          </p:cNvCxnSpPr>
          <p:nvPr/>
        </p:nvCxnSpPr>
        <p:spPr bwMode="auto">
          <a:xfrm flipH="1" flipV="1">
            <a:off x="5775960" y="4921794"/>
            <a:ext cx="1828800" cy="952049"/>
          </a:xfrm>
          <a:prstGeom prst="straightConnector1">
            <a:avLst/>
          </a:prstGeom>
          <a:solidFill>
            <a:schemeClr val="accent1"/>
          </a:solidFill>
          <a:ln w="3175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Straight Arrow Connector 140">
            <a:extLst>
              <a:ext uri="{FF2B5EF4-FFF2-40B4-BE49-F238E27FC236}">
                <a16:creationId xmlns:a16="http://schemas.microsoft.com/office/drawing/2014/main" id="{89202C5F-4AF2-4397-A940-B3278751D462}"/>
              </a:ext>
            </a:extLst>
          </p:cNvPr>
          <p:cNvCxnSpPr>
            <a:cxnSpLocks/>
          </p:cNvCxnSpPr>
          <p:nvPr/>
        </p:nvCxnSpPr>
        <p:spPr bwMode="auto">
          <a:xfrm flipV="1">
            <a:off x="4507426" y="2224263"/>
            <a:ext cx="4331774" cy="2301734"/>
          </a:xfrm>
          <a:prstGeom prst="straightConnector1">
            <a:avLst/>
          </a:prstGeom>
          <a:solidFill>
            <a:schemeClr val="accent1"/>
          </a:solidFill>
          <a:ln w="666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5" name="Straight Arrow Connector 144">
            <a:extLst>
              <a:ext uri="{FF2B5EF4-FFF2-40B4-BE49-F238E27FC236}">
                <a16:creationId xmlns:a16="http://schemas.microsoft.com/office/drawing/2014/main" id="{3092F2F9-768F-4952-ACC3-78C0C0571E22}"/>
              </a:ext>
            </a:extLst>
          </p:cNvPr>
          <p:cNvCxnSpPr>
            <a:cxnSpLocks/>
          </p:cNvCxnSpPr>
          <p:nvPr/>
        </p:nvCxnSpPr>
        <p:spPr bwMode="auto">
          <a:xfrm flipV="1">
            <a:off x="545626" y="1492432"/>
            <a:ext cx="2134802" cy="1160054"/>
          </a:xfrm>
          <a:prstGeom prst="straightConnector1">
            <a:avLst/>
          </a:prstGeom>
          <a:solidFill>
            <a:schemeClr val="accent1"/>
          </a:solidFill>
          <a:ln w="666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8" name="TextBox 217">
            <a:extLst>
              <a:ext uri="{FF2B5EF4-FFF2-40B4-BE49-F238E27FC236}">
                <a16:creationId xmlns:a16="http://schemas.microsoft.com/office/drawing/2014/main" id="{7A9894D5-F65A-4B90-966F-EB7F136FC6D2}"/>
              </a:ext>
            </a:extLst>
          </p:cNvPr>
          <p:cNvSpPr txBox="1"/>
          <p:nvPr/>
        </p:nvSpPr>
        <p:spPr>
          <a:xfrm rot="19898665">
            <a:off x="5022119" y="3123171"/>
            <a:ext cx="4283751" cy="461665"/>
          </a:xfrm>
          <a:prstGeom prst="rect">
            <a:avLst/>
          </a:prstGeom>
          <a:noFill/>
        </p:spPr>
        <p:txBody>
          <a:bodyPr wrap="square" rtlCol="0">
            <a:spAutoFit/>
          </a:bodyPr>
          <a:lstStyle/>
          <a:p>
            <a:r>
              <a:rPr lang="en-US" b="1" dirty="0">
                <a:solidFill>
                  <a:srgbClr val="000000"/>
                </a:solidFill>
              </a:rPr>
              <a:t>IN-PHASE REFLECTED RAY</a:t>
            </a:r>
          </a:p>
        </p:txBody>
      </p:sp>
      <p:sp>
        <p:nvSpPr>
          <p:cNvPr id="222" name="TextBox 221">
            <a:extLst>
              <a:ext uri="{FF2B5EF4-FFF2-40B4-BE49-F238E27FC236}">
                <a16:creationId xmlns:a16="http://schemas.microsoft.com/office/drawing/2014/main" id="{23005A6D-C4AD-4BF9-BEB4-6A19DDAC11AB}"/>
              </a:ext>
            </a:extLst>
          </p:cNvPr>
          <p:cNvSpPr txBox="1"/>
          <p:nvPr/>
        </p:nvSpPr>
        <p:spPr>
          <a:xfrm>
            <a:off x="2842013" y="4310742"/>
            <a:ext cx="1128071" cy="412934"/>
          </a:xfrm>
          <a:prstGeom prst="rect">
            <a:avLst/>
          </a:prstGeom>
          <a:noFill/>
        </p:spPr>
        <p:txBody>
          <a:bodyPr wrap="square">
            <a:spAutoFit/>
          </a:bodyPr>
          <a:lstStyle/>
          <a:p>
            <a:pPr algn="ctr">
              <a:lnSpc>
                <a:spcPts val="2500"/>
              </a:lnSpc>
            </a:pPr>
            <a:r>
              <a:rPr lang="en-US" b="1" dirty="0">
                <a:solidFill>
                  <a:srgbClr val="000000"/>
                </a:solidFill>
              </a:rPr>
              <a:t> +3 dB</a:t>
            </a:r>
            <a:endParaRPr lang="en-US" sz="2400" b="1" dirty="0">
              <a:solidFill>
                <a:srgbClr val="000000"/>
              </a:solidFill>
            </a:endParaRPr>
          </a:p>
        </p:txBody>
      </p:sp>
      <p:sp>
        <p:nvSpPr>
          <p:cNvPr id="240" name="TextBox 239">
            <a:extLst>
              <a:ext uri="{FF2B5EF4-FFF2-40B4-BE49-F238E27FC236}">
                <a16:creationId xmlns:a16="http://schemas.microsoft.com/office/drawing/2014/main" id="{806F5A7D-3A70-4FF6-82BC-03492F38D1FE}"/>
              </a:ext>
            </a:extLst>
          </p:cNvPr>
          <p:cNvSpPr txBox="1"/>
          <p:nvPr/>
        </p:nvSpPr>
        <p:spPr>
          <a:xfrm rot="17116491">
            <a:off x="4348985" y="4399730"/>
            <a:ext cx="1485205" cy="412934"/>
          </a:xfrm>
          <a:prstGeom prst="rect">
            <a:avLst/>
          </a:prstGeom>
          <a:noFill/>
        </p:spPr>
        <p:txBody>
          <a:bodyPr wrap="square">
            <a:spAutoFit/>
          </a:bodyPr>
          <a:lstStyle/>
          <a:p>
            <a:pPr>
              <a:lnSpc>
                <a:spcPts val="2500"/>
              </a:lnSpc>
            </a:pPr>
            <a:r>
              <a:rPr lang="en-US" b="1" dirty="0">
                <a:solidFill>
                  <a:srgbClr val="000000"/>
                </a:solidFill>
              </a:rPr>
              <a:t>~100 ft</a:t>
            </a:r>
            <a:endParaRPr lang="en-US" sz="2400" b="1" dirty="0">
              <a:solidFill>
                <a:srgbClr val="000000"/>
              </a:solidFill>
            </a:endParaRPr>
          </a:p>
        </p:txBody>
      </p:sp>
      <p:cxnSp>
        <p:nvCxnSpPr>
          <p:cNvPr id="241" name="Straight Arrow Connector 240">
            <a:extLst>
              <a:ext uri="{FF2B5EF4-FFF2-40B4-BE49-F238E27FC236}">
                <a16:creationId xmlns:a16="http://schemas.microsoft.com/office/drawing/2014/main" id="{050929B9-2E4C-4120-837F-D8CFC2F452AB}"/>
              </a:ext>
            </a:extLst>
          </p:cNvPr>
          <p:cNvCxnSpPr>
            <a:cxnSpLocks/>
          </p:cNvCxnSpPr>
          <p:nvPr/>
        </p:nvCxnSpPr>
        <p:spPr bwMode="auto">
          <a:xfrm flipH="1">
            <a:off x="4820295" y="5330186"/>
            <a:ext cx="48885" cy="249172"/>
          </a:xfrm>
          <a:prstGeom prst="straightConnector1">
            <a:avLst/>
          </a:prstGeom>
          <a:solidFill>
            <a:schemeClr val="accent1"/>
          </a:solidFill>
          <a:ln w="3175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2" name="Straight Arrow Connector 241">
            <a:extLst>
              <a:ext uri="{FF2B5EF4-FFF2-40B4-BE49-F238E27FC236}">
                <a16:creationId xmlns:a16="http://schemas.microsoft.com/office/drawing/2014/main" id="{A75FF816-483B-4CFD-9CE0-02920EEF0408}"/>
              </a:ext>
            </a:extLst>
          </p:cNvPr>
          <p:cNvCxnSpPr>
            <a:cxnSpLocks/>
          </p:cNvCxnSpPr>
          <p:nvPr/>
        </p:nvCxnSpPr>
        <p:spPr bwMode="auto">
          <a:xfrm flipV="1">
            <a:off x="5150760" y="3534936"/>
            <a:ext cx="183240" cy="656064"/>
          </a:xfrm>
          <a:prstGeom prst="straightConnector1">
            <a:avLst/>
          </a:prstGeom>
          <a:solidFill>
            <a:schemeClr val="accent1"/>
          </a:solidFill>
          <a:ln w="3175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TextBox 34">
            <a:extLst>
              <a:ext uri="{FF2B5EF4-FFF2-40B4-BE49-F238E27FC236}">
                <a16:creationId xmlns:a16="http://schemas.microsoft.com/office/drawing/2014/main" id="{E12B729F-C8F5-4D38-A7A5-5EC9015C70C5}"/>
              </a:ext>
            </a:extLst>
          </p:cNvPr>
          <p:cNvSpPr txBox="1"/>
          <p:nvPr/>
        </p:nvSpPr>
        <p:spPr>
          <a:xfrm>
            <a:off x="7411468" y="4670692"/>
            <a:ext cx="1155590" cy="412934"/>
          </a:xfrm>
          <a:prstGeom prst="rect">
            <a:avLst/>
          </a:prstGeom>
          <a:noFill/>
        </p:spPr>
        <p:txBody>
          <a:bodyPr wrap="square">
            <a:spAutoFit/>
          </a:bodyPr>
          <a:lstStyle/>
          <a:p>
            <a:pPr algn="ctr">
              <a:lnSpc>
                <a:spcPts val="2500"/>
              </a:lnSpc>
            </a:pPr>
            <a:r>
              <a:rPr lang="en-US" b="1" dirty="0">
                <a:solidFill>
                  <a:srgbClr val="000000"/>
                </a:solidFill>
              </a:rPr>
              <a:t> +0 dB</a:t>
            </a:r>
            <a:endParaRPr lang="en-US" sz="2400" b="1" dirty="0">
              <a:solidFill>
                <a:srgbClr val="000000"/>
              </a:solidFill>
            </a:endParaRPr>
          </a:p>
        </p:txBody>
      </p:sp>
      <p:sp>
        <p:nvSpPr>
          <p:cNvPr id="36" name="TextBox 35">
            <a:extLst>
              <a:ext uri="{FF2B5EF4-FFF2-40B4-BE49-F238E27FC236}">
                <a16:creationId xmlns:a16="http://schemas.microsoft.com/office/drawing/2014/main" id="{5ABC475F-08BB-4821-9D17-9DEC527EC444}"/>
              </a:ext>
            </a:extLst>
          </p:cNvPr>
          <p:cNvSpPr txBox="1"/>
          <p:nvPr/>
        </p:nvSpPr>
        <p:spPr>
          <a:xfrm>
            <a:off x="1730829" y="4074885"/>
            <a:ext cx="1155590" cy="412934"/>
          </a:xfrm>
          <a:prstGeom prst="rect">
            <a:avLst/>
          </a:prstGeom>
          <a:noFill/>
        </p:spPr>
        <p:txBody>
          <a:bodyPr wrap="square">
            <a:spAutoFit/>
          </a:bodyPr>
          <a:lstStyle/>
          <a:p>
            <a:pPr algn="ctr">
              <a:lnSpc>
                <a:spcPts val="2500"/>
              </a:lnSpc>
            </a:pPr>
            <a:r>
              <a:rPr lang="en-US" b="1" dirty="0">
                <a:solidFill>
                  <a:srgbClr val="000000"/>
                </a:solidFill>
              </a:rPr>
              <a:t> +0 dB</a:t>
            </a:r>
            <a:endParaRPr lang="en-US" sz="2400" b="1" dirty="0">
              <a:solidFill>
                <a:srgbClr val="000000"/>
              </a:solidFill>
            </a:endParaRPr>
          </a:p>
        </p:txBody>
      </p:sp>
      <p:sp>
        <p:nvSpPr>
          <p:cNvPr id="38" name="TextBox 37">
            <a:extLst>
              <a:ext uri="{FF2B5EF4-FFF2-40B4-BE49-F238E27FC236}">
                <a16:creationId xmlns:a16="http://schemas.microsoft.com/office/drawing/2014/main" id="{E6862A84-17B6-49B0-94B0-6ED8AD30451D}"/>
              </a:ext>
            </a:extLst>
          </p:cNvPr>
          <p:cNvSpPr txBox="1"/>
          <p:nvPr/>
        </p:nvSpPr>
        <p:spPr>
          <a:xfrm>
            <a:off x="3741109" y="4565467"/>
            <a:ext cx="1128071" cy="412934"/>
          </a:xfrm>
          <a:prstGeom prst="rect">
            <a:avLst/>
          </a:prstGeom>
          <a:noFill/>
        </p:spPr>
        <p:txBody>
          <a:bodyPr wrap="square">
            <a:spAutoFit/>
          </a:bodyPr>
          <a:lstStyle/>
          <a:p>
            <a:pPr algn="ctr">
              <a:lnSpc>
                <a:spcPts val="2500"/>
              </a:lnSpc>
            </a:pPr>
            <a:r>
              <a:rPr lang="en-US" b="1" dirty="0">
                <a:solidFill>
                  <a:srgbClr val="000000"/>
                </a:solidFill>
              </a:rPr>
              <a:t> +6 dB</a:t>
            </a:r>
            <a:endParaRPr lang="en-US" sz="2400" b="1" dirty="0">
              <a:solidFill>
                <a:srgbClr val="000000"/>
              </a:solidFill>
            </a:endParaRPr>
          </a:p>
        </p:txBody>
      </p:sp>
    </p:spTree>
    <p:extLst>
      <p:ext uri="{BB962C8B-B14F-4D97-AF65-F5344CB8AC3E}">
        <p14:creationId xmlns:p14="http://schemas.microsoft.com/office/powerpoint/2010/main" val="42469161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228600"/>
            <a:ext cx="7772400" cy="1828800"/>
          </a:xfrm>
        </p:spPr>
        <p:txBody>
          <a:bodyPr/>
          <a:lstStyle/>
          <a:p>
            <a:pPr>
              <a:lnSpc>
                <a:spcPts val="3600"/>
              </a:lnSpc>
              <a:spcBef>
                <a:spcPts val="0"/>
              </a:spcBef>
            </a:pPr>
            <a:r>
              <a:rPr lang="en-US" sz="3600" dirty="0"/>
              <a:t>   High Performance Short </a:t>
            </a:r>
            <a:r>
              <a:rPr lang="en-US" sz="3600" dirty="0" err="1"/>
              <a:t>Yagis</a:t>
            </a:r>
            <a:br>
              <a:rPr lang="en-US" sz="3500" dirty="0"/>
            </a:br>
            <a:r>
              <a:rPr lang="en-US" sz="3500" dirty="0"/>
              <a:t> </a:t>
            </a:r>
            <a:r>
              <a:rPr lang="en-US" sz="3000" dirty="0">
                <a:solidFill>
                  <a:srgbClr val="000000"/>
                </a:solidFill>
              </a:rPr>
              <a:t>Light weight and small wind area </a:t>
            </a:r>
            <a:r>
              <a:rPr lang="en-US" sz="3000" dirty="0" err="1">
                <a:solidFill>
                  <a:srgbClr val="000000"/>
                </a:solidFill>
              </a:rPr>
              <a:t>Yagis</a:t>
            </a:r>
            <a:br>
              <a:rPr lang="en-US" sz="3500" dirty="0"/>
            </a:br>
            <a:r>
              <a:rPr lang="en-US" sz="3500" dirty="0"/>
              <a:t>      </a:t>
            </a:r>
            <a:r>
              <a:rPr lang="en-US" sz="3600" dirty="0">
                <a:solidFill>
                  <a:srgbClr val="000000"/>
                </a:solidFill>
              </a:rPr>
              <a:t>Gain and front-to-rear ratio</a:t>
            </a:r>
            <a:br>
              <a:rPr lang="en-US" sz="3600" dirty="0">
                <a:solidFill>
                  <a:srgbClr val="000000"/>
                </a:solidFill>
              </a:rPr>
            </a:br>
            <a:r>
              <a:rPr lang="en-US" sz="3600" dirty="0">
                <a:solidFill>
                  <a:srgbClr val="000000"/>
                </a:solidFill>
              </a:rPr>
              <a:t>     </a:t>
            </a:r>
            <a:r>
              <a:rPr lang="en-US" sz="2400" b="0" dirty="0">
                <a:solidFill>
                  <a:srgbClr val="000000"/>
                </a:solidFill>
              </a:rPr>
              <a:t>Source: VE7BQH charts (December 13, 2021)</a:t>
            </a:r>
            <a:endParaRPr lang="en-US" sz="2400" b="0" dirty="0"/>
          </a:p>
        </p:txBody>
      </p:sp>
      <p:sp>
        <p:nvSpPr>
          <p:cNvPr id="18435" name="Rectangle 3"/>
          <p:cNvSpPr>
            <a:spLocks noGrp="1" noChangeArrowheads="1"/>
          </p:cNvSpPr>
          <p:nvPr>
            <p:ph type="body" idx="1"/>
          </p:nvPr>
        </p:nvSpPr>
        <p:spPr>
          <a:xfrm>
            <a:off x="0" y="2285999"/>
            <a:ext cx="9144000" cy="5029201"/>
          </a:xfrm>
        </p:spPr>
        <p:txBody>
          <a:bodyPr/>
          <a:lstStyle/>
          <a:p>
            <a:pPr lvl="1" eaLnBrk="1" hangingPunct="1">
              <a:lnSpc>
                <a:spcPct val="85000"/>
              </a:lnSpc>
              <a:spcBef>
                <a:spcPts val="0"/>
              </a:spcBef>
              <a:buFont typeface="Wingdings" pitchFamily="-48" charset="2"/>
              <a:buNone/>
            </a:pPr>
            <a:r>
              <a:rPr lang="en-US" sz="2400" dirty="0"/>
              <a:t>Type		Elements  Gain    Front to       Boom     Cost				       </a:t>
            </a:r>
            <a:r>
              <a:rPr lang="en-US" sz="2400" dirty="0" err="1"/>
              <a:t>dBd</a:t>
            </a:r>
            <a:r>
              <a:rPr lang="en-US" sz="2400" dirty="0"/>
              <a:t>  Rear Ratio    Length  </a:t>
            </a:r>
          </a:p>
          <a:p>
            <a:pPr marL="457200" lvl="1" eaLnBrk="1" hangingPunct="1">
              <a:lnSpc>
                <a:spcPct val="50000"/>
              </a:lnSpc>
              <a:spcBef>
                <a:spcPts val="600"/>
              </a:spcBef>
              <a:buFont typeface="Wingdings" pitchFamily="-48" charset="2"/>
              <a:buNone/>
            </a:pPr>
            <a:endParaRPr lang="en-US" sz="2400" dirty="0"/>
          </a:p>
          <a:p>
            <a:pPr lvl="1">
              <a:lnSpc>
                <a:spcPct val="50000"/>
              </a:lnSpc>
              <a:spcBef>
                <a:spcPts val="600"/>
              </a:spcBef>
              <a:buNone/>
            </a:pPr>
            <a:r>
              <a:rPr lang="en-US" sz="2400" dirty="0"/>
              <a:t>M2 6M3		        3          6          13 dB	       7 ft       $299</a:t>
            </a:r>
          </a:p>
          <a:p>
            <a:pPr lvl="1">
              <a:lnSpc>
                <a:spcPct val="50000"/>
              </a:lnSpc>
              <a:spcBef>
                <a:spcPts val="600"/>
              </a:spcBef>
              <a:buNone/>
            </a:pPr>
            <a:endParaRPr lang="en-US" sz="2400" dirty="0"/>
          </a:p>
          <a:p>
            <a:pPr lvl="1">
              <a:lnSpc>
                <a:spcPct val="50000"/>
              </a:lnSpc>
              <a:spcBef>
                <a:spcPts val="600"/>
              </a:spcBef>
              <a:buNone/>
            </a:pPr>
            <a:r>
              <a:rPr lang="en-US" sz="2400" dirty="0" err="1"/>
              <a:t>EAntenna</a:t>
            </a:r>
            <a:r>
              <a:rPr lang="en-US" sz="2400" dirty="0"/>
              <a:t> 50LFA4       4	         7          </a:t>
            </a:r>
            <a:r>
              <a:rPr lang="en-US" sz="2400" b="1" dirty="0">
                <a:solidFill>
                  <a:schemeClr val="tx1"/>
                </a:solidFill>
                <a:highlight>
                  <a:srgbClr val="FF0000"/>
                </a:highlight>
              </a:rPr>
              <a:t>21</a:t>
            </a:r>
            <a:r>
              <a:rPr lang="en-US" sz="2400" b="1" dirty="0">
                <a:solidFill>
                  <a:schemeClr val="tx1"/>
                </a:solidFill>
              </a:rPr>
              <a:t>	</a:t>
            </a:r>
            <a:r>
              <a:rPr lang="en-US" sz="2400" b="1" dirty="0"/>
              <a:t>      </a:t>
            </a:r>
            <a:r>
              <a:rPr lang="en-US" sz="2400" dirty="0"/>
              <a:t>10         $260</a:t>
            </a:r>
          </a:p>
          <a:p>
            <a:pPr lvl="1">
              <a:lnSpc>
                <a:spcPct val="50000"/>
              </a:lnSpc>
              <a:spcBef>
                <a:spcPts val="600"/>
              </a:spcBef>
              <a:buNone/>
            </a:pPr>
            <a:endParaRPr lang="en-US" sz="2400" dirty="0"/>
          </a:p>
          <a:p>
            <a:pPr lvl="1">
              <a:lnSpc>
                <a:spcPct val="50000"/>
              </a:lnSpc>
              <a:spcBef>
                <a:spcPts val="600"/>
              </a:spcBef>
              <a:buNone/>
            </a:pPr>
            <a:r>
              <a:rPr lang="en-US" sz="2400" dirty="0"/>
              <a:t>Directive Sys JX5-50   5	         8          17	      13         $240</a:t>
            </a:r>
          </a:p>
          <a:p>
            <a:pPr lvl="1">
              <a:lnSpc>
                <a:spcPct val="50000"/>
              </a:lnSpc>
              <a:spcBef>
                <a:spcPts val="600"/>
              </a:spcBef>
              <a:buNone/>
            </a:pPr>
            <a:endParaRPr lang="en-US" sz="2400" dirty="0"/>
          </a:p>
          <a:p>
            <a:pPr lvl="1">
              <a:lnSpc>
                <a:spcPct val="50000"/>
              </a:lnSpc>
              <a:spcBef>
                <a:spcPts val="600"/>
              </a:spcBef>
              <a:buNone/>
            </a:pPr>
            <a:r>
              <a:rPr lang="en-US" sz="2400" dirty="0"/>
              <a:t>YU7EF EF0605C	        5          8          </a:t>
            </a:r>
            <a:r>
              <a:rPr lang="en-US" sz="2400" b="1" dirty="0">
                <a:solidFill>
                  <a:schemeClr val="tx1"/>
                </a:solidFill>
                <a:highlight>
                  <a:srgbClr val="FF0000"/>
                </a:highlight>
              </a:rPr>
              <a:t>24</a:t>
            </a:r>
            <a:r>
              <a:rPr lang="en-US" sz="2400" b="1" dirty="0">
                <a:solidFill>
                  <a:schemeClr val="tx1"/>
                </a:solidFill>
              </a:rPr>
              <a:t>	      </a:t>
            </a:r>
            <a:r>
              <a:rPr lang="en-US" sz="2400" dirty="0"/>
              <a:t>14             -</a:t>
            </a:r>
          </a:p>
          <a:p>
            <a:pPr lvl="1">
              <a:lnSpc>
                <a:spcPct val="50000"/>
              </a:lnSpc>
              <a:spcBef>
                <a:spcPts val="600"/>
              </a:spcBef>
              <a:buNone/>
            </a:pPr>
            <a:endParaRPr lang="en-US" sz="2400" dirty="0"/>
          </a:p>
          <a:p>
            <a:pPr lvl="1">
              <a:lnSpc>
                <a:spcPct val="50000"/>
              </a:lnSpc>
              <a:spcBef>
                <a:spcPts val="600"/>
              </a:spcBef>
              <a:buNone/>
            </a:pPr>
            <a:r>
              <a:rPr lang="en-US" sz="2400" dirty="0"/>
              <a:t>G0KSC 4.4m 5LFA     5	         8          19</a:t>
            </a:r>
            <a:r>
              <a:rPr lang="en-US" sz="2400" b="1" dirty="0">
                <a:solidFill>
                  <a:schemeClr val="tx1"/>
                </a:solidFill>
              </a:rPr>
              <a:t>	      </a:t>
            </a:r>
            <a:r>
              <a:rPr lang="en-US" sz="2400" dirty="0"/>
              <a:t>14         $225+</a:t>
            </a:r>
          </a:p>
          <a:p>
            <a:pPr lvl="1">
              <a:lnSpc>
                <a:spcPct val="50000"/>
              </a:lnSpc>
              <a:spcBef>
                <a:spcPts val="600"/>
              </a:spcBef>
              <a:buNone/>
            </a:pPr>
            <a:endParaRPr lang="en-US" sz="2400" dirty="0"/>
          </a:p>
          <a:p>
            <a:pPr lvl="1">
              <a:lnSpc>
                <a:spcPct val="50000"/>
              </a:lnSpc>
              <a:spcBef>
                <a:spcPts val="600"/>
              </a:spcBef>
              <a:buNone/>
            </a:pPr>
            <a:r>
              <a:rPr lang="en-US" sz="2400" dirty="0" err="1"/>
              <a:t>EAntenna</a:t>
            </a:r>
            <a:r>
              <a:rPr lang="en-US" sz="2400" dirty="0"/>
              <a:t> 50LFA5       5	         8          </a:t>
            </a:r>
            <a:r>
              <a:rPr lang="en-US" sz="2400" b="1" dirty="0">
                <a:solidFill>
                  <a:schemeClr val="tx1"/>
                </a:solidFill>
                <a:highlight>
                  <a:srgbClr val="FF0000"/>
                </a:highlight>
              </a:rPr>
              <a:t>21</a:t>
            </a:r>
            <a:r>
              <a:rPr lang="en-US" sz="2400" b="1" dirty="0">
                <a:solidFill>
                  <a:schemeClr val="tx1"/>
                </a:solidFill>
              </a:rPr>
              <a:t>	      </a:t>
            </a:r>
            <a:r>
              <a:rPr lang="en-US" sz="2400" dirty="0"/>
              <a:t>14         $300</a:t>
            </a:r>
          </a:p>
          <a:p>
            <a:pPr lvl="1">
              <a:lnSpc>
                <a:spcPct val="50000"/>
              </a:lnSpc>
              <a:spcBef>
                <a:spcPts val="600"/>
              </a:spcBef>
              <a:buNone/>
            </a:pPr>
            <a:endParaRPr lang="en-US" sz="2400" dirty="0"/>
          </a:p>
          <a:p>
            <a:pPr lvl="1">
              <a:lnSpc>
                <a:spcPct val="50000"/>
              </a:lnSpc>
              <a:spcBef>
                <a:spcPts val="600"/>
              </a:spcBef>
              <a:buNone/>
            </a:pPr>
            <a:endParaRPr lang="en-US" sz="2400" dirty="0"/>
          </a:p>
          <a:p>
            <a:pPr lvl="1">
              <a:lnSpc>
                <a:spcPct val="50000"/>
              </a:lnSpc>
              <a:spcBef>
                <a:spcPts val="600"/>
              </a:spcBef>
              <a:buNone/>
            </a:pPr>
            <a:endParaRPr lang="en-US" sz="2400" dirty="0"/>
          </a:p>
        </p:txBody>
      </p:sp>
      <p:sp>
        <p:nvSpPr>
          <p:cNvPr id="4" name="TextBox 3">
            <a:extLst>
              <a:ext uri="{FF2B5EF4-FFF2-40B4-BE49-F238E27FC236}">
                <a16:creationId xmlns:a16="http://schemas.microsoft.com/office/drawing/2014/main" id="{9C703CA5-2EDE-4514-98A7-C41EA2DC0153}"/>
              </a:ext>
            </a:extLst>
          </p:cNvPr>
          <p:cNvSpPr txBox="1"/>
          <p:nvPr/>
        </p:nvSpPr>
        <p:spPr>
          <a:xfrm>
            <a:off x="-12032" y="6305490"/>
            <a:ext cx="9144000" cy="400110"/>
          </a:xfrm>
          <a:prstGeom prst="rect">
            <a:avLst/>
          </a:prstGeom>
          <a:noFill/>
        </p:spPr>
        <p:txBody>
          <a:bodyPr wrap="square" rtlCol="0">
            <a:spAutoFit/>
          </a:bodyPr>
          <a:lstStyle/>
          <a:p>
            <a:pPr algn="ctr"/>
            <a:r>
              <a:rPr lang="en-US" sz="2000" dirty="0">
                <a:solidFill>
                  <a:srgbClr val="000000"/>
                </a:solidFill>
              </a:rPr>
              <a:t>www.dxmaps.com/ve7bqh6.html</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0"/>
            <a:ext cx="7391400" cy="1981200"/>
          </a:xfrm>
        </p:spPr>
        <p:txBody>
          <a:bodyPr/>
          <a:lstStyle/>
          <a:p>
            <a:pPr algn="ctr" eaLnBrk="1" hangingPunct="1">
              <a:lnSpc>
                <a:spcPts val="3600"/>
              </a:lnSpc>
            </a:pPr>
            <a:r>
              <a:rPr lang="en-US" sz="3600" dirty="0"/>
              <a:t>M2 6M3 Lightweight Yagi</a:t>
            </a:r>
            <a:br>
              <a:rPr lang="en-US" sz="3300" dirty="0"/>
            </a:br>
            <a:r>
              <a:rPr lang="en-US" sz="3200" dirty="0">
                <a:solidFill>
                  <a:srgbClr val="000000"/>
                </a:solidFill>
              </a:rPr>
              <a:t>3 Element T-matched Yagi</a:t>
            </a:r>
            <a:br>
              <a:rPr lang="en-US" sz="3200" dirty="0">
                <a:solidFill>
                  <a:srgbClr val="000000"/>
                </a:solidFill>
              </a:rPr>
            </a:br>
            <a:r>
              <a:rPr lang="en-US" sz="3200" dirty="0">
                <a:solidFill>
                  <a:srgbClr val="000000"/>
                </a:solidFill>
              </a:rPr>
              <a:t>7 Foot Boom   6 Pounds</a:t>
            </a:r>
            <a:br>
              <a:rPr lang="en-US" sz="3200" dirty="0">
                <a:solidFill>
                  <a:srgbClr val="000000"/>
                </a:solidFill>
              </a:rPr>
            </a:br>
            <a:r>
              <a:rPr lang="en-US" sz="3200" dirty="0">
                <a:solidFill>
                  <a:srgbClr val="000000"/>
                </a:solidFill>
              </a:rPr>
              <a:t>6 </a:t>
            </a:r>
            <a:r>
              <a:rPr lang="en-US" sz="3200" dirty="0" err="1">
                <a:solidFill>
                  <a:srgbClr val="000000"/>
                </a:solidFill>
              </a:rPr>
              <a:t>dBd</a:t>
            </a:r>
            <a:r>
              <a:rPr lang="en-US" sz="3200" dirty="0">
                <a:solidFill>
                  <a:srgbClr val="000000"/>
                </a:solidFill>
              </a:rPr>
              <a:t> Gain   13 dB F/R Ratio</a:t>
            </a:r>
          </a:p>
        </p:txBody>
      </p:sp>
      <p:sp>
        <p:nvSpPr>
          <p:cNvPr id="5" name="TextBox 4">
            <a:extLst>
              <a:ext uri="{FF2B5EF4-FFF2-40B4-BE49-F238E27FC236}">
                <a16:creationId xmlns:a16="http://schemas.microsoft.com/office/drawing/2014/main" id="{813F6895-3C1A-485F-97AF-56856B52DCE2}"/>
              </a:ext>
            </a:extLst>
          </p:cNvPr>
          <p:cNvSpPr txBox="1"/>
          <p:nvPr/>
        </p:nvSpPr>
        <p:spPr>
          <a:xfrm>
            <a:off x="0" y="6290102"/>
            <a:ext cx="9144000" cy="415498"/>
          </a:xfrm>
          <a:prstGeom prst="rect">
            <a:avLst/>
          </a:prstGeom>
          <a:noFill/>
        </p:spPr>
        <p:txBody>
          <a:bodyPr wrap="square" rtlCol="0">
            <a:spAutoFit/>
          </a:bodyPr>
          <a:lstStyle/>
          <a:p>
            <a:pPr algn="ctr"/>
            <a:r>
              <a:rPr lang="en-US" sz="2000" dirty="0">
                <a:solidFill>
                  <a:srgbClr val="000000"/>
                </a:solidFill>
              </a:rPr>
              <a:t>www.m2inc.com/content/PDF%20MANUALS/6MANTS/6M3MAN03-W.pdf</a:t>
            </a:r>
          </a:p>
        </p:txBody>
      </p:sp>
      <p:pic>
        <p:nvPicPr>
          <p:cNvPr id="11" name="Picture 10">
            <a:extLst>
              <a:ext uri="{FF2B5EF4-FFF2-40B4-BE49-F238E27FC236}">
                <a16:creationId xmlns:a16="http://schemas.microsoft.com/office/drawing/2014/main" id="{50F140E6-2044-4FE1-A18B-82816D63A77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11000"/>
                    </a14:imgEffect>
                    <a14:imgEffect>
                      <a14:brightnessContrast bright="-9000" contrast="24000"/>
                    </a14:imgEffect>
                  </a14:imgLayer>
                </a14:imgProps>
              </a:ext>
              <a:ext uri="{28A0092B-C50C-407E-A947-70E740481C1C}">
                <a14:useLocalDpi xmlns:a14="http://schemas.microsoft.com/office/drawing/2010/main" val="0"/>
              </a:ext>
            </a:extLst>
          </a:blip>
          <a:srcRect/>
          <a:stretch/>
        </p:blipFill>
        <p:spPr>
          <a:xfrm>
            <a:off x="1405467" y="1905000"/>
            <a:ext cx="6519335" cy="4191001"/>
          </a:xfrm>
          <a:prstGeom prst="rect">
            <a:avLst/>
          </a:prstGeom>
        </p:spPr>
      </p:pic>
    </p:spTree>
    <p:extLst>
      <p:ext uri="{BB962C8B-B14F-4D97-AF65-F5344CB8AC3E}">
        <p14:creationId xmlns:p14="http://schemas.microsoft.com/office/powerpoint/2010/main" val="22423055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28600" y="0"/>
            <a:ext cx="7162800" cy="2209800"/>
          </a:xfrm>
        </p:spPr>
        <p:txBody>
          <a:bodyPr/>
          <a:lstStyle/>
          <a:p>
            <a:pPr algn="ctr"/>
            <a:r>
              <a:rPr lang="en-US" sz="3600" dirty="0" err="1"/>
              <a:t>EAntenna</a:t>
            </a:r>
            <a:r>
              <a:rPr lang="en-US" sz="3600" dirty="0"/>
              <a:t> 50LFA4 </a:t>
            </a:r>
            <a:br>
              <a:rPr lang="en-US" sz="3500" dirty="0"/>
            </a:br>
            <a:r>
              <a:rPr lang="en-US" sz="3200" dirty="0">
                <a:solidFill>
                  <a:srgbClr val="000000"/>
                </a:solidFill>
              </a:rPr>
              <a:t>4 Element Loop Fed Yagi </a:t>
            </a:r>
            <a:br>
              <a:rPr lang="en-US" sz="3200" dirty="0">
                <a:solidFill>
                  <a:srgbClr val="000000"/>
                </a:solidFill>
              </a:rPr>
            </a:br>
            <a:r>
              <a:rPr lang="en-US" sz="3200" dirty="0">
                <a:solidFill>
                  <a:srgbClr val="000000"/>
                </a:solidFill>
              </a:rPr>
              <a:t>10 Foot Boom  13 Pounds</a:t>
            </a:r>
            <a:br>
              <a:rPr lang="en-US" sz="3200" dirty="0">
                <a:solidFill>
                  <a:srgbClr val="000000"/>
                </a:solidFill>
              </a:rPr>
            </a:br>
            <a:r>
              <a:rPr lang="en-US" sz="3200" dirty="0">
                <a:solidFill>
                  <a:srgbClr val="000000"/>
                </a:solidFill>
              </a:rPr>
              <a:t>7 </a:t>
            </a:r>
            <a:r>
              <a:rPr lang="en-US" sz="3200" dirty="0" err="1">
                <a:solidFill>
                  <a:srgbClr val="000000"/>
                </a:solidFill>
              </a:rPr>
              <a:t>dBd</a:t>
            </a:r>
            <a:r>
              <a:rPr lang="en-US" sz="3200" dirty="0">
                <a:solidFill>
                  <a:srgbClr val="000000"/>
                </a:solidFill>
              </a:rPr>
              <a:t> Gain   21 dB F/R Ratio</a:t>
            </a:r>
          </a:p>
        </p:txBody>
      </p:sp>
      <p:sp>
        <p:nvSpPr>
          <p:cNvPr id="5" name="TextBox 4">
            <a:extLst>
              <a:ext uri="{FF2B5EF4-FFF2-40B4-BE49-F238E27FC236}">
                <a16:creationId xmlns:a16="http://schemas.microsoft.com/office/drawing/2014/main" id="{813F6895-3C1A-485F-97AF-56856B52DCE2}"/>
              </a:ext>
            </a:extLst>
          </p:cNvPr>
          <p:cNvSpPr txBox="1"/>
          <p:nvPr/>
        </p:nvSpPr>
        <p:spPr>
          <a:xfrm>
            <a:off x="0" y="6305490"/>
            <a:ext cx="9144000" cy="400110"/>
          </a:xfrm>
          <a:prstGeom prst="rect">
            <a:avLst/>
          </a:prstGeom>
          <a:noFill/>
        </p:spPr>
        <p:txBody>
          <a:bodyPr wrap="square" rtlCol="0">
            <a:spAutoFit/>
          </a:bodyPr>
          <a:lstStyle/>
          <a:p>
            <a:pPr algn="ctr"/>
            <a:r>
              <a:rPr lang="en-US" sz="2000" dirty="0">
                <a:solidFill>
                  <a:srgbClr val="000000"/>
                </a:solidFill>
              </a:rPr>
              <a:t>www.dxengineering.com/parts/ean-r2010106</a:t>
            </a:r>
          </a:p>
        </p:txBody>
      </p:sp>
      <p:pic>
        <p:nvPicPr>
          <p:cNvPr id="2050" name="Picture 2" descr="Image">
            <a:extLst>
              <a:ext uri="{FF2B5EF4-FFF2-40B4-BE49-F238E27FC236}">
                <a16:creationId xmlns:a16="http://schemas.microsoft.com/office/drawing/2014/main" id="{3309D3B8-D388-4356-B0BA-CFFE3BFE2A8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7000" contrast="-39000"/>
                    </a14:imgEffect>
                  </a14:imgLayer>
                </a14:imgProps>
              </a:ext>
              <a:ext uri="{28A0092B-C50C-407E-A947-70E740481C1C}">
                <a14:useLocalDpi xmlns:a14="http://schemas.microsoft.com/office/drawing/2010/main" val="0"/>
              </a:ext>
            </a:extLst>
          </a:blip>
          <a:srcRect l="343" t="5049" r="9317" b="32607"/>
          <a:stretch/>
        </p:blipFill>
        <p:spPr bwMode="auto">
          <a:xfrm>
            <a:off x="76200" y="2321623"/>
            <a:ext cx="8991600" cy="35457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5E58E40-CBFC-54B2-05EA-A93773C69E5C}"/>
              </a:ext>
            </a:extLst>
          </p:cNvPr>
          <p:cNvSpPr txBox="1"/>
          <p:nvPr/>
        </p:nvSpPr>
        <p:spPr>
          <a:xfrm rot="1864907">
            <a:off x="1214190" y="2502589"/>
            <a:ext cx="898981" cy="215444"/>
          </a:xfrm>
          <a:prstGeom prst="rect">
            <a:avLst/>
          </a:prstGeom>
          <a:solidFill>
            <a:srgbClr val="7892AD"/>
          </a:solidFill>
        </p:spPr>
        <p:txBody>
          <a:bodyPr wrap="square" rtlCol="0">
            <a:spAutoFit/>
          </a:bodyPr>
          <a:lstStyle/>
          <a:p>
            <a:r>
              <a:rPr lang="en-US" sz="800" dirty="0"/>
              <a:t>        </a:t>
            </a:r>
          </a:p>
        </p:txBody>
      </p:sp>
      <p:sp>
        <p:nvSpPr>
          <p:cNvPr id="7" name="TextBox 6">
            <a:extLst>
              <a:ext uri="{FF2B5EF4-FFF2-40B4-BE49-F238E27FC236}">
                <a16:creationId xmlns:a16="http://schemas.microsoft.com/office/drawing/2014/main" id="{FDDD62D6-A170-2737-B0D9-3917FEA4A29E}"/>
              </a:ext>
            </a:extLst>
          </p:cNvPr>
          <p:cNvSpPr txBox="1"/>
          <p:nvPr/>
        </p:nvSpPr>
        <p:spPr>
          <a:xfrm rot="1864907">
            <a:off x="1972280" y="2959789"/>
            <a:ext cx="898981" cy="215444"/>
          </a:xfrm>
          <a:prstGeom prst="rect">
            <a:avLst/>
          </a:prstGeom>
          <a:solidFill>
            <a:srgbClr val="7D96B1"/>
          </a:solidFill>
        </p:spPr>
        <p:txBody>
          <a:bodyPr wrap="square" rtlCol="0">
            <a:spAutoFit/>
          </a:bodyPr>
          <a:lstStyle/>
          <a:p>
            <a:r>
              <a:rPr lang="en-US" sz="800" dirty="0"/>
              <a:t>        </a:t>
            </a:r>
          </a:p>
        </p:txBody>
      </p:sp>
      <p:sp>
        <p:nvSpPr>
          <p:cNvPr id="8" name="TextBox 7">
            <a:extLst>
              <a:ext uri="{FF2B5EF4-FFF2-40B4-BE49-F238E27FC236}">
                <a16:creationId xmlns:a16="http://schemas.microsoft.com/office/drawing/2014/main" id="{D989928C-F4CD-E6DC-B0D2-6789FE78B101}"/>
              </a:ext>
            </a:extLst>
          </p:cNvPr>
          <p:cNvSpPr txBox="1"/>
          <p:nvPr/>
        </p:nvSpPr>
        <p:spPr>
          <a:xfrm rot="1864907">
            <a:off x="2734280" y="3416989"/>
            <a:ext cx="898981" cy="215444"/>
          </a:xfrm>
          <a:prstGeom prst="rect">
            <a:avLst/>
          </a:prstGeom>
          <a:solidFill>
            <a:srgbClr val="8BA5C4"/>
          </a:solidFill>
        </p:spPr>
        <p:txBody>
          <a:bodyPr wrap="square" rtlCol="0">
            <a:spAutoFit/>
          </a:bodyPr>
          <a:lstStyle/>
          <a:p>
            <a:r>
              <a:rPr lang="en-US" sz="800" dirty="0"/>
              <a:t>        </a:t>
            </a:r>
          </a:p>
        </p:txBody>
      </p:sp>
      <p:sp>
        <p:nvSpPr>
          <p:cNvPr id="9" name="TextBox 8">
            <a:extLst>
              <a:ext uri="{FF2B5EF4-FFF2-40B4-BE49-F238E27FC236}">
                <a16:creationId xmlns:a16="http://schemas.microsoft.com/office/drawing/2014/main" id="{2BFBB272-5B2C-D1EC-8926-EEA1C0894870}"/>
              </a:ext>
            </a:extLst>
          </p:cNvPr>
          <p:cNvSpPr txBox="1"/>
          <p:nvPr/>
        </p:nvSpPr>
        <p:spPr>
          <a:xfrm rot="2669273">
            <a:off x="3708796" y="3865511"/>
            <a:ext cx="898981" cy="215444"/>
          </a:xfrm>
          <a:prstGeom prst="rect">
            <a:avLst/>
          </a:prstGeom>
          <a:solidFill>
            <a:srgbClr val="9AB5DD"/>
          </a:solidFill>
        </p:spPr>
        <p:txBody>
          <a:bodyPr wrap="square" rtlCol="0">
            <a:spAutoFit/>
          </a:bodyPr>
          <a:lstStyle/>
          <a:p>
            <a:r>
              <a:rPr lang="en-US" sz="800" dirty="0"/>
              <a:t>        </a:t>
            </a:r>
          </a:p>
        </p:txBody>
      </p:sp>
      <p:sp>
        <p:nvSpPr>
          <p:cNvPr id="11" name="TextBox 10">
            <a:extLst>
              <a:ext uri="{FF2B5EF4-FFF2-40B4-BE49-F238E27FC236}">
                <a16:creationId xmlns:a16="http://schemas.microsoft.com/office/drawing/2014/main" id="{24AD6CA1-E518-354E-B3FB-AAFDD5FA9E5C}"/>
              </a:ext>
            </a:extLst>
          </p:cNvPr>
          <p:cNvSpPr txBox="1"/>
          <p:nvPr/>
        </p:nvSpPr>
        <p:spPr>
          <a:xfrm rot="1770008">
            <a:off x="3499971" y="3789311"/>
            <a:ext cx="898981" cy="215444"/>
          </a:xfrm>
          <a:prstGeom prst="rect">
            <a:avLst/>
          </a:prstGeom>
          <a:solidFill>
            <a:srgbClr val="9AB5DD"/>
          </a:solidFill>
        </p:spPr>
        <p:txBody>
          <a:bodyPr wrap="square" rtlCol="0">
            <a:spAutoFit/>
          </a:bodyPr>
          <a:lstStyle/>
          <a:p>
            <a:r>
              <a:rPr lang="en-US" sz="800" dirty="0"/>
              <a:t>        </a:t>
            </a:r>
          </a:p>
        </p:txBody>
      </p:sp>
      <p:sp>
        <p:nvSpPr>
          <p:cNvPr id="12" name="TextBox 11">
            <a:extLst>
              <a:ext uri="{FF2B5EF4-FFF2-40B4-BE49-F238E27FC236}">
                <a16:creationId xmlns:a16="http://schemas.microsoft.com/office/drawing/2014/main" id="{96690A01-AE24-F3CE-50BE-84B9384DB63C}"/>
              </a:ext>
            </a:extLst>
          </p:cNvPr>
          <p:cNvSpPr txBox="1"/>
          <p:nvPr/>
        </p:nvSpPr>
        <p:spPr>
          <a:xfrm rot="2934200">
            <a:off x="4543592" y="4309812"/>
            <a:ext cx="283592" cy="215444"/>
          </a:xfrm>
          <a:prstGeom prst="rect">
            <a:avLst/>
          </a:prstGeom>
          <a:solidFill>
            <a:srgbClr val="B2D8FF"/>
          </a:solidFill>
        </p:spPr>
        <p:txBody>
          <a:bodyPr wrap="square" rtlCol="0">
            <a:spAutoFit/>
          </a:bodyPr>
          <a:lstStyle/>
          <a:p>
            <a:r>
              <a:rPr lang="en-US" sz="800" dirty="0"/>
              <a:t>        </a:t>
            </a:r>
          </a:p>
        </p:txBody>
      </p:sp>
      <p:sp>
        <p:nvSpPr>
          <p:cNvPr id="13" name="TextBox 12">
            <a:extLst>
              <a:ext uri="{FF2B5EF4-FFF2-40B4-BE49-F238E27FC236}">
                <a16:creationId xmlns:a16="http://schemas.microsoft.com/office/drawing/2014/main" id="{3DD3CDE1-2072-A732-2106-EF5C8C96F56C}"/>
              </a:ext>
            </a:extLst>
          </p:cNvPr>
          <p:cNvSpPr txBox="1"/>
          <p:nvPr/>
        </p:nvSpPr>
        <p:spPr>
          <a:xfrm rot="3191035">
            <a:off x="5824314" y="5389709"/>
            <a:ext cx="898981" cy="215444"/>
          </a:xfrm>
          <a:prstGeom prst="rect">
            <a:avLst/>
          </a:prstGeom>
          <a:solidFill>
            <a:srgbClr val="E3FFFF"/>
          </a:solidFill>
        </p:spPr>
        <p:txBody>
          <a:bodyPr wrap="square" rtlCol="0">
            <a:spAutoFit/>
          </a:bodyPr>
          <a:lstStyle/>
          <a:p>
            <a:r>
              <a:rPr lang="en-US" sz="800" dirty="0"/>
              <a:t>        </a:t>
            </a:r>
          </a:p>
        </p:txBody>
      </p:sp>
      <p:sp>
        <p:nvSpPr>
          <p:cNvPr id="14" name="TextBox 13">
            <a:extLst>
              <a:ext uri="{FF2B5EF4-FFF2-40B4-BE49-F238E27FC236}">
                <a16:creationId xmlns:a16="http://schemas.microsoft.com/office/drawing/2014/main" id="{A91A0870-4651-1DAE-52E3-7319A70252D8}"/>
              </a:ext>
            </a:extLst>
          </p:cNvPr>
          <p:cNvSpPr txBox="1"/>
          <p:nvPr/>
        </p:nvSpPr>
        <p:spPr>
          <a:xfrm rot="1770008">
            <a:off x="6179908" y="5444580"/>
            <a:ext cx="898981" cy="215444"/>
          </a:xfrm>
          <a:prstGeom prst="rect">
            <a:avLst/>
          </a:prstGeom>
          <a:solidFill>
            <a:srgbClr val="EDFFFF"/>
          </a:solidFill>
        </p:spPr>
        <p:txBody>
          <a:bodyPr wrap="square" rtlCol="0">
            <a:spAutoFit/>
          </a:bodyPr>
          <a:lstStyle/>
          <a:p>
            <a:r>
              <a:rPr lang="en-US" sz="800" dirty="0"/>
              <a:t>        </a:t>
            </a:r>
          </a:p>
        </p:txBody>
      </p:sp>
      <p:sp>
        <p:nvSpPr>
          <p:cNvPr id="15" name="TextBox 14">
            <a:extLst>
              <a:ext uri="{FF2B5EF4-FFF2-40B4-BE49-F238E27FC236}">
                <a16:creationId xmlns:a16="http://schemas.microsoft.com/office/drawing/2014/main" id="{EB60523E-4C8E-70F9-6DD6-FF563E300FC1}"/>
              </a:ext>
            </a:extLst>
          </p:cNvPr>
          <p:cNvSpPr txBox="1"/>
          <p:nvPr/>
        </p:nvSpPr>
        <p:spPr>
          <a:xfrm rot="2996807">
            <a:off x="4789116" y="4430672"/>
            <a:ext cx="460734" cy="215444"/>
          </a:xfrm>
          <a:prstGeom prst="rect">
            <a:avLst/>
          </a:prstGeom>
          <a:solidFill>
            <a:srgbClr val="B6DFFF"/>
          </a:solidFill>
        </p:spPr>
        <p:txBody>
          <a:bodyPr wrap="square" rtlCol="0">
            <a:spAutoFit/>
          </a:bodyPr>
          <a:lstStyle/>
          <a:p>
            <a:r>
              <a:rPr lang="en-US" sz="800" dirty="0"/>
              <a:t>        </a:t>
            </a:r>
          </a:p>
        </p:txBody>
      </p:sp>
      <p:sp>
        <p:nvSpPr>
          <p:cNvPr id="16" name="TextBox 15">
            <a:extLst>
              <a:ext uri="{FF2B5EF4-FFF2-40B4-BE49-F238E27FC236}">
                <a16:creationId xmlns:a16="http://schemas.microsoft.com/office/drawing/2014/main" id="{918808EF-C4CA-4328-AC96-96C746E2AB92}"/>
              </a:ext>
            </a:extLst>
          </p:cNvPr>
          <p:cNvSpPr txBox="1"/>
          <p:nvPr/>
        </p:nvSpPr>
        <p:spPr>
          <a:xfrm rot="5400000">
            <a:off x="7058121" y="5680437"/>
            <a:ext cx="146313" cy="215444"/>
          </a:xfrm>
          <a:prstGeom prst="rect">
            <a:avLst/>
          </a:prstGeom>
          <a:solidFill>
            <a:srgbClr val="EDFFFF"/>
          </a:solidFill>
        </p:spPr>
        <p:txBody>
          <a:bodyPr wrap="square" rtlCol="0">
            <a:spAutoFit/>
          </a:bodyPr>
          <a:lstStyle/>
          <a:p>
            <a:r>
              <a:rPr lang="en-US" sz="800" dirty="0"/>
              <a:t>        </a:t>
            </a:r>
          </a:p>
        </p:txBody>
      </p:sp>
    </p:spTree>
    <p:extLst>
      <p:ext uri="{BB962C8B-B14F-4D97-AF65-F5344CB8AC3E}">
        <p14:creationId xmlns:p14="http://schemas.microsoft.com/office/powerpoint/2010/main" val="37616308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28600" y="0"/>
            <a:ext cx="7162800" cy="2209800"/>
          </a:xfrm>
        </p:spPr>
        <p:txBody>
          <a:bodyPr/>
          <a:lstStyle/>
          <a:p>
            <a:pPr algn="ctr"/>
            <a:r>
              <a:rPr lang="en-US" sz="3600" dirty="0" err="1"/>
              <a:t>EAntenna</a:t>
            </a:r>
            <a:r>
              <a:rPr lang="en-US" sz="3600" dirty="0"/>
              <a:t> 50LFA5 </a:t>
            </a:r>
            <a:br>
              <a:rPr lang="en-US" sz="3500" dirty="0"/>
            </a:br>
            <a:r>
              <a:rPr lang="en-US" sz="3200" dirty="0">
                <a:solidFill>
                  <a:srgbClr val="000000"/>
                </a:solidFill>
              </a:rPr>
              <a:t>5 Element Loop Fed Yagi </a:t>
            </a:r>
            <a:br>
              <a:rPr lang="en-US" sz="3200" dirty="0">
                <a:solidFill>
                  <a:srgbClr val="000000"/>
                </a:solidFill>
              </a:rPr>
            </a:br>
            <a:r>
              <a:rPr lang="en-US" sz="3200" dirty="0">
                <a:solidFill>
                  <a:srgbClr val="000000"/>
                </a:solidFill>
              </a:rPr>
              <a:t>14 Foot Boom  17 Pounds</a:t>
            </a:r>
            <a:br>
              <a:rPr lang="en-US" sz="3200" dirty="0">
                <a:solidFill>
                  <a:srgbClr val="000000"/>
                </a:solidFill>
              </a:rPr>
            </a:br>
            <a:r>
              <a:rPr lang="en-US" sz="3200" dirty="0">
                <a:solidFill>
                  <a:srgbClr val="000000"/>
                </a:solidFill>
              </a:rPr>
              <a:t>8 </a:t>
            </a:r>
            <a:r>
              <a:rPr lang="en-US" sz="3200" dirty="0" err="1">
                <a:solidFill>
                  <a:srgbClr val="000000"/>
                </a:solidFill>
              </a:rPr>
              <a:t>dBd</a:t>
            </a:r>
            <a:r>
              <a:rPr lang="en-US" sz="3200" dirty="0">
                <a:solidFill>
                  <a:srgbClr val="000000"/>
                </a:solidFill>
              </a:rPr>
              <a:t> Gain   21 dB F/R Ratio</a:t>
            </a:r>
          </a:p>
        </p:txBody>
      </p:sp>
      <p:pic>
        <p:nvPicPr>
          <p:cNvPr id="3074" name="Picture 2" descr="EAntenna 50LFA5">
            <a:extLst>
              <a:ext uri="{FF2B5EF4-FFF2-40B4-BE49-F238E27FC236}">
                <a16:creationId xmlns:a16="http://schemas.microsoft.com/office/drawing/2014/main" id="{0E111DF4-B499-4E54-93D3-BD31C1875CF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3000" contrast="15000"/>
                    </a14:imgEffect>
                  </a14:imgLayer>
                </a14:imgProps>
              </a:ext>
              <a:ext uri="{28A0092B-C50C-407E-A947-70E740481C1C}">
                <a14:useLocalDpi xmlns:a14="http://schemas.microsoft.com/office/drawing/2010/main" val="0"/>
              </a:ext>
            </a:extLst>
          </a:blip>
          <a:srcRect l="-286" t="18001" r="-286" b="24857"/>
          <a:stretch/>
        </p:blipFill>
        <p:spPr bwMode="auto">
          <a:xfrm>
            <a:off x="1219200" y="2362200"/>
            <a:ext cx="6851902" cy="38931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3DB8FF3-F426-482A-899A-FA8AAFAB69E3}"/>
              </a:ext>
            </a:extLst>
          </p:cNvPr>
          <p:cNvSpPr txBox="1"/>
          <p:nvPr/>
        </p:nvSpPr>
        <p:spPr>
          <a:xfrm>
            <a:off x="0" y="6320135"/>
            <a:ext cx="9137902" cy="400110"/>
          </a:xfrm>
          <a:prstGeom prst="rect">
            <a:avLst/>
          </a:prstGeom>
          <a:noFill/>
        </p:spPr>
        <p:txBody>
          <a:bodyPr wrap="square">
            <a:spAutoFit/>
          </a:bodyPr>
          <a:lstStyle/>
          <a:p>
            <a:pPr algn="ctr"/>
            <a:r>
              <a:rPr lang="en-US" sz="2000" dirty="0">
                <a:solidFill>
                  <a:srgbClr val="000000"/>
                </a:solidFill>
              </a:rPr>
              <a:t>www.dxengineering.com/parts/ean-r2010102</a:t>
            </a:r>
          </a:p>
        </p:txBody>
      </p:sp>
      <p:sp>
        <p:nvSpPr>
          <p:cNvPr id="2" name="TextBox 1">
            <a:extLst>
              <a:ext uri="{FF2B5EF4-FFF2-40B4-BE49-F238E27FC236}">
                <a16:creationId xmlns:a16="http://schemas.microsoft.com/office/drawing/2014/main" id="{367AE459-64C8-EEC2-5854-E03D7633678A}"/>
              </a:ext>
            </a:extLst>
          </p:cNvPr>
          <p:cNvSpPr txBox="1"/>
          <p:nvPr/>
        </p:nvSpPr>
        <p:spPr>
          <a:xfrm>
            <a:off x="5299502" y="4127956"/>
            <a:ext cx="415498" cy="215444"/>
          </a:xfrm>
          <a:prstGeom prst="rect">
            <a:avLst/>
          </a:prstGeom>
          <a:solidFill>
            <a:srgbClr val="7CB0DE"/>
          </a:solidFill>
        </p:spPr>
        <p:txBody>
          <a:bodyPr wrap="none" rtlCol="0">
            <a:spAutoFit/>
          </a:bodyPr>
          <a:lstStyle/>
          <a:p>
            <a:r>
              <a:rPr lang="en-US" sz="800" dirty="0"/>
              <a:t>        </a:t>
            </a:r>
          </a:p>
        </p:txBody>
      </p:sp>
      <p:sp>
        <p:nvSpPr>
          <p:cNvPr id="9" name="TextBox 8">
            <a:extLst>
              <a:ext uri="{FF2B5EF4-FFF2-40B4-BE49-F238E27FC236}">
                <a16:creationId xmlns:a16="http://schemas.microsoft.com/office/drawing/2014/main" id="{0D6403AF-F9A9-BEB0-40F4-B46480D2B16A}"/>
              </a:ext>
            </a:extLst>
          </p:cNvPr>
          <p:cNvSpPr txBox="1"/>
          <p:nvPr/>
        </p:nvSpPr>
        <p:spPr>
          <a:xfrm>
            <a:off x="5791200" y="4136571"/>
            <a:ext cx="415498" cy="215444"/>
          </a:xfrm>
          <a:prstGeom prst="rect">
            <a:avLst/>
          </a:prstGeom>
          <a:solidFill>
            <a:srgbClr val="7CB0DE"/>
          </a:solidFill>
        </p:spPr>
        <p:txBody>
          <a:bodyPr wrap="none" rtlCol="0">
            <a:spAutoFit/>
          </a:bodyPr>
          <a:lstStyle/>
          <a:p>
            <a:r>
              <a:rPr lang="en-US" sz="800" dirty="0"/>
              <a:t>        </a:t>
            </a:r>
          </a:p>
        </p:txBody>
      </p:sp>
      <p:sp>
        <p:nvSpPr>
          <p:cNvPr id="10" name="TextBox 9">
            <a:extLst>
              <a:ext uri="{FF2B5EF4-FFF2-40B4-BE49-F238E27FC236}">
                <a16:creationId xmlns:a16="http://schemas.microsoft.com/office/drawing/2014/main" id="{A517A329-94E2-B27E-EC63-75F48397177F}"/>
              </a:ext>
            </a:extLst>
          </p:cNvPr>
          <p:cNvSpPr txBox="1"/>
          <p:nvPr/>
        </p:nvSpPr>
        <p:spPr>
          <a:xfrm>
            <a:off x="5985302" y="4153357"/>
            <a:ext cx="415498" cy="215444"/>
          </a:xfrm>
          <a:prstGeom prst="rect">
            <a:avLst/>
          </a:prstGeom>
          <a:solidFill>
            <a:srgbClr val="7CB0DE"/>
          </a:solidFill>
        </p:spPr>
        <p:txBody>
          <a:bodyPr wrap="none" rtlCol="0">
            <a:spAutoFit/>
          </a:bodyPr>
          <a:lstStyle/>
          <a:p>
            <a:r>
              <a:rPr lang="en-US" sz="800" dirty="0"/>
              <a:t>        </a:t>
            </a:r>
          </a:p>
        </p:txBody>
      </p:sp>
      <p:sp>
        <p:nvSpPr>
          <p:cNvPr id="11" name="TextBox 10">
            <a:extLst>
              <a:ext uri="{FF2B5EF4-FFF2-40B4-BE49-F238E27FC236}">
                <a16:creationId xmlns:a16="http://schemas.microsoft.com/office/drawing/2014/main" id="{20F32493-8F76-194B-EBE2-D76615A71B04}"/>
              </a:ext>
            </a:extLst>
          </p:cNvPr>
          <p:cNvSpPr txBox="1"/>
          <p:nvPr/>
        </p:nvSpPr>
        <p:spPr>
          <a:xfrm>
            <a:off x="6477000" y="4175128"/>
            <a:ext cx="415498" cy="215444"/>
          </a:xfrm>
          <a:prstGeom prst="rect">
            <a:avLst/>
          </a:prstGeom>
          <a:solidFill>
            <a:srgbClr val="7CB0DE"/>
          </a:solidFill>
        </p:spPr>
        <p:txBody>
          <a:bodyPr wrap="none" rtlCol="0">
            <a:spAutoFit/>
          </a:bodyPr>
          <a:lstStyle/>
          <a:p>
            <a:r>
              <a:rPr lang="en-US" sz="800" dirty="0"/>
              <a:t>        </a:t>
            </a:r>
          </a:p>
        </p:txBody>
      </p:sp>
      <p:sp>
        <p:nvSpPr>
          <p:cNvPr id="12" name="TextBox 11">
            <a:extLst>
              <a:ext uri="{FF2B5EF4-FFF2-40B4-BE49-F238E27FC236}">
                <a16:creationId xmlns:a16="http://schemas.microsoft.com/office/drawing/2014/main" id="{771115CE-B991-CFB0-468A-3C0FA8B4E018}"/>
              </a:ext>
            </a:extLst>
          </p:cNvPr>
          <p:cNvSpPr txBox="1"/>
          <p:nvPr/>
        </p:nvSpPr>
        <p:spPr>
          <a:xfrm>
            <a:off x="6671102" y="4175128"/>
            <a:ext cx="415498" cy="215444"/>
          </a:xfrm>
          <a:prstGeom prst="rect">
            <a:avLst/>
          </a:prstGeom>
          <a:solidFill>
            <a:srgbClr val="7CB0DE"/>
          </a:solidFill>
        </p:spPr>
        <p:txBody>
          <a:bodyPr wrap="none" rtlCol="0">
            <a:spAutoFit/>
          </a:bodyPr>
          <a:lstStyle/>
          <a:p>
            <a:r>
              <a:rPr lang="en-US" sz="800" dirty="0"/>
              <a:t>        </a:t>
            </a:r>
          </a:p>
        </p:txBody>
      </p:sp>
    </p:spTree>
    <p:extLst>
      <p:ext uri="{BB962C8B-B14F-4D97-AF65-F5344CB8AC3E}">
        <p14:creationId xmlns:p14="http://schemas.microsoft.com/office/powerpoint/2010/main" val="24977559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0"/>
            <a:ext cx="7620000" cy="2133600"/>
          </a:xfrm>
        </p:spPr>
        <p:txBody>
          <a:bodyPr/>
          <a:lstStyle/>
          <a:p>
            <a:pPr>
              <a:lnSpc>
                <a:spcPts val="3800"/>
              </a:lnSpc>
            </a:pPr>
            <a:r>
              <a:rPr lang="en-US" sz="3600" dirty="0"/>
              <a:t>                YU7EF EF0605C</a:t>
            </a:r>
            <a:br>
              <a:rPr lang="en-US" sz="3600" dirty="0"/>
            </a:br>
            <a:r>
              <a:rPr lang="en-US" sz="3600" dirty="0"/>
              <a:t>     </a:t>
            </a:r>
            <a:r>
              <a:rPr lang="en-US" sz="3200" dirty="0">
                <a:solidFill>
                  <a:srgbClr val="000000"/>
                </a:solidFill>
              </a:rPr>
              <a:t>5 element split dipole feed Yagi</a:t>
            </a:r>
            <a:br>
              <a:rPr lang="en-US" sz="3200" dirty="0">
                <a:solidFill>
                  <a:srgbClr val="000000"/>
                </a:solidFill>
              </a:rPr>
            </a:br>
            <a:r>
              <a:rPr lang="en-US" sz="3200" dirty="0">
                <a:solidFill>
                  <a:srgbClr val="000000"/>
                </a:solidFill>
              </a:rPr>
              <a:t>           14 Foot Boom  17 Pounds</a:t>
            </a:r>
            <a:br>
              <a:rPr lang="en-US" sz="3200" dirty="0">
                <a:solidFill>
                  <a:srgbClr val="000000"/>
                </a:solidFill>
              </a:rPr>
            </a:br>
            <a:r>
              <a:rPr lang="en-US" sz="3200" dirty="0">
                <a:solidFill>
                  <a:srgbClr val="000000"/>
                </a:solidFill>
              </a:rPr>
              <a:t>        8 </a:t>
            </a:r>
            <a:r>
              <a:rPr lang="en-US" sz="3200" dirty="0" err="1">
                <a:solidFill>
                  <a:srgbClr val="000000"/>
                </a:solidFill>
              </a:rPr>
              <a:t>dBd</a:t>
            </a:r>
            <a:r>
              <a:rPr lang="en-US" sz="3200" dirty="0">
                <a:solidFill>
                  <a:srgbClr val="000000"/>
                </a:solidFill>
              </a:rPr>
              <a:t> Gain   24 dB F/R Ratio</a:t>
            </a:r>
          </a:p>
        </p:txBody>
      </p:sp>
      <p:sp>
        <p:nvSpPr>
          <p:cNvPr id="5" name="TextBox 4">
            <a:extLst>
              <a:ext uri="{FF2B5EF4-FFF2-40B4-BE49-F238E27FC236}">
                <a16:creationId xmlns:a16="http://schemas.microsoft.com/office/drawing/2014/main" id="{813F6895-3C1A-485F-97AF-56856B52DCE2}"/>
              </a:ext>
            </a:extLst>
          </p:cNvPr>
          <p:cNvSpPr txBox="1"/>
          <p:nvPr/>
        </p:nvSpPr>
        <p:spPr>
          <a:xfrm>
            <a:off x="0" y="6365557"/>
            <a:ext cx="9144000" cy="400110"/>
          </a:xfrm>
          <a:prstGeom prst="rect">
            <a:avLst/>
          </a:prstGeom>
          <a:noFill/>
        </p:spPr>
        <p:txBody>
          <a:bodyPr wrap="square" rtlCol="0">
            <a:spAutoFit/>
          </a:bodyPr>
          <a:lstStyle/>
          <a:p>
            <a:pPr algn="ctr"/>
            <a:r>
              <a:rPr lang="en-US" sz="2000" dirty="0">
                <a:solidFill>
                  <a:srgbClr val="000000"/>
                </a:solidFill>
              </a:rPr>
              <a:t>www.yu7ef.com/ef0605c.htm</a:t>
            </a:r>
          </a:p>
        </p:txBody>
      </p:sp>
      <p:pic>
        <p:nvPicPr>
          <p:cNvPr id="6" name="Picture 5" descr="A picture containing sky, outdoor, antenna, light&#10;&#10;Description automatically generated">
            <a:extLst>
              <a:ext uri="{FF2B5EF4-FFF2-40B4-BE49-F238E27FC236}">
                <a16:creationId xmlns:a16="http://schemas.microsoft.com/office/drawing/2014/main" id="{74CEC100-E3E1-49A6-8731-24E6A19802C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000" contrast="18000"/>
                    </a14:imgEffect>
                  </a14:imgLayer>
                </a14:imgProps>
              </a:ext>
              <a:ext uri="{28A0092B-C50C-407E-A947-70E740481C1C}">
                <a14:useLocalDpi xmlns:a14="http://schemas.microsoft.com/office/drawing/2010/main" val="0"/>
              </a:ext>
            </a:extLst>
          </a:blip>
          <a:srcRect l="1921" t="1244" r="4746"/>
          <a:stretch/>
        </p:blipFill>
        <p:spPr>
          <a:xfrm rot="5400000">
            <a:off x="2031137" y="2183537"/>
            <a:ext cx="4267202" cy="4167324"/>
          </a:xfrm>
          <a:prstGeom prst="rect">
            <a:avLst/>
          </a:prstGeom>
        </p:spPr>
      </p:pic>
    </p:spTree>
    <p:extLst>
      <p:ext uri="{BB962C8B-B14F-4D97-AF65-F5344CB8AC3E}">
        <p14:creationId xmlns:p14="http://schemas.microsoft.com/office/powerpoint/2010/main" val="32474112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76200"/>
            <a:ext cx="7391400" cy="2133600"/>
          </a:xfrm>
        </p:spPr>
        <p:txBody>
          <a:bodyPr/>
          <a:lstStyle/>
          <a:p>
            <a:pPr algn="ctr"/>
            <a:r>
              <a:rPr lang="en-US" sz="3600" dirty="0"/>
              <a:t>G0KSC 5LFA</a:t>
            </a:r>
            <a:br>
              <a:rPr lang="en-US" sz="3500" dirty="0"/>
            </a:br>
            <a:r>
              <a:rPr lang="en-US" sz="3200" dirty="0">
                <a:solidFill>
                  <a:srgbClr val="000000"/>
                </a:solidFill>
              </a:rPr>
              <a:t>5 Element Loop Fed Yagi </a:t>
            </a:r>
            <a:br>
              <a:rPr lang="en-US" sz="3200" dirty="0">
                <a:solidFill>
                  <a:srgbClr val="000000"/>
                </a:solidFill>
              </a:rPr>
            </a:br>
            <a:r>
              <a:rPr lang="en-US" sz="3200" dirty="0">
                <a:solidFill>
                  <a:srgbClr val="000000"/>
                </a:solidFill>
              </a:rPr>
              <a:t>14 Foot Boom  13 Pounds</a:t>
            </a:r>
            <a:br>
              <a:rPr lang="en-US" sz="3200" dirty="0">
                <a:solidFill>
                  <a:srgbClr val="000000"/>
                </a:solidFill>
              </a:rPr>
            </a:br>
            <a:r>
              <a:rPr lang="en-US" sz="3200" dirty="0">
                <a:solidFill>
                  <a:srgbClr val="000000"/>
                </a:solidFill>
              </a:rPr>
              <a:t>8 </a:t>
            </a:r>
            <a:r>
              <a:rPr lang="en-US" sz="3200" dirty="0" err="1">
                <a:solidFill>
                  <a:srgbClr val="000000"/>
                </a:solidFill>
              </a:rPr>
              <a:t>dBd</a:t>
            </a:r>
            <a:r>
              <a:rPr lang="en-US" sz="3200" dirty="0">
                <a:solidFill>
                  <a:srgbClr val="000000"/>
                </a:solidFill>
              </a:rPr>
              <a:t> Gain   19 dB F/R Ratio</a:t>
            </a:r>
          </a:p>
        </p:txBody>
      </p:sp>
      <p:sp>
        <p:nvSpPr>
          <p:cNvPr id="5" name="TextBox 4">
            <a:extLst>
              <a:ext uri="{FF2B5EF4-FFF2-40B4-BE49-F238E27FC236}">
                <a16:creationId xmlns:a16="http://schemas.microsoft.com/office/drawing/2014/main" id="{813F6895-3C1A-485F-97AF-56856B52DCE2}"/>
              </a:ext>
            </a:extLst>
          </p:cNvPr>
          <p:cNvSpPr txBox="1"/>
          <p:nvPr/>
        </p:nvSpPr>
        <p:spPr>
          <a:xfrm>
            <a:off x="0" y="6324600"/>
            <a:ext cx="9144000" cy="400110"/>
          </a:xfrm>
          <a:prstGeom prst="rect">
            <a:avLst/>
          </a:prstGeom>
          <a:noFill/>
        </p:spPr>
        <p:txBody>
          <a:bodyPr wrap="square" rtlCol="0">
            <a:spAutoFit/>
          </a:bodyPr>
          <a:lstStyle/>
          <a:p>
            <a:pPr algn="ctr"/>
            <a:r>
              <a:rPr lang="en-US" sz="2000" dirty="0">
                <a:solidFill>
                  <a:srgbClr val="000000"/>
                </a:solidFill>
              </a:rPr>
              <a:t>www.g0ksc.co.uk/50mhz-lfa-yagis/5el-44mtr-boom-lfa.html</a:t>
            </a:r>
          </a:p>
        </p:txBody>
      </p:sp>
      <p:pic>
        <p:nvPicPr>
          <p:cNvPr id="1026" name="Picture 2">
            <a:extLst>
              <a:ext uri="{FF2B5EF4-FFF2-40B4-BE49-F238E27FC236}">
                <a16:creationId xmlns:a16="http://schemas.microsoft.com/office/drawing/2014/main" id="{D21A8545-DD20-4B21-8097-977C6F43C76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15000" contrast="-6000"/>
                    </a14:imgEffect>
                  </a14:imgLayer>
                </a14:imgProps>
              </a:ext>
              <a:ext uri="{28A0092B-C50C-407E-A947-70E740481C1C}">
                <a14:useLocalDpi xmlns:a14="http://schemas.microsoft.com/office/drawing/2010/main" val="0"/>
              </a:ext>
            </a:extLst>
          </a:blip>
          <a:srcRect l="20000" t="10003" r="20833" b="19979"/>
          <a:stretch/>
        </p:blipFill>
        <p:spPr bwMode="auto">
          <a:xfrm>
            <a:off x="1947333" y="2271094"/>
            <a:ext cx="5139267" cy="4053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7384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264696"/>
            <a:ext cx="8001000" cy="1640304"/>
          </a:xfrm>
        </p:spPr>
        <p:txBody>
          <a:bodyPr/>
          <a:lstStyle/>
          <a:p>
            <a:pPr>
              <a:lnSpc>
                <a:spcPts val="3300"/>
              </a:lnSpc>
            </a:pPr>
            <a:r>
              <a:rPr lang="en-US" sz="3400" dirty="0"/>
              <a:t>  </a:t>
            </a:r>
            <a:r>
              <a:rPr lang="en-US" sz="3600" dirty="0"/>
              <a:t>Higher Performance Long </a:t>
            </a:r>
            <a:r>
              <a:rPr lang="en-US" sz="3600" dirty="0" err="1"/>
              <a:t>Yagis</a:t>
            </a:r>
            <a:br>
              <a:rPr lang="en-US" sz="3400" dirty="0"/>
            </a:br>
            <a:r>
              <a:rPr lang="en-US" sz="3400" dirty="0"/>
              <a:t>    </a:t>
            </a:r>
            <a:r>
              <a:rPr lang="en-US" sz="2550" dirty="0">
                <a:solidFill>
                  <a:srgbClr val="000000"/>
                </a:solidFill>
              </a:rPr>
              <a:t>Significantly improved front-to-rear ratio</a:t>
            </a:r>
            <a:br>
              <a:rPr lang="en-US" sz="2600" dirty="0"/>
            </a:br>
            <a:r>
              <a:rPr lang="en-US" sz="3400" dirty="0"/>
              <a:t>          </a:t>
            </a:r>
            <a:r>
              <a:rPr lang="en-US" sz="3200" dirty="0">
                <a:solidFill>
                  <a:srgbClr val="000000"/>
                </a:solidFill>
              </a:rPr>
              <a:t>Gain and front-to-rear ratio</a:t>
            </a:r>
            <a:br>
              <a:rPr lang="en-US" sz="3600" dirty="0"/>
            </a:br>
            <a:r>
              <a:rPr lang="en-US" sz="3600" dirty="0"/>
              <a:t>     </a:t>
            </a:r>
            <a:r>
              <a:rPr lang="en-US" sz="2400" b="0" dirty="0">
                <a:solidFill>
                  <a:srgbClr val="000000"/>
                </a:solidFill>
              </a:rPr>
              <a:t>Source: VE7BQH charts (December 13, 2021)</a:t>
            </a:r>
          </a:p>
        </p:txBody>
      </p:sp>
      <p:sp>
        <p:nvSpPr>
          <p:cNvPr id="18435" name="Rectangle 3"/>
          <p:cNvSpPr>
            <a:spLocks noGrp="1" noChangeArrowheads="1"/>
          </p:cNvSpPr>
          <p:nvPr>
            <p:ph type="body" idx="1"/>
          </p:nvPr>
        </p:nvSpPr>
        <p:spPr>
          <a:xfrm>
            <a:off x="0" y="1981200"/>
            <a:ext cx="9144000" cy="5081337"/>
          </a:xfrm>
        </p:spPr>
        <p:txBody>
          <a:bodyPr/>
          <a:lstStyle/>
          <a:p>
            <a:pPr lvl="1" eaLnBrk="1" hangingPunct="1">
              <a:lnSpc>
                <a:spcPct val="85000"/>
              </a:lnSpc>
              <a:spcBef>
                <a:spcPts val="0"/>
              </a:spcBef>
              <a:buFont typeface="Wingdings" pitchFamily="-48" charset="2"/>
              <a:buNone/>
            </a:pPr>
            <a:r>
              <a:rPr lang="en-US" sz="2400" dirty="0"/>
              <a:t>         Type		  Elements  Gain    Front to	     Boom    Cost</a:t>
            </a:r>
          </a:p>
          <a:p>
            <a:pPr lvl="1" eaLnBrk="1" hangingPunct="1">
              <a:lnSpc>
                <a:spcPct val="85000"/>
              </a:lnSpc>
              <a:spcBef>
                <a:spcPts val="0"/>
              </a:spcBef>
              <a:buFont typeface="Wingdings" pitchFamily="-48" charset="2"/>
              <a:buNone/>
            </a:pPr>
            <a:r>
              <a:rPr lang="en-US" sz="2400" dirty="0"/>
              <a:t>                           		         </a:t>
            </a:r>
            <a:r>
              <a:rPr lang="en-US" sz="2400" dirty="0" err="1"/>
              <a:t>dBd</a:t>
            </a:r>
            <a:r>
              <a:rPr lang="en-US" sz="2400" dirty="0"/>
              <a:t>  Rear Ratio  Length	</a:t>
            </a:r>
          </a:p>
          <a:p>
            <a:pPr lvl="1" eaLnBrk="1" hangingPunct="1">
              <a:lnSpc>
                <a:spcPct val="50000"/>
              </a:lnSpc>
              <a:spcBef>
                <a:spcPts val="600"/>
              </a:spcBef>
              <a:buFont typeface="Wingdings" pitchFamily="-48" charset="2"/>
              <a:buNone/>
            </a:pPr>
            <a:endParaRPr lang="en-US" sz="2400" dirty="0"/>
          </a:p>
          <a:p>
            <a:pPr lvl="1">
              <a:lnSpc>
                <a:spcPct val="50000"/>
              </a:lnSpc>
              <a:spcBef>
                <a:spcPts val="600"/>
              </a:spcBef>
              <a:buNone/>
            </a:pPr>
            <a:r>
              <a:rPr lang="en-US" sz="2400" dirty="0"/>
              <a:t>G0KSC 6.2m 6LFA     6	           9	</a:t>
            </a:r>
            <a:r>
              <a:rPr lang="en-US" sz="2400" b="1" dirty="0">
                <a:solidFill>
                  <a:schemeClr val="tx1"/>
                </a:solidFill>
                <a:highlight>
                  <a:srgbClr val="FF0000"/>
                </a:highlight>
              </a:rPr>
              <a:t>30</a:t>
            </a:r>
            <a:r>
              <a:rPr lang="en-US" sz="2400" b="1" dirty="0"/>
              <a:t> </a:t>
            </a:r>
            <a:r>
              <a:rPr lang="en-US" sz="2400" dirty="0"/>
              <a:t>dB      21 ft      $406+</a:t>
            </a:r>
          </a:p>
          <a:p>
            <a:pPr lvl="1">
              <a:lnSpc>
                <a:spcPct val="50000"/>
              </a:lnSpc>
              <a:spcBef>
                <a:spcPts val="600"/>
              </a:spcBef>
              <a:buNone/>
            </a:pPr>
            <a:endParaRPr lang="en-US" sz="2400" dirty="0"/>
          </a:p>
          <a:p>
            <a:pPr lvl="1">
              <a:lnSpc>
                <a:spcPct val="50000"/>
              </a:lnSpc>
              <a:spcBef>
                <a:spcPts val="600"/>
              </a:spcBef>
              <a:buNone/>
            </a:pPr>
            <a:r>
              <a:rPr lang="en-US" sz="2400" dirty="0" err="1"/>
              <a:t>Innov</a:t>
            </a:r>
            <a:r>
              <a:rPr lang="en-US" sz="2400" dirty="0"/>
              <a:t> 6.83m 6LFA       6          10	</a:t>
            </a:r>
            <a:r>
              <a:rPr lang="en-US" sz="2400" b="1" dirty="0">
                <a:solidFill>
                  <a:schemeClr val="tx1"/>
                </a:solidFill>
                <a:highlight>
                  <a:srgbClr val="FF0000"/>
                </a:highlight>
              </a:rPr>
              <a:t>27</a:t>
            </a:r>
            <a:r>
              <a:rPr lang="en-US" sz="2400" dirty="0"/>
              <a:t>	     22         $447+</a:t>
            </a:r>
          </a:p>
          <a:p>
            <a:pPr lvl="1">
              <a:lnSpc>
                <a:spcPct val="50000"/>
              </a:lnSpc>
              <a:spcBef>
                <a:spcPts val="600"/>
              </a:spcBef>
              <a:buNone/>
            </a:pPr>
            <a:endParaRPr lang="en-US" sz="2400" dirty="0"/>
          </a:p>
          <a:p>
            <a:pPr lvl="1">
              <a:lnSpc>
                <a:spcPct val="50000"/>
              </a:lnSpc>
              <a:spcBef>
                <a:spcPts val="600"/>
              </a:spcBef>
              <a:buNone/>
            </a:pPr>
            <a:r>
              <a:rPr lang="en-US" sz="2400" dirty="0" err="1"/>
              <a:t>EAntenna</a:t>
            </a:r>
            <a:r>
              <a:rPr lang="en-US" sz="2400" dirty="0"/>
              <a:t> 50LFA6       6	         10	</a:t>
            </a:r>
            <a:r>
              <a:rPr lang="en-US" sz="2400" b="1" dirty="0">
                <a:solidFill>
                  <a:schemeClr val="tx1"/>
                </a:solidFill>
                <a:highlight>
                  <a:srgbClr val="FF0000"/>
                </a:highlight>
              </a:rPr>
              <a:t>27</a:t>
            </a:r>
            <a:r>
              <a:rPr lang="en-US" sz="2400" b="1" dirty="0">
                <a:solidFill>
                  <a:schemeClr val="tx1"/>
                </a:solidFill>
              </a:rPr>
              <a:t>	     </a:t>
            </a:r>
            <a:r>
              <a:rPr lang="en-US" sz="2400" dirty="0"/>
              <a:t>23         $460</a:t>
            </a:r>
          </a:p>
          <a:p>
            <a:pPr lvl="1">
              <a:lnSpc>
                <a:spcPct val="50000"/>
              </a:lnSpc>
              <a:spcBef>
                <a:spcPts val="600"/>
              </a:spcBef>
              <a:buNone/>
            </a:pPr>
            <a:endParaRPr lang="en-US" sz="2400" dirty="0"/>
          </a:p>
          <a:p>
            <a:pPr lvl="1">
              <a:lnSpc>
                <a:spcPct val="50000"/>
              </a:lnSpc>
              <a:spcBef>
                <a:spcPts val="600"/>
              </a:spcBef>
              <a:buNone/>
            </a:pPr>
            <a:r>
              <a:rPr lang="en-US" sz="2400" dirty="0"/>
              <a:t>G0KSC 8.9m 7LFA      7	         11	</a:t>
            </a:r>
            <a:r>
              <a:rPr lang="en-US" sz="2400" b="1" dirty="0">
                <a:solidFill>
                  <a:schemeClr val="tx1"/>
                </a:solidFill>
                <a:highlight>
                  <a:srgbClr val="FF0000"/>
                </a:highlight>
              </a:rPr>
              <a:t>25</a:t>
            </a:r>
            <a:r>
              <a:rPr lang="en-US" sz="2400" b="1" dirty="0">
                <a:solidFill>
                  <a:schemeClr val="tx1"/>
                </a:solidFill>
              </a:rPr>
              <a:t>	     </a:t>
            </a:r>
            <a:r>
              <a:rPr lang="en-US" sz="2400" dirty="0"/>
              <a:t>29         $554+</a:t>
            </a:r>
          </a:p>
          <a:p>
            <a:pPr lvl="1" eaLnBrk="1" hangingPunct="1">
              <a:lnSpc>
                <a:spcPct val="50000"/>
              </a:lnSpc>
              <a:spcBef>
                <a:spcPts val="600"/>
              </a:spcBef>
              <a:buFont typeface="Wingdings" pitchFamily="-48" charset="2"/>
              <a:buNone/>
            </a:pPr>
            <a:endParaRPr lang="en-US" sz="2400" dirty="0"/>
          </a:p>
          <a:p>
            <a:pPr lvl="1" eaLnBrk="1" hangingPunct="1">
              <a:lnSpc>
                <a:spcPct val="50000"/>
              </a:lnSpc>
              <a:spcBef>
                <a:spcPts val="600"/>
              </a:spcBef>
              <a:buFont typeface="Wingdings" pitchFamily="-48" charset="2"/>
              <a:buNone/>
            </a:pPr>
            <a:r>
              <a:rPr lang="en-US" sz="2400" dirty="0" err="1"/>
              <a:t>EAntenna</a:t>
            </a:r>
            <a:r>
              <a:rPr lang="en-US" sz="2400" dirty="0"/>
              <a:t> 50LFA7       7	         11	</a:t>
            </a:r>
            <a:r>
              <a:rPr lang="en-US" sz="2400" b="1" dirty="0">
                <a:solidFill>
                  <a:schemeClr val="tx1"/>
                </a:solidFill>
                <a:highlight>
                  <a:srgbClr val="FF0000"/>
                </a:highlight>
              </a:rPr>
              <a:t>26</a:t>
            </a:r>
            <a:r>
              <a:rPr lang="en-US" sz="2400" b="1" dirty="0">
                <a:solidFill>
                  <a:schemeClr val="tx1"/>
                </a:solidFill>
              </a:rPr>
              <a:t>	     </a:t>
            </a:r>
            <a:r>
              <a:rPr lang="en-US" sz="2400" dirty="0"/>
              <a:t>31         $500</a:t>
            </a:r>
          </a:p>
          <a:p>
            <a:pPr lvl="1" eaLnBrk="1" hangingPunct="1">
              <a:lnSpc>
                <a:spcPct val="50000"/>
              </a:lnSpc>
              <a:spcBef>
                <a:spcPts val="600"/>
              </a:spcBef>
              <a:buFont typeface="Wingdings" pitchFamily="-48" charset="2"/>
              <a:buNone/>
            </a:pPr>
            <a:endParaRPr lang="en-US" sz="2400" dirty="0"/>
          </a:p>
          <a:p>
            <a:pPr lvl="1">
              <a:lnSpc>
                <a:spcPct val="50000"/>
              </a:lnSpc>
              <a:spcBef>
                <a:spcPts val="600"/>
              </a:spcBef>
              <a:buNone/>
            </a:pPr>
            <a:r>
              <a:rPr lang="en-US" sz="2400" dirty="0"/>
              <a:t>M2 6M7JHV	        7	         11	21	     31	       $525</a:t>
            </a:r>
          </a:p>
          <a:p>
            <a:pPr lvl="1" eaLnBrk="1" hangingPunct="1">
              <a:lnSpc>
                <a:spcPct val="50000"/>
              </a:lnSpc>
              <a:spcBef>
                <a:spcPts val="600"/>
              </a:spcBef>
              <a:buFont typeface="Wingdings" pitchFamily="-48" charset="2"/>
              <a:buNone/>
            </a:pPr>
            <a:endParaRPr lang="en-US" sz="2400" dirty="0"/>
          </a:p>
          <a:p>
            <a:pPr lvl="1" eaLnBrk="1" hangingPunct="1">
              <a:lnSpc>
                <a:spcPct val="50000"/>
              </a:lnSpc>
              <a:spcBef>
                <a:spcPts val="600"/>
              </a:spcBef>
              <a:buFont typeface="Wingdings" pitchFamily="-48" charset="2"/>
              <a:buNone/>
            </a:pPr>
            <a:r>
              <a:rPr lang="en-US" sz="2400" dirty="0" err="1"/>
              <a:t>Innov</a:t>
            </a:r>
            <a:r>
              <a:rPr lang="en-US" sz="2400" dirty="0"/>
              <a:t> 8LFA	        8	         11	</a:t>
            </a:r>
            <a:r>
              <a:rPr lang="en-US" sz="2400" b="1" dirty="0">
                <a:solidFill>
                  <a:schemeClr val="tx1"/>
                </a:solidFill>
                <a:highlight>
                  <a:srgbClr val="FF0000"/>
                </a:highlight>
              </a:rPr>
              <a:t>29</a:t>
            </a:r>
            <a:r>
              <a:rPr lang="en-US" sz="2400" b="1" dirty="0">
                <a:solidFill>
                  <a:schemeClr val="tx1"/>
                </a:solidFill>
              </a:rPr>
              <a:t>	     </a:t>
            </a:r>
            <a:r>
              <a:rPr lang="en-US" sz="2400" dirty="0"/>
              <a:t>39         $812+</a:t>
            </a:r>
          </a:p>
          <a:p>
            <a:pPr lvl="1" eaLnBrk="1" hangingPunct="1">
              <a:lnSpc>
                <a:spcPct val="50000"/>
              </a:lnSpc>
              <a:spcBef>
                <a:spcPts val="600"/>
              </a:spcBef>
              <a:buFont typeface="Wingdings" pitchFamily="-48" charset="2"/>
              <a:buNone/>
            </a:pPr>
            <a:endParaRPr lang="en-US" sz="2400" dirty="0"/>
          </a:p>
          <a:p>
            <a:pPr lvl="1" eaLnBrk="1" hangingPunct="1">
              <a:lnSpc>
                <a:spcPct val="50000"/>
              </a:lnSpc>
              <a:spcBef>
                <a:spcPts val="600"/>
              </a:spcBef>
              <a:buFont typeface="Wingdings" pitchFamily="-48" charset="2"/>
              <a:buNone/>
            </a:pPr>
            <a:endParaRPr lang="en-US" sz="2400" dirty="0"/>
          </a:p>
          <a:p>
            <a:pPr lvl="1" eaLnBrk="1" hangingPunct="1">
              <a:lnSpc>
                <a:spcPct val="50000"/>
              </a:lnSpc>
              <a:spcBef>
                <a:spcPts val="600"/>
              </a:spcBef>
              <a:buFont typeface="Wingdings" pitchFamily="-48" charset="2"/>
              <a:buNone/>
            </a:pPr>
            <a:endParaRPr lang="en-US" sz="2400" dirty="0"/>
          </a:p>
        </p:txBody>
      </p:sp>
      <p:sp>
        <p:nvSpPr>
          <p:cNvPr id="4" name="TextBox 3">
            <a:extLst>
              <a:ext uri="{FF2B5EF4-FFF2-40B4-BE49-F238E27FC236}">
                <a16:creationId xmlns:a16="http://schemas.microsoft.com/office/drawing/2014/main" id="{5EAF286C-4473-4C65-A469-4C384D75A9AB}"/>
              </a:ext>
            </a:extLst>
          </p:cNvPr>
          <p:cNvSpPr txBox="1"/>
          <p:nvPr/>
        </p:nvSpPr>
        <p:spPr>
          <a:xfrm>
            <a:off x="-12032" y="6381690"/>
            <a:ext cx="9144000" cy="400110"/>
          </a:xfrm>
          <a:prstGeom prst="rect">
            <a:avLst/>
          </a:prstGeom>
          <a:noFill/>
        </p:spPr>
        <p:txBody>
          <a:bodyPr wrap="square" rtlCol="0">
            <a:spAutoFit/>
          </a:bodyPr>
          <a:lstStyle/>
          <a:p>
            <a:pPr algn="ctr"/>
            <a:r>
              <a:rPr lang="en-US" sz="2000" dirty="0">
                <a:solidFill>
                  <a:srgbClr val="000000"/>
                </a:solidFill>
              </a:rPr>
              <a:t>www.dxmaps.com/ve7bqh6.html</a:t>
            </a:r>
          </a:p>
        </p:txBody>
      </p:sp>
    </p:spTree>
    <p:extLst>
      <p:ext uri="{BB962C8B-B14F-4D97-AF65-F5344CB8AC3E}">
        <p14:creationId xmlns:p14="http://schemas.microsoft.com/office/powerpoint/2010/main" val="3875194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121487DD-CF17-4976-BBD0-C04C1C9C791B}"/>
              </a:ext>
            </a:extLst>
          </p:cNvPr>
          <p:cNvSpPr>
            <a:spLocks noGrp="1"/>
          </p:cNvSpPr>
          <p:nvPr>
            <p:ph type="title"/>
          </p:nvPr>
        </p:nvSpPr>
        <p:spPr>
          <a:xfrm>
            <a:off x="0" y="65313"/>
            <a:ext cx="7696200" cy="1066800"/>
          </a:xfrm>
          <a:noFill/>
        </p:spPr>
        <p:txBody>
          <a:bodyPr/>
          <a:lstStyle/>
          <a:p>
            <a:pPr algn="ctr">
              <a:lnSpc>
                <a:spcPts val="3600"/>
              </a:lnSpc>
              <a:spcBef>
                <a:spcPts val="0"/>
              </a:spcBef>
            </a:pPr>
            <a:r>
              <a:rPr lang="en-US" altLang="en-US" sz="3550" b="1" dirty="0">
                <a:solidFill>
                  <a:srgbClr val="FF0000"/>
                </a:solidFill>
                <a:latin typeface="Arial" panose="020B0604020202020204" pitchFamily="34" charset="0"/>
                <a:cs typeface="Arial" panose="020B0604020202020204" pitchFamily="34" charset="0"/>
              </a:rPr>
              <a:t>Northern Hemisphere</a:t>
            </a:r>
            <a:r>
              <a:rPr lang="en-US" altLang="en-US" sz="3550" dirty="0">
                <a:solidFill>
                  <a:srgbClr val="FF0000"/>
                </a:solidFill>
                <a:latin typeface="Arial" panose="020B0604020202020204" pitchFamily="34" charset="0"/>
                <a:cs typeface="Arial" panose="020B0604020202020204" pitchFamily="34" charset="0"/>
              </a:rPr>
              <a:t> </a:t>
            </a:r>
            <a:r>
              <a:rPr lang="en-US" altLang="en-US" sz="3600" b="1" dirty="0">
                <a:solidFill>
                  <a:srgbClr val="FF0000"/>
                </a:solidFill>
                <a:latin typeface="Arial" panose="020B0604020202020204" pitchFamily="34" charset="0"/>
                <a:cs typeface="Arial" panose="020B0604020202020204" pitchFamily="34" charset="0"/>
              </a:rPr>
              <a:t>6 Meter</a:t>
            </a:r>
            <a:br>
              <a:rPr lang="en-US" altLang="en-US" sz="3600" b="1" dirty="0">
                <a:solidFill>
                  <a:srgbClr val="FF0000"/>
                </a:solidFill>
                <a:latin typeface="Arial" panose="020B0604020202020204" pitchFamily="34" charset="0"/>
                <a:cs typeface="Arial" panose="020B0604020202020204" pitchFamily="34" charset="0"/>
              </a:rPr>
            </a:br>
            <a:r>
              <a:rPr lang="en-US" altLang="en-US" sz="3550" b="1" dirty="0">
                <a:solidFill>
                  <a:srgbClr val="FF0000"/>
                </a:solidFill>
                <a:latin typeface="Arial" panose="020B0604020202020204" pitchFamily="34" charset="0"/>
                <a:cs typeface="Arial" panose="020B0604020202020204" pitchFamily="34" charset="0"/>
              </a:rPr>
              <a:t>Mid-Latitude</a:t>
            </a:r>
            <a:r>
              <a:rPr lang="en-US" altLang="en-US" sz="3550" dirty="0">
                <a:solidFill>
                  <a:srgbClr val="FF0000"/>
                </a:solidFill>
                <a:latin typeface="Arial" panose="020B0604020202020204" pitchFamily="34" charset="0"/>
                <a:cs typeface="Arial" panose="020B0604020202020204" pitchFamily="34" charset="0"/>
              </a:rPr>
              <a:t> </a:t>
            </a:r>
            <a:r>
              <a:rPr lang="en-US" sz="3350" i="0" baseline="0" dirty="0">
                <a:solidFill>
                  <a:srgbClr val="FF0000"/>
                </a:solidFill>
                <a:latin typeface="Arial" panose="020B0604020202020204" pitchFamily="34" charset="0"/>
                <a:cs typeface="Arial" panose="020B0604020202020204" pitchFamily="34" charset="0"/>
              </a:rPr>
              <a:t>E</a:t>
            </a:r>
            <a:r>
              <a:rPr lang="en-US" sz="4000" i="0" baseline="-25000" dirty="0">
                <a:solidFill>
                  <a:srgbClr val="FF0000"/>
                </a:solidFill>
                <a:latin typeface="Arial" panose="020B0604020202020204" pitchFamily="34" charset="0"/>
                <a:cs typeface="Arial" panose="020B0604020202020204" pitchFamily="34" charset="0"/>
              </a:rPr>
              <a:t>s</a:t>
            </a:r>
            <a:r>
              <a:rPr lang="en-US" altLang="en-US" sz="3350" b="1" dirty="0">
                <a:solidFill>
                  <a:srgbClr val="FF0000"/>
                </a:solidFill>
                <a:latin typeface="Arial" panose="020B0604020202020204" pitchFamily="34" charset="0"/>
                <a:cs typeface="Arial" panose="020B0604020202020204" pitchFamily="34" charset="0"/>
              </a:rPr>
              <a:t> P</a:t>
            </a:r>
            <a:r>
              <a:rPr altLang="en-US" sz="3350" b="1" dirty="0">
                <a:solidFill>
                  <a:srgbClr val="FF0000"/>
                </a:solidFill>
                <a:latin typeface="Arial" panose="020B0604020202020204" pitchFamily="34" charset="0"/>
                <a:cs typeface="Arial" panose="020B0604020202020204" pitchFamily="34" charset="0"/>
              </a:rPr>
              <a:t>ropagation</a:t>
            </a:r>
            <a:r>
              <a:rPr lang="en-US" altLang="en-US" sz="3350" dirty="0">
                <a:solidFill>
                  <a:srgbClr val="FF0000"/>
                </a:solidFill>
                <a:latin typeface="Arial" panose="020B0604020202020204" pitchFamily="34" charset="0"/>
                <a:cs typeface="Arial" panose="020B0604020202020204" pitchFamily="34" charset="0"/>
              </a:rPr>
              <a:t>        </a:t>
            </a:r>
            <a:endParaRPr altLang="en-US" sz="3350" b="1" dirty="0">
              <a:solidFill>
                <a:srgbClr val="FF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D672812-6FF6-4174-9BC1-92C18FEE0DC1}"/>
              </a:ext>
            </a:extLst>
          </p:cNvPr>
          <p:cNvSpPr txBox="1"/>
          <p:nvPr/>
        </p:nvSpPr>
        <p:spPr>
          <a:xfrm>
            <a:off x="76200" y="1170861"/>
            <a:ext cx="9067800" cy="5478423"/>
          </a:xfrm>
          <a:prstGeom prst="rect">
            <a:avLst/>
          </a:prstGeom>
          <a:noFill/>
        </p:spPr>
        <p:txBody>
          <a:bodyPr wrap="square" rtlCol="0">
            <a:spAutoFit/>
          </a:bodyPr>
          <a:lstStyle/>
          <a:p>
            <a:pPr>
              <a:lnSpc>
                <a:spcPts val="2600"/>
              </a:lnSpc>
            </a:pPr>
            <a:r>
              <a:rPr lang="en-US" dirty="0">
                <a:solidFill>
                  <a:srgbClr val="000000"/>
                </a:solidFill>
              </a:rPr>
              <a:t>This presentation focuses</a:t>
            </a:r>
            <a:r>
              <a:rPr lang="en-US" i="1" dirty="0">
                <a:solidFill>
                  <a:srgbClr val="000000"/>
                </a:solidFill>
              </a:rPr>
              <a:t> </a:t>
            </a:r>
            <a:r>
              <a:rPr lang="en-US" i="1" dirty="0">
                <a:solidFill>
                  <a:srgbClr val="FF0000"/>
                </a:solidFill>
              </a:rPr>
              <a:t>exclusively</a:t>
            </a:r>
            <a:r>
              <a:rPr lang="en-US" i="1" dirty="0">
                <a:solidFill>
                  <a:srgbClr val="000000"/>
                </a:solidFill>
              </a:rPr>
              <a:t> </a:t>
            </a:r>
            <a:r>
              <a:rPr lang="en-US" dirty="0">
                <a:solidFill>
                  <a:srgbClr val="000000"/>
                </a:solidFill>
              </a:rPr>
              <a:t>on</a:t>
            </a:r>
          </a:p>
          <a:p>
            <a:pPr>
              <a:lnSpc>
                <a:spcPts val="2600"/>
              </a:lnSpc>
            </a:pPr>
            <a:r>
              <a:rPr lang="en-US" dirty="0">
                <a:solidFill>
                  <a:srgbClr val="000000"/>
                </a:solidFill>
              </a:rPr>
              <a:t>northern hemisphere 6 meter mid-latitude </a:t>
            </a:r>
            <a:r>
              <a:rPr lang="en-US" sz="2400" i="0" baseline="0" dirty="0">
                <a:solidFill>
                  <a:srgbClr val="000714"/>
                </a:solidFill>
                <a:latin typeface="Arial" panose="020B0604020202020204" pitchFamily="34" charset="0"/>
                <a:cs typeface="Arial" panose="020B0604020202020204" pitchFamily="34" charset="0"/>
              </a:rPr>
              <a:t>E</a:t>
            </a:r>
            <a:r>
              <a:rPr lang="en-US" sz="2800" i="0" baseline="-25000" dirty="0">
                <a:solidFill>
                  <a:srgbClr val="000714"/>
                </a:solidFill>
                <a:latin typeface="Arial" panose="020B0604020202020204" pitchFamily="34" charset="0"/>
                <a:cs typeface="Arial" panose="020B0604020202020204" pitchFamily="34" charset="0"/>
              </a:rPr>
              <a:t>s</a:t>
            </a:r>
            <a:r>
              <a:rPr lang="en-US" dirty="0">
                <a:solidFill>
                  <a:srgbClr val="000000"/>
                </a:solidFill>
              </a:rPr>
              <a:t> propagation</a:t>
            </a:r>
          </a:p>
          <a:p>
            <a:pPr>
              <a:lnSpc>
                <a:spcPts val="2600"/>
              </a:lnSpc>
            </a:pPr>
            <a:r>
              <a:rPr lang="en-US" dirty="0">
                <a:solidFill>
                  <a:srgbClr val="000000"/>
                </a:solidFill>
              </a:rPr>
              <a:t> - </a:t>
            </a:r>
            <a:r>
              <a:rPr lang="en-US" i="0" baseline="0" dirty="0">
                <a:solidFill>
                  <a:srgbClr val="000714"/>
                </a:solidFill>
                <a:latin typeface="Arial" panose="020B0604020202020204" pitchFamily="34" charset="0"/>
                <a:cs typeface="Arial" panose="020B0604020202020204" pitchFamily="34" charset="0"/>
              </a:rPr>
              <a:t>E</a:t>
            </a:r>
            <a:r>
              <a:rPr lang="en-US" sz="2800" i="0" baseline="-25000" dirty="0">
                <a:solidFill>
                  <a:srgbClr val="000714"/>
                </a:solidFill>
                <a:latin typeface="Arial" panose="020B0604020202020204" pitchFamily="34" charset="0"/>
                <a:cs typeface="Arial" panose="020B0604020202020204" pitchFamily="34" charset="0"/>
              </a:rPr>
              <a:t>s</a:t>
            </a:r>
            <a:r>
              <a:rPr lang="en-US" sz="2400" i="0" baseline="-25000" dirty="0">
                <a:solidFill>
                  <a:srgbClr val="000714"/>
                </a:solidFill>
                <a:latin typeface="Arial" panose="020B0604020202020204" pitchFamily="34" charset="0"/>
                <a:cs typeface="Arial" panose="020B0604020202020204" pitchFamily="34" charset="0"/>
              </a:rPr>
              <a:t> </a:t>
            </a:r>
            <a:r>
              <a:rPr lang="en-US" dirty="0">
                <a:solidFill>
                  <a:srgbClr val="000000"/>
                </a:solidFill>
              </a:rPr>
              <a:t>as used in this presentation always refers </a:t>
            </a:r>
            <a:r>
              <a:rPr lang="en-US" i="1" u="sng" dirty="0">
                <a:solidFill>
                  <a:srgbClr val="000000"/>
                </a:solidFill>
              </a:rPr>
              <a:t>only to</a:t>
            </a:r>
          </a:p>
          <a:p>
            <a:pPr>
              <a:lnSpc>
                <a:spcPts val="2600"/>
              </a:lnSpc>
              <a:spcAft>
                <a:spcPts val="900"/>
              </a:spcAft>
            </a:pPr>
            <a:r>
              <a:rPr lang="en-US" dirty="0">
                <a:solidFill>
                  <a:srgbClr val="000000"/>
                </a:solidFill>
              </a:rPr>
              <a:t>   </a:t>
            </a:r>
            <a:r>
              <a:rPr lang="en-US" u="sng" dirty="0">
                <a:solidFill>
                  <a:srgbClr val="000000"/>
                </a:solidFill>
              </a:rPr>
              <a:t>northern hemisphere 6 meter mid-latitude</a:t>
            </a:r>
            <a:r>
              <a:rPr lang="en-US" i="0" baseline="0" dirty="0">
                <a:solidFill>
                  <a:srgbClr val="000714"/>
                </a:solidFill>
                <a:latin typeface="Arial" panose="020B0604020202020204" pitchFamily="34" charset="0"/>
                <a:cs typeface="Arial" panose="020B0604020202020204" pitchFamily="34" charset="0"/>
              </a:rPr>
              <a:t> E</a:t>
            </a:r>
            <a:r>
              <a:rPr lang="en-US" sz="2800" i="0" baseline="-25000" dirty="0">
                <a:solidFill>
                  <a:srgbClr val="000714"/>
                </a:solidFill>
                <a:latin typeface="Arial" panose="020B0604020202020204" pitchFamily="34" charset="0"/>
                <a:cs typeface="Arial" panose="020B0604020202020204" pitchFamily="34" charset="0"/>
              </a:rPr>
              <a:t>s</a:t>
            </a:r>
            <a:r>
              <a:rPr lang="en-US" sz="2400" i="0" baseline="-25000" dirty="0">
                <a:solidFill>
                  <a:srgbClr val="000714"/>
                </a:solidFill>
                <a:latin typeface="Arial" panose="020B0604020202020204" pitchFamily="34" charset="0"/>
                <a:cs typeface="Arial" panose="020B0604020202020204" pitchFamily="34" charset="0"/>
              </a:rPr>
              <a:t> </a:t>
            </a:r>
            <a:r>
              <a:rPr lang="en-US" dirty="0">
                <a:solidFill>
                  <a:srgbClr val="000000"/>
                </a:solidFill>
              </a:rPr>
              <a:t>propagation</a:t>
            </a:r>
          </a:p>
          <a:p>
            <a:pPr>
              <a:lnSpc>
                <a:spcPts val="2600"/>
              </a:lnSpc>
            </a:pPr>
            <a:r>
              <a:rPr lang="en-US" dirty="0">
                <a:solidFill>
                  <a:srgbClr val="000000"/>
                </a:solidFill>
              </a:rPr>
              <a:t>Southern hemisphere 6 meter mid-latitude </a:t>
            </a:r>
            <a:r>
              <a:rPr lang="en-US" i="0" baseline="0" dirty="0">
                <a:solidFill>
                  <a:srgbClr val="000714"/>
                </a:solidFill>
                <a:latin typeface="Arial" panose="020B0604020202020204" pitchFamily="34" charset="0"/>
                <a:cs typeface="Arial" panose="020B0604020202020204" pitchFamily="34" charset="0"/>
              </a:rPr>
              <a:t>E</a:t>
            </a:r>
            <a:r>
              <a:rPr lang="en-US" sz="2800" i="0" baseline="-25000" dirty="0">
                <a:solidFill>
                  <a:srgbClr val="000714"/>
                </a:solidFill>
                <a:latin typeface="Arial" panose="020B0604020202020204" pitchFamily="34" charset="0"/>
                <a:cs typeface="Arial" panose="020B0604020202020204" pitchFamily="34" charset="0"/>
              </a:rPr>
              <a:t>s </a:t>
            </a:r>
            <a:r>
              <a:rPr lang="en-US" dirty="0">
                <a:solidFill>
                  <a:srgbClr val="000000"/>
                </a:solidFill>
              </a:rPr>
              <a:t>propagation            is very similar in almost all respects</a:t>
            </a:r>
          </a:p>
          <a:p>
            <a:pPr>
              <a:lnSpc>
                <a:spcPts val="2600"/>
              </a:lnSpc>
              <a:spcAft>
                <a:spcPts val="900"/>
              </a:spcAft>
            </a:pPr>
            <a:r>
              <a:rPr lang="en-US" dirty="0">
                <a:solidFill>
                  <a:srgbClr val="000000"/>
                </a:solidFill>
              </a:rPr>
              <a:t>  - it has unique characteristics not covered in this presentation</a:t>
            </a:r>
          </a:p>
          <a:p>
            <a:pPr>
              <a:lnSpc>
                <a:spcPts val="2600"/>
              </a:lnSpc>
              <a:spcAft>
                <a:spcPts val="0"/>
              </a:spcAft>
            </a:pPr>
            <a:r>
              <a:rPr lang="en-US" dirty="0">
                <a:solidFill>
                  <a:srgbClr val="000000"/>
                </a:solidFill>
              </a:rPr>
              <a:t>Two other common forms of 6 meter </a:t>
            </a:r>
            <a:r>
              <a:rPr lang="en-US" i="0" baseline="0" dirty="0">
                <a:solidFill>
                  <a:srgbClr val="000714"/>
                </a:solidFill>
                <a:latin typeface="Arial" panose="020B0604020202020204" pitchFamily="34" charset="0"/>
                <a:cs typeface="Arial" panose="020B0604020202020204" pitchFamily="34" charset="0"/>
              </a:rPr>
              <a:t>E</a:t>
            </a:r>
            <a:r>
              <a:rPr lang="en-US" sz="2800" i="0" baseline="-25000" dirty="0">
                <a:solidFill>
                  <a:srgbClr val="000714"/>
                </a:solidFill>
                <a:latin typeface="Arial" panose="020B0604020202020204" pitchFamily="34" charset="0"/>
                <a:cs typeface="Arial" panose="020B0604020202020204" pitchFamily="34" charset="0"/>
              </a:rPr>
              <a:t>s </a:t>
            </a:r>
            <a:r>
              <a:rPr lang="en-US" dirty="0">
                <a:solidFill>
                  <a:srgbClr val="000000"/>
                </a:solidFill>
              </a:rPr>
              <a:t>propagation have</a:t>
            </a:r>
          </a:p>
          <a:p>
            <a:pPr>
              <a:lnSpc>
                <a:spcPts val="2600"/>
              </a:lnSpc>
              <a:spcAft>
                <a:spcPts val="0"/>
              </a:spcAft>
            </a:pPr>
            <a:r>
              <a:rPr lang="en-US" dirty="0">
                <a:solidFill>
                  <a:srgbClr val="000000"/>
                </a:solidFill>
              </a:rPr>
              <a:t>important unique characteristics not covered in this presentation</a:t>
            </a:r>
          </a:p>
          <a:p>
            <a:pPr>
              <a:lnSpc>
                <a:spcPts val="2600"/>
              </a:lnSpc>
            </a:pPr>
            <a:r>
              <a:rPr lang="en-US" dirty="0">
                <a:solidFill>
                  <a:srgbClr val="000000"/>
                </a:solidFill>
              </a:rPr>
              <a:t>  - equatorial </a:t>
            </a:r>
            <a:r>
              <a:rPr lang="en-US" i="0" baseline="0" dirty="0">
                <a:solidFill>
                  <a:srgbClr val="000714"/>
                </a:solidFill>
                <a:latin typeface="Arial" panose="020B0604020202020204" pitchFamily="34" charset="0"/>
                <a:cs typeface="Arial" panose="020B0604020202020204" pitchFamily="34" charset="0"/>
              </a:rPr>
              <a:t>E</a:t>
            </a:r>
            <a:r>
              <a:rPr lang="en-US" sz="2800" i="0" baseline="-25000" dirty="0">
                <a:solidFill>
                  <a:srgbClr val="000714"/>
                </a:solidFill>
                <a:latin typeface="Arial" panose="020B0604020202020204" pitchFamily="34" charset="0"/>
                <a:cs typeface="Arial" panose="020B0604020202020204" pitchFamily="34" charset="0"/>
              </a:rPr>
              <a:t>s </a:t>
            </a:r>
            <a:r>
              <a:rPr lang="en-US" u="sng" dirty="0">
                <a:solidFill>
                  <a:srgbClr val="000000"/>
                </a:solidFill>
              </a:rPr>
              <a:t>every day</a:t>
            </a:r>
            <a:r>
              <a:rPr lang="en-US" dirty="0">
                <a:solidFill>
                  <a:srgbClr val="000000"/>
                </a:solidFill>
              </a:rPr>
              <a:t> near the geomagnetic equator</a:t>
            </a:r>
          </a:p>
          <a:p>
            <a:pPr>
              <a:lnSpc>
                <a:spcPts val="2600"/>
              </a:lnSpc>
              <a:spcAft>
                <a:spcPts val="1200"/>
              </a:spcAft>
            </a:pPr>
            <a:r>
              <a:rPr lang="en-US" dirty="0">
                <a:solidFill>
                  <a:srgbClr val="000000"/>
                </a:solidFill>
              </a:rPr>
              <a:t>  - auroral-</a:t>
            </a:r>
            <a:r>
              <a:rPr lang="en-US" i="0" baseline="0" dirty="0">
                <a:solidFill>
                  <a:srgbClr val="000714"/>
                </a:solidFill>
                <a:latin typeface="Arial" panose="020B0604020202020204" pitchFamily="34" charset="0"/>
                <a:cs typeface="Arial" panose="020B0604020202020204" pitchFamily="34" charset="0"/>
              </a:rPr>
              <a:t>E</a:t>
            </a:r>
            <a:r>
              <a:rPr lang="en-US" sz="2800" i="0" baseline="-25000" dirty="0">
                <a:solidFill>
                  <a:srgbClr val="000714"/>
                </a:solidFill>
                <a:latin typeface="Arial" panose="020B0604020202020204" pitchFamily="34" charset="0"/>
                <a:cs typeface="Arial" panose="020B0604020202020204" pitchFamily="34" charset="0"/>
              </a:rPr>
              <a:t> </a:t>
            </a:r>
            <a:r>
              <a:rPr lang="en-US" dirty="0">
                <a:solidFill>
                  <a:srgbClr val="000000"/>
                </a:solidFill>
              </a:rPr>
              <a:t>(auroral-</a:t>
            </a:r>
            <a:r>
              <a:rPr lang="en-US" i="0" baseline="0" dirty="0">
                <a:solidFill>
                  <a:srgbClr val="000714"/>
                </a:solidFill>
                <a:latin typeface="Arial" panose="020B0604020202020204" pitchFamily="34" charset="0"/>
                <a:cs typeface="Arial" panose="020B0604020202020204" pitchFamily="34" charset="0"/>
              </a:rPr>
              <a:t>E</a:t>
            </a:r>
            <a:r>
              <a:rPr lang="en-US" sz="2800" i="0" baseline="-25000" dirty="0">
                <a:solidFill>
                  <a:srgbClr val="000714"/>
                </a:solidFill>
                <a:latin typeface="Arial" panose="020B0604020202020204" pitchFamily="34" charset="0"/>
                <a:cs typeface="Arial" panose="020B0604020202020204" pitchFamily="34" charset="0"/>
              </a:rPr>
              <a:t>s</a:t>
            </a:r>
            <a:r>
              <a:rPr lang="en-US" dirty="0">
                <a:solidFill>
                  <a:srgbClr val="000000"/>
                </a:solidFill>
              </a:rPr>
              <a:t>) only during severe geomagnetic storms</a:t>
            </a:r>
          </a:p>
          <a:p>
            <a:pPr>
              <a:lnSpc>
                <a:spcPts val="2600"/>
              </a:lnSpc>
            </a:pPr>
            <a:r>
              <a:rPr lang="en-US" dirty="0">
                <a:solidFill>
                  <a:srgbClr val="000714"/>
                </a:solidFill>
                <a:latin typeface="Arial" panose="020B0604020202020204" pitchFamily="34" charset="0"/>
                <a:cs typeface="Arial" panose="020B0604020202020204" pitchFamily="34" charset="0"/>
              </a:rPr>
              <a:t>A</a:t>
            </a:r>
            <a:r>
              <a:rPr lang="en-US" i="0" baseline="0" dirty="0">
                <a:solidFill>
                  <a:srgbClr val="000714"/>
                </a:solidFill>
                <a:latin typeface="Arial" panose="020B0604020202020204" pitchFamily="34" charset="0"/>
                <a:cs typeface="Arial" panose="020B0604020202020204" pitchFamily="34" charset="0"/>
              </a:rPr>
              <a:t>ntenna recommendations in this presentation </a:t>
            </a:r>
            <a:r>
              <a:rPr lang="en-US" i="1" u="sng" baseline="0" dirty="0">
                <a:solidFill>
                  <a:srgbClr val="000714"/>
                </a:solidFill>
                <a:latin typeface="Arial" panose="020B0604020202020204" pitchFamily="34" charset="0"/>
                <a:cs typeface="Arial" panose="020B0604020202020204" pitchFamily="34" charset="0"/>
              </a:rPr>
              <a:t>fully apply</a:t>
            </a:r>
          </a:p>
          <a:p>
            <a:pPr>
              <a:lnSpc>
                <a:spcPts val="2600"/>
              </a:lnSpc>
            </a:pPr>
            <a:r>
              <a:rPr lang="en-US" baseline="0" dirty="0">
                <a:solidFill>
                  <a:srgbClr val="000714"/>
                </a:solidFill>
                <a:latin typeface="Arial" panose="020B0604020202020204" pitchFamily="34" charset="0"/>
                <a:cs typeface="Arial" panose="020B0604020202020204" pitchFamily="34" charset="0"/>
              </a:rPr>
              <a:t>to most </a:t>
            </a:r>
            <a:r>
              <a:rPr lang="en-US" i="0" baseline="0" dirty="0">
                <a:solidFill>
                  <a:srgbClr val="000714"/>
                </a:solidFill>
                <a:latin typeface="Arial" panose="020B0604020202020204" pitchFamily="34" charset="0"/>
                <a:cs typeface="Arial" panose="020B0604020202020204" pitchFamily="34" charset="0"/>
              </a:rPr>
              <a:t>forms of </a:t>
            </a:r>
            <a:r>
              <a:rPr lang="en-US" dirty="0">
                <a:solidFill>
                  <a:srgbClr val="000000"/>
                </a:solidFill>
              </a:rPr>
              <a:t>6 meter long distance propagation:</a:t>
            </a:r>
          </a:p>
          <a:p>
            <a:pPr>
              <a:lnSpc>
                <a:spcPts val="2600"/>
              </a:lnSpc>
            </a:pPr>
            <a:r>
              <a:rPr lang="en-US" dirty="0">
                <a:solidFill>
                  <a:srgbClr val="000000"/>
                </a:solidFill>
              </a:rPr>
              <a:t>  - TEP, </a:t>
            </a:r>
            <a:r>
              <a:rPr lang="en-US" dirty="0">
                <a:solidFill>
                  <a:srgbClr val="000714"/>
                </a:solidFill>
                <a:latin typeface="Arial" panose="020B0604020202020204" pitchFamily="34" charset="0"/>
                <a:cs typeface="Arial" panose="020B0604020202020204" pitchFamily="34" charset="0"/>
              </a:rPr>
              <a:t>F</a:t>
            </a:r>
            <a:r>
              <a:rPr lang="en-US" sz="2800" baseline="-25000" dirty="0">
                <a:solidFill>
                  <a:srgbClr val="000714"/>
                </a:solidFill>
                <a:latin typeface="Arial" panose="020B0604020202020204" pitchFamily="34" charset="0"/>
                <a:cs typeface="Arial" panose="020B0604020202020204" pitchFamily="34" charset="0"/>
              </a:rPr>
              <a:t>2</a:t>
            </a:r>
            <a:r>
              <a:rPr lang="en-US" dirty="0">
                <a:solidFill>
                  <a:srgbClr val="000000"/>
                </a:solidFill>
              </a:rPr>
              <a:t>, FAI, meteor scatter and meteor showers</a:t>
            </a:r>
          </a:p>
          <a:p>
            <a:pPr>
              <a:lnSpc>
                <a:spcPts val="2600"/>
              </a:lnSpc>
            </a:pPr>
            <a:r>
              <a:rPr lang="en-US" dirty="0">
                <a:solidFill>
                  <a:srgbClr val="000000"/>
                </a:solidFill>
              </a:rPr>
              <a:t>  - ideal antennas for auroral and </a:t>
            </a:r>
            <a:r>
              <a:rPr lang="en-US" dirty="0" err="1">
                <a:solidFill>
                  <a:srgbClr val="000000"/>
                </a:solidFill>
              </a:rPr>
              <a:t>iono</a:t>
            </a:r>
            <a:r>
              <a:rPr lang="en-US" dirty="0">
                <a:solidFill>
                  <a:srgbClr val="000000"/>
                </a:solidFill>
              </a:rPr>
              <a:t>-scatter are slightly different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04800" y="76200"/>
            <a:ext cx="7391400" cy="2133600"/>
          </a:xfrm>
        </p:spPr>
        <p:txBody>
          <a:bodyPr/>
          <a:lstStyle/>
          <a:p>
            <a:pPr algn="ctr"/>
            <a:r>
              <a:rPr lang="en-US" sz="3600" dirty="0"/>
              <a:t>G0KSC 6LFA</a:t>
            </a:r>
            <a:br>
              <a:rPr lang="en-US" sz="3700" dirty="0"/>
            </a:br>
            <a:r>
              <a:rPr lang="en-US" sz="3200" dirty="0">
                <a:solidFill>
                  <a:srgbClr val="000000"/>
                </a:solidFill>
              </a:rPr>
              <a:t>6 Element Loop Fed Yagi</a:t>
            </a:r>
            <a:br>
              <a:rPr lang="en-US" sz="3200" dirty="0">
                <a:solidFill>
                  <a:srgbClr val="000000"/>
                </a:solidFill>
              </a:rPr>
            </a:br>
            <a:r>
              <a:rPr lang="en-US" sz="3200" dirty="0">
                <a:solidFill>
                  <a:srgbClr val="000000"/>
                </a:solidFill>
              </a:rPr>
              <a:t>21 Foot Boom  14 Pounds</a:t>
            </a:r>
            <a:br>
              <a:rPr lang="en-US" sz="3200" dirty="0">
                <a:solidFill>
                  <a:srgbClr val="000000"/>
                </a:solidFill>
              </a:rPr>
            </a:br>
            <a:r>
              <a:rPr lang="en-US" sz="3200" dirty="0">
                <a:solidFill>
                  <a:srgbClr val="000000"/>
                </a:solidFill>
              </a:rPr>
              <a:t>9 </a:t>
            </a:r>
            <a:r>
              <a:rPr lang="en-US" sz="3200" dirty="0" err="1">
                <a:solidFill>
                  <a:srgbClr val="000000"/>
                </a:solidFill>
              </a:rPr>
              <a:t>dBd</a:t>
            </a:r>
            <a:r>
              <a:rPr lang="en-US" sz="3200" dirty="0">
                <a:solidFill>
                  <a:srgbClr val="000000"/>
                </a:solidFill>
              </a:rPr>
              <a:t> Gain   30 dB F/R Ratio</a:t>
            </a:r>
          </a:p>
        </p:txBody>
      </p:sp>
      <p:sp>
        <p:nvSpPr>
          <p:cNvPr id="5" name="TextBox 4">
            <a:extLst>
              <a:ext uri="{FF2B5EF4-FFF2-40B4-BE49-F238E27FC236}">
                <a16:creationId xmlns:a16="http://schemas.microsoft.com/office/drawing/2014/main" id="{813F6895-3C1A-485F-97AF-56856B52DCE2}"/>
              </a:ext>
            </a:extLst>
          </p:cNvPr>
          <p:cNvSpPr txBox="1"/>
          <p:nvPr/>
        </p:nvSpPr>
        <p:spPr>
          <a:xfrm>
            <a:off x="0" y="6248400"/>
            <a:ext cx="9144000" cy="400110"/>
          </a:xfrm>
          <a:prstGeom prst="rect">
            <a:avLst/>
          </a:prstGeom>
          <a:noFill/>
        </p:spPr>
        <p:txBody>
          <a:bodyPr wrap="square" rtlCol="0">
            <a:spAutoFit/>
          </a:bodyPr>
          <a:lstStyle/>
          <a:p>
            <a:pPr algn="ctr"/>
            <a:r>
              <a:rPr lang="en-US" sz="2000" dirty="0">
                <a:solidFill>
                  <a:srgbClr val="000000"/>
                </a:solidFill>
              </a:rPr>
              <a:t>www.g0ksc.co.uk/50mhz-lfa-yagis/6el-64mtr-boom-lfa.html</a:t>
            </a:r>
          </a:p>
        </p:txBody>
      </p:sp>
      <p:pic>
        <p:nvPicPr>
          <p:cNvPr id="2" name="Picture 1">
            <a:extLst>
              <a:ext uri="{FF2B5EF4-FFF2-40B4-BE49-F238E27FC236}">
                <a16:creationId xmlns:a16="http://schemas.microsoft.com/office/drawing/2014/main" id="{0FF3C7BE-00BA-48A8-BF32-0F2354109D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454" r="8225" b="26601"/>
          <a:stretch/>
        </p:blipFill>
        <p:spPr>
          <a:xfrm>
            <a:off x="494944" y="2438400"/>
            <a:ext cx="8268166" cy="3592945"/>
          </a:xfrm>
          <a:prstGeom prst="rect">
            <a:avLst/>
          </a:prstGeom>
        </p:spPr>
      </p:pic>
    </p:spTree>
    <p:extLst>
      <p:ext uri="{BB962C8B-B14F-4D97-AF65-F5344CB8AC3E}">
        <p14:creationId xmlns:p14="http://schemas.microsoft.com/office/powerpoint/2010/main" val="38850204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04800" y="152400"/>
            <a:ext cx="7391400" cy="2057400"/>
          </a:xfrm>
        </p:spPr>
        <p:txBody>
          <a:bodyPr/>
          <a:lstStyle/>
          <a:p>
            <a:pPr algn="ctr"/>
            <a:r>
              <a:rPr lang="en-US" sz="3600" dirty="0" err="1"/>
              <a:t>InnovAntennas</a:t>
            </a:r>
            <a:r>
              <a:rPr lang="en-US" sz="3600" dirty="0"/>
              <a:t> 6.83m 6LFA</a:t>
            </a:r>
            <a:br>
              <a:rPr lang="en-US" sz="3700" dirty="0"/>
            </a:br>
            <a:r>
              <a:rPr lang="en-US" sz="3200" dirty="0">
                <a:solidFill>
                  <a:srgbClr val="000000"/>
                </a:solidFill>
              </a:rPr>
              <a:t>6 Element Loop Fed Yagi</a:t>
            </a:r>
            <a:br>
              <a:rPr lang="en-US" sz="3200" dirty="0">
                <a:solidFill>
                  <a:srgbClr val="000000"/>
                </a:solidFill>
              </a:rPr>
            </a:br>
            <a:r>
              <a:rPr lang="en-US" sz="3200" dirty="0">
                <a:solidFill>
                  <a:srgbClr val="000000"/>
                </a:solidFill>
              </a:rPr>
              <a:t>22 Foot Boom  14 Pounds</a:t>
            </a:r>
            <a:br>
              <a:rPr lang="en-US" sz="3200" dirty="0">
                <a:solidFill>
                  <a:srgbClr val="000000"/>
                </a:solidFill>
              </a:rPr>
            </a:br>
            <a:r>
              <a:rPr lang="en-US" sz="3200" dirty="0">
                <a:solidFill>
                  <a:srgbClr val="000000"/>
                </a:solidFill>
              </a:rPr>
              <a:t>10 </a:t>
            </a:r>
            <a:r>
              <a:rPr lang="en-US" sz="3200" dirty="0" err="1">
                <a:solidFill>
                  <a:srgbClr val="000000"/>
                </a:solidFill>
              </a:rPr>
              <a:t>dBd</a:t>
            </a:r>
            <a:r>
              <a:rPr lang="en-US" sz="3200" dirty="0">
                <a:solidFill>
                  <a:srgbClr val="000000"/>
                </a:solidFill>
              </a:rPr>
              <a:t> Gain   27 dB F/R Ratio</a:t>
            </a:r>
          </a:p>
        </p:txBody>
      </p:sp>
      <p:sp>
        <p:nvSpPr>
          <p:cNvPr id="5" name="TextBox 4">
            <a:extLst>
              <a:ext uri="{FF2B5EF4-FFF2-40B4-BE49-F238E27FC236}">
                <a16:creationId xmlns:a16="http://schemas.microsoft.com/office/drawing/2014/main" id="{813F6895-3C1A-485F-97AF-56856B52DCE2}"/>
              </a:ext>
            </a:extLst>
          </p:cNvPr>
          <p:cNvSpPr txBox="1"/>
          <p:nvPr/>
        </p:nvSpPr>
        <p:spPr>
          <a:xfrm>
            <a:off x="0" y="6248400"/>
            <a:ext cx="9144000" cy="400110"/>
          </a:xfrm>
          <a:prstGeom prst="rect">
            <a:avLst/>
          </a:prstGeom>
          <a:noFill/>
        </p:spPr>
        <p:txBody>
          <a:bodyPr wrap="square" rtlCol="0">
            <a:spAutoFit/>
          </a:bodyPr>
          <a:lstStyle/>
          <a:p>
            <a:pPr algn="ctr"/>
            <a:r>
              <a:rPr lang="en-US" sz="2000" dirty="0">
                <a:solidFill>
                  <a:srgbClr val="000000"/>
                </a:solidFill>
              </a:rPr>
              <a:t>www.g0ksc.co.uk/50mhz-lfa-yagis/6el-64mtr-boom-lfa.html</a:t>
            </a:r>
          </a:p>
        </p:txBody>
      </p:sp>
      <p:pic>
        <p:nvPicPr>
          <p:cNvPr id="2" name="Picture 1">
            <a:extLst>
              <a:ext uri="{FF2B5EF4-FFF2-40B4-BE49-F238E27FC236}">
                <a16:creationId xmlns:a16="http://schemas.microsoft.com/office/drawing/2014/main" id="{0FF3C7BE-00BA-48A8-BF32-0F2354109D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005" r="3183" b="26601"/>
          <a:stretch/>
        </p:blipFill>
        <p:spPr>
          <a:xfrm>
            <a:off x="600402" y="2667000"/>
            <a:ext cx="7933998" cy="3135745"/>
          </a:xfrm>
          <a:prstGeom prst="rect">
            <a:avLst/>
          </a:prstGeom>
        </p:spPr>
      </p:pic>
    </p:spTree>
    <p:extLst>
      <p:ext uri="{BB962C8B-B14F-4D97-AF65-F5344CB8AC3E}">
        <p14:creationId xmlns:p14="http://schemas.microsoft.com/office/powerpoint/2010/main" val="32513491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04800" y="228600"/>
            <a:ext cx="7391400" cy="1981200"/>
          </a:xfrm>
        </p:spPr>
        <p:txBody>
          <a:bodyPr/>
          <a:lstStyle/>
          <a:p>
            <a:pPr algn="ctr"/>
            <a:r>
              <a:rPr lang="en-US" sz="3600" dirty="0" err="1"/>
              <a:t>Eantennas</a:t>
            </a:r>
            <a:r>
              <a:rPr lang="en-US" sz="3600" dirty="0"/>
              <a:t> 50LFA6</a:t>
            </a:r>
            <a:br>
              <a:rPr lang="en-US" sz="3700" dirty="0"/>
            </a:br>
            <a:r>
              <a:rPr lang="en-US" sz="3200" dirty="0">
                <a:solidFill>
                  <a:srgbClr val="000000"/>
                </a:solidFill>
              </a:rPr>
              <a:t>6 Element Loop Fed Yagi</a:t>
            </a:r>
            <a:br>
              <a:rPr lang="en-US" sz="3200" dirty="0">
                <a:solidFill>
                  <a:srgbClr val="000000"/>
                </a:solidFill>
              </a:rPr>
            </a:br>
            <a:r>
              <a:rPr lang="en-US" sz="3200" dirty="0">
                <a:solidFill>
                  <a:srgbClr val="000000"/>
                </a:solidFill>
              </a:rPr>
              <a:t>23 Foot Boom  30 Pounds</a:t>
            </a:r>
            <a:br>
              <a:rPr lang="en-US" sz="3200" dirty="0">
                <a:solidFill>
                  <a:srgbClr val="000000"/>
                </a:solidFill>
              </a:rPr>
            </a:br>
            <a:r>
              <a:rPr lang="en-US" sz="3200" dirty="0">
                <a:solidFill>
                  <a:srgbClr val="000000"/>
                </a:solidFill>
              </a:rPr>
              <a:t>10 </a:t>
            </a:r>
            <a:r>
              <a:rPr lang="en-US" sz="3200" dirty="0" err="1">
                <a:solidFill>
                  <a:srgbClr val="000000"/>
                </a:solidFill>
              </a:rPr>
              <a:t>dBd</a:t>
            </a:r>
            <a:r>
              <a:rPr lang="en-US" sz="3200" dirty="0">
                <a:solidFill>
                  <a:srgbClr val="000000"/>
                </a:solidFill>
              </a:rPr>
              <a:t> Gain   27 dB F/R Ratio</a:t>
            </a:r>
          </a:p>
        </p:txBody>
      </p:sp>
      <p:pic>
        <p:nvPicPr>
          <p:cNvPr id="1026" name="Picture 2" descr="50LFA6 - 6m band LFA Yagi,  6 elem.">
            <a:extLst>
              <a:ext uri="{FF2B5EF4-FFF2-40B4-BE49-F238E27FC236}">
                <a16:creationId xmlns:a16="http://schemas.microsoft.com/office/drawing/2014/main" id="{6501B91A-15ED-4A7E-8617-6165555D6F4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9000" contrast="3000"/>
                    </a14:imgEffect>
                  </a14:imgLayer>
                </a14:imgProps>
              </a:ext>
              <a:ext uri="{28A0092B-C50C-407E-A947-70E740481C1C}">
                <a14:useLocalDpi xmlns:a14="http://schemas.microsoft.com/office/drawing/2010/main" val="0"/>
              </a:ext>
            </a:extLst>
          </a:blip>
          <a:srcRect l="19882" t="38889" r="25674" b="42222"/>
          <a:stretch/>
        </p:blipFill>
        <p:spPr bwMode="auto">
          <a:xfrm>
            <a:off x="234202" y="2743200"/>
            <a:ext cx="8675596" cy="30099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58F8F65-5A96-4D2C-A009-C65997910DF2}"/>
              </a:ext>
            </a:extLst>
          </p:cNvPr>
          <p:cNvSpPr txBox="1"/>
          <p:nvPr/>
        </p:nvSpPr>
        <p:spPr>
          <a:xfrm>
            <a:off x="0" y="6096000"/>
            <a:ext cx="9144000" cy="400110"/>
          </a:xfrm>
          <a:prstGeom prst="rect">
            <a:avLst/>
          </a:prstGeom>
          <a:noFill/>
        </p:spPr>
        <p:txBody>
          <a:bodyPr wrap="square" rtlCol="0">
            <a:spAutoFit/>
          </a:bodyPr>
          <a:lstStyle/>
          <a:p>
            <a:pPr algn="ctr"/>
            <a:r>
              <a:rPr lang="en-US" sz="2000" dirty="0">
                <a:solidFill>
                  <a:srgbClr val="000000"/>
                </a:solidFill>
              </a:rPr>
              <a:t>www.dxengineering.com/parts/ean-r2010108</a:t>
            </a:r>
          </a:p>
        </p:txBody>
      </p:sp>
    </p:spTree>
    <p:extLst>
      <p:ext uri="{BB962C8B-B14F-4D97-AF65-F5344CB8AC3E}">
        <p14:creationId xmlns:p14="http://schemas.microsoft.com/office/powerpoint/2010/main" val="32360496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152400"/>
            <a:ext cx="7848600" cy="2057400"/>
          </a:xfrm>
        </p:spPr>
        <p:txBody>
          <a:bodyPr/>
          <a:lstStyle/>
          <a:p>
            <a:pPr algn="ctr"/>
            <a:r>
              <a:rPr lang="en-US" sz="3600" dirty="0"/>
              <a:t>G0KSC 8.9m 7LFA</a:t>
            </a:r>
            <a:br>
              <a:rPr lang="en-US" sz="3700" dirty="0"/>
            </a:br>
            <a:r>
              <a:rPr lang="en-US" sz="3200" dirty="0">
                <a:solidFill>
                  <a:srgbClr val="000000"/>
                </a:solidFill>
              </a:rPr>
              <a:t>7 Element Loop Fed Yagi</a:t>
            </a:r>
            <a:br>
              <a:rPr lang="en-US" sz="3200" dirty="0">
                <a:solidFill>
                  <a:srgbClr val="000000"/>
                </a:solidFill>
              </a:rPr>
            </a:br>
            <a:r>
              <a:rPr lang="en-US" sz="3200" dirty="0">
                <a:solidFill>
                  <a:srgbClr val="000000"/>
                </a:solidFill>
              </a:rPr>
              <a:t>29 Foot Boom  33 Pounds</a:t>
            </a:r>
            <a:br>
              <a:rPr lang="en-US" sz="3200" dirty="0">
                <a:solidFill>
                  <a:srgbClr val="000000"/>
                </a:solidFill>
              </a:rPr>
            </a:br>
            <a:r>
              <a:rPr lang="en-US" sz="3200" dirty="0">
                <a:solidFill>
                  <a:srgbClr val="000000"/>
                </a:solidFill>
              </a:rPr>
              <a:t>11 </a:t>
            </a:r>
            <a:r>
              <a:rPr lang="en-US" sz="3200" dirty="0" err="1">
                <a:solidFill>
                  <a:srgbClr val="000000"/>
                </a:solidFill>
              </a:rPr>
              <a:t>dBd</a:t>
            </a:r>
            <a:r>
              <a:rPr lang="en-US" sz="3200" dirty="0">
                <a:solidFill>
                  <a:srgbClr val="000000"/>
                </a:solidFill>
              </a:rPr>
              <a:t> Gain   25 dB F/R Ratio</a:t>
            </a:r>
          </a:p>
        </p:txBody>
      </p:sp>
      <p:sp>
        <p:nvSpPr>
          <p:cNvPr id="5" name="TextBox 4">
            <a:extLst>
              <a:ext uri="{FF2B5EF4-FFF2-40B4-BE49-F238E27FC236}">
                <a16:creationId xmlns:a16="http://schemas.microsoft.com/office/drawing/2014/main" id="{813F6895-3C1A-485F-97AF-56856B52DCE2}"/>
              </a:ext>
            </a:extLst>
          </p:cNvPr>
          <p:cNvSpPr txBox="1"/>
          <p:nvPr/>
        </p:nvSpPr>
        <p:spPr>
          <a:xfrm>
            <a:off x="0" y="6305490"/>
            <a:ext cx="9144000" cy="400110"/>
          </a:xfrm>
          <a:prstGeom prst="rect">
            <a:avLst/>
          </a:prstGeom>
          <a:noFill/>
        </p:spPr>
        <p:txBody>
          <a:bodyPr wrap="square" rtlCol="0">
            <a:spAutoFit/>
          </a:bodyPr>
          <a:lstStyle/>
          <a:p>
            <a:pPr algn="ctr"/>
            <a:r>
              <a:rPr lang="en-US" sz="2000" dirty="0">
                <a:solidFill>
                  <a:srgbClr val="000000"/>
                </a:solidFill>
              </a:rPr>
              <a:t>www.g0ksc.co.uk/7el-low-noise-lfa.html</a:t>
            </a:r>
          </a:p>
        </p:txBody>
      </p:sp>
      <p:pic>
        <p:nvPicPr>
          <p:cNvPr id="1026" name="Picture 2" descr="alt">
            <a:extLst>
              <a:ext uri="{FF2B5EF4-FFF2-40B4-BE49-F238E27FC236}">
                <a16:creationId xmlns:a16="http://schemas.microsoft.com/office/drawing/2014/main" id="{99E70818-8E22-4715-B7B6-4D65270081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76" t="17186" r="6558" b="21572"/>
          <a:stretch/>
        </p:blipFill>
        <p:spPr bwMode="auto">
          <a:xfrm>
            <a:off x="875913" y="2667001"/>
            <a:ext cx="7201287" cy="3581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98B16D-4F2A-4062-95E6-BF2C945D0337}"/>
              </a:ext>
            </a:extLst>
          </p:cNvPr>
          <p:cNvSpPr txBox="1"/>
          <p:nvPr/>
        </p:nvSpPr>
        <p:spPr>
          <a:xfrm>
            <a:off x="4944979" y="5734598"/>
            <a:ext cx="3200400" cy="461665"/>
          </a:xfrm>
          <a:prstGeom prst="rect">
            <a:avLst/>
          </a:prstGeom>
          <a:noFill/>
        </p:spPr>
        <p:txBody>
          <a:bodyPr wrap="square" rtlCol="0">
            <a:spAutoFit/>
          </a:bodyPr>
          <a:lstStyle/>
          <a:p>
            <a:r>
              <a:rPr lang="en-US" dirty="0">
                <a:solidFill>
                  <a:srgbClr val="000000"/>
                </a:solidFill>
              </a:rPr>
              <a:t>W7EW 180 foot tower</a:t>
            </a:r>
          </a:p>
        </p:txBody>
      </p:sp>
    </p:spTree>
    <p:extLst>
      <p:ext uri="{BB962C8B-B14F-4D97-AF65-F5344CB8AC3E}">
        <p14:creationId xmlns:p14="http://schemas.microsoft.com/office/powerpoint/2010/main" val="14679232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04800" y="228600"/>
            <a:ext cx="7391400" cy="1981200"/>
          </a:xfrm>
        </p:spPr>
        <p:txBody>
          <a:bodyPr/>
          <a:lstStyle/>
          <a:p>
            <a:pPr algn="ctr"/>
            <a:r>
              <a:rPr lang="en-US" sz="3600" dirty="0" err="1"/>
              <a:t>Eantennas</a:t>
            </a:r>
            <a:r>
              <a:rPr lang="en-US" sz="3600" dirty="0"/>
              <a:t> 50LFA7</a:t>
            </a:r>
            <a:br>
              <a:rPr lang="en-US" sz="3700" dirty="0"/>
            </a:br>
            <a:r>
              <a:rPr lang="en-US" sz="3200" dirty="0">
                <a:solidFill>
                  <a:srgbClr val="000000"/>
                </a:solidFill>
              </a:rPr>
              <a:t>7 Element Loop Fed Yagi</a:t>
            </a:r>
            <a:br>
              <a:rPr lang="en-US" sz="3200" dirty="0">
                <a:solidFill>
                  <a:srgbClr val="000000"/>
                </a:solidFill>
              </a:rPr>
            </a:br>
            <a:r>
              <a:rPr lang="en-US" sz="3200" dirty="0">
                <a:solidFill>
                  <a:srgbClr val="000000"/>
                </a:solidFill>
              </a:rPr>
              <a:t>31 Foot Boom  50 Pounds</a:t>
            </a:r>
            <a:br>
              <a:rPr lang="en-US" sz="3200" dirty="0">
                <a:solidFill>
                  <a:srgbClr val="000000"/>
                </a:solidFill>
              </a:rPr>
            </a:br>
            <a:r>
              <a:rPr lang="en-US" sz="3200" dirty="0">
                <a:solidFill>
                  <a:srgbClr val="000000"/>
                </a:solidFill>
              </a:rPr>
              <a:t>11 </a:t>
            </a:r>
            <a:r>
              <a:rPr lang="en-US" sz="3200" dirty="0" err="1">
                <a:solidFill>
                  <a:srgbClr val="000000"/>
                </a:solidFill>
              </a:rPr>
              <a:t>dBd</a:t>
            </a:r>
            <a:r>
              <a:rPr lang="en-US" sz="3200" dirty="0">
                <a:solidFill>
                  <a:srgbClr val="000000"/>
                </a:solidFill>
              </a:rPr>
              <a:t> Gain   26 dB F/R Ratio</a:t>
            </a:r>
          </a:p>
        </p:txBody>
      </p:sp>
      <p:sp>
        <p:nvSpPr>
          <p:cNvPr id="3" name="TextBox 2">
            <a:extLst>
              <a:ext uri="{FF2B5EF4-FFF2-40B4-BE49-F238E27FC236}">
                <a16:creationId xmlns:a16="http://schemas.microsoft.com/office/drawing/2014/main" id="{B58F8F65-5A96-4D2C-A009-C65997910DF2}"/>
              </a:ext>
            </a:extLst>
          </p:cNvPr>
          <p:cNvSpPr txBox="1"/>
          <p:nvPr/>
        </p:nvSpPr>
        <p:spPr>
          <a:xfrm>
            <a:off x="0" y="6229290"/>
            <a:ext cx="9144000" cy="400110"/>
          </a:xfrm>
          <a:prstGeom prst="rect">
            <a:avLst/>
          </a:prstGeom>
          <a:noFill/>
        </p:spPr>
        <p:txBody>
          <a:bodyPr wrap="square" rtlCol="0">
            <a:spAutoFit/>
          </a:bodyPr>
          <a:lstStyle/>
          <a:p>
            <a:pPr algn="ctr"/>
            <a:r>
              <a:rPr lang="en-US" sz="2000" dirty="0">
                <a:solidFill>
                  <a:srgbClr val="000000"/>
                </a:solidFill>
              </a:rPr>
              <a:t>www.dxengineering.com/parts/ean-r2010111</a:t>
            </a:r>
          </a:p>
        </p:txBody>
      </p:sp>
      <p:pic>
        <p:nvPicPr>
          <p:cNvPr id="2050" name="Picture 2">
            <a:extLst>
              <a:ext uri="{FF2B5EF4-FFF2-40B4-BE49-F238E27FC236}">
                <a16:creationId xmlns:a16="http://schemas.microsoft.com/office/drawing/2014/main" id="{DA3507E7-E9B0-4F62-8F92-607A534607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5292"/>
          <a:stretch/>
        </p:blipFill>
        <p:spPr bwMode="auto">
          <a:xfrm>
            <a:off x="2302779" y="2413390"/>
            <a:ext cx="4250421" cy="36826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EEAE837-445A-3876-CF36-A006AE0F66E2}"/>
              </a:ext>
            </a:extLst>
          </p:cNvPr>
          <p:cNvSpPr txBox="1"/>
          <p:nvPr/>
        </p:nvSpPr>
        <p:spPr>
          <a:xfrm>
            <a:off x="2308860" y="5334000"/>
            <a:ext cx="662940" cy="461665"/>
          </a:xfrm>
          <a:prstGeom prst="rect">
            <a:avLst/>
          </a:prstGeom>
          <a:solidFill>
            <a:srgbClr val="908C85"/>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428129B2-329B-18F0-5C68-9DF19D4FD424}"/>
              </a:ext>
            </a:extLst>
          </p:cNvPr>
          <p:cNvSpPr txBox="1"/>
          <p:nvPr/>
        </p:nvSpPr>
        <p:spPr>
          <a:xfrm>
            <a:off x="2971800" y="5486400"/>
            <a:ext cx="662940" cy="461665"/>
          </a:xfrm>
          <a:prstGeom prst="rect">
            <a:avLst/>
          </a:prstGeom>
          <a:solidFill>
            <a:srgbClr val="BBA991"/>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F5A84C93-C39A-056A-A632-BAEA6E94FC8A}"/>
              </a:ext>
            </a:extLst>
          </p:cNvPr>
          <p:cNvSpPr txBox="1"/>
          <p:nvPr/>
        </p:nvSpPr>
        <p:spPr>
          <a:xfrm>
            <a:off x="3604260" y="5486400"/>
            <a:ext cx="662940" cy="461665"/>
          </a:xfrm>
          <a:prstGeom prst="rect">
            <a:avLst/>
          </a:prstGeom>
          <a:solidFill>
            <a:srgbClr val="B2987D"/>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25F84046-1595-AD57-D616-B251132D3C40}"/>
              </a:ext>
            </a:extLst>
          </p:cNvPr>
          <p:cNvSpPr txBox="1"/>
          <p:nvPr/>
        </p:nvSpPr>
        <p:spPr>
          <a:xfrm>
            <a:off x="4267200" y="5486400"/>
            <a:ext cx="662940" cy="461665"/>
          </a:xfrm>
          <a:prstGeom prst="rect">
            <a:avLst/>
          </a:prstGeom>
          <a:solidFill>
            <a:srgbClr val="CDB589"/>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A31373BB-33CE-C368-0015-6F364F5E60F4}"/>
              </a:ext>
            </a:extLst>
          </p:cNvPr>
          <p:cNvSpPr txBox="1"/>
          <p:nvPr/>
        </p:nvSpPr>
        <p:spPr>
          <a:xfrm>
            <a:off x="4671060" y="5486400"/>
            <a:ext cx="662940" cy="461665"/>
          </a:xfrm>
          <a:prstGeom prst="rect">
            <a:avLst/>
          </a:prstGeom>
          <a:solidFill>
            <a:srgbClr val="EFCDA0"/>
          </a:solidFill>
        </p:spPr>
        <p:txBody>
          <a:bodyPr wrap="square" rtlCol="0">
            <a:spAutoFit/>
          </a:bodyPr>
          <a:lstStyle/>
          <a:p>
            <a:endParaRPr lang="en-US" dirty="0"/>
          </a:p>
        </p:txBody>
      </p:sp>
    </p:spTree>
    <p:extLst>
      <p:ext uri="{BB962C8B-B14F-4D97-AF65-F5344CB8AC3E}">
        <p14:creationId xmlns:p14="http://schemas.microsoft.com/office/powerpoint/2010/main" val="36853029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28600" y="457200"/>
            <a:ext cx="7620000" cy="1752600"/>
          </a:xfrm>
        </p:spPr>
        <p:txBody>
          <a:bodyPr/>
          <a:lstStyle/>
          <a:p>
            <a:pPr algn="ctr"/>
            <a:r>
              <a:rPr lang="en-US" sz="3600" dirty="0"/>
              <a:t>M2 6M7JHV</a:t>
            </a:r>
            <a:br>
              <a:rPr lang="en-US" sz="3700" dirty="0"/>
            </a:br>
            <a:r>
              <a:rPr lang="en-US" sz="3200" dirty="0">
                <a:solidFill>
                  <a:srgbClr val="000000"/>
                </a:solidFill>
              </a:rPr>
              <a:t>7 Element T-matched Yagi</a:t>
            </a:r>
            <a:br>
              <a:rPr lang="en-US" sz="3200" dirty="0">
                <a:solidFill>
                  <a:srgbClr val="000000"/>
                </a:solidFill>
              </a:rPr>
            </a:br>
            <a:r>
              <a:rPr lang="en-US" sz="3200" dirty="0">
                <a:solidFill>
                  <a:srgbClr val="000000"/>
                </a:solidFill>
              </a:rPr>
              <a:t>26 Foot Boom  18 Pounds</a:t>
            </a:r>
            <a:br>
              <a:rPr lang="en-US" sz="3200" dirty="0">
                <a:solidFill>
                  <a:srgbClr val="000000"/>
                </a:solidFill>
              </a:rPr>
            </a:br>
            <a:r>
              <a:rPr lang="en-US" sz="3200" dirty="0">
                <a:solidFill>
                  <a:srgbClr val="000000"/>
                </a:solidFill>
              </a:rPr>
              <a:t>11 </a:t>
            </a:r>
            <a:r>
              <a:rPr lang="en-US" sz="3200" dirty="0" err="1">
                <a:solidFill>
                  <a:srgbClr val="000000"/>
                </a:solidFill>
              </a:rPr>
              <a:t>dBd</a:t>
            </a:r>
            <a:r>
              <a:rPr lang="en-US" sz="3200" dirty="0">
                <a:solidFill>
                  <a:srgbClr val="000000"/>
                </a:solidFill>
              </a:rPr>
              <a:t> Gain   21 dB F/R Ratio</a:t>
            </a:r>
          </a:p>
        </p:txBody>
      </p:sp>
      <p:sp>
        <p:nvSpPr>
          <p:cNvPr id="5" name="TextBox 4">
            <a:extLst>
              <a:ext uri="{FF2B5EF4-FFF2-40B4-BE49-F238E27FC236}">
                <a16:creationId xmlns:a16="http://schemas.microsoft.com/office/drawing/2014/main" id="{813F6895-3C1A-485F-97AF-56856B52DCE2}"/>
              </a:ext>
            </a:extLst>
          </p:cNvPr>
          <p:cNvSpPr txBox="1"/>
          <p:nvPr/>
        </p:nvSpPr>
        <p:spPr>
          <a:xfrm>
            <a:off x="0" y="6248400"/>
            <a:ext cx="9144000" cy="400110"/>
          </a:xfrm>
          <a:prstGeom prst="rect">
            <a:avLst/>
          </a:prstGeom>
          <a:noFill/>
        </p:spPr>
        <p:txBody>
          <a:bodyPr wrap="square" rtlCol="0">
            <a:spAutoFit/>
          </a:bodyPr>
          <a:lstStyle/>
          <a:p>
            <a:pPr algn="ctr"/>
            <a:r>
              <a:rPr lang="en-US" sz="2000" dirty="0">
                <a:solidFill>
                  <a:srgbClr val="000000"/>
                </a:solidFill>
              </a:rPr>
              <a:t>static.dxengineering.com/global/images/instructions/msq-6m7jhv.pdf</a:t>
            </a:r>
          </a:p>
        </p:txBody>
      </p:sp>
      <p:pic>
        <p:nvPicPr>
          <p:cNvPr id="1026" name="Picture 2" descr="Show off your towers!!! - Antenna Tower Pics | AVS Forum">
            <a:extLst>
              <a:ext uri="{FF2B5EF4-FFF2-40B4-BE49-F238E27FC236}">
                <a16:creationId xmlns:a16="http://schemas.microsoft.com/office/drawing/2014/main" id="{2CD01380-F9C0-47AE-9E34-8D121EDEC7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00" t="9835" r="3333" b="19853"/>
          <a:stretch/>
        </p:blipFill>
        <p:spPr bwMode="auto">
          <a:xfrm>
            <a:off x="1002632" y="2205789"/>
            <a:ext cx="6858000" cy="4042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6170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304800"/>
            <a:ext cx="7848600" cy="1981200"/>
          </a:xfrm>
        </p:spPr>
        <p:txBody>
          <a:bodyPr/>
          <a:lstStyle/>
          <a:p>
            <a:pPr algn="ctr"/>
            <a:r>
              <a:rPr lang="en-US" sz="3600" dirty="0" err="1"/>
              <a:t>InnovAntennas</a:t>
            </a:r>
            <a:r>
              <a:rPr lang="en-US" sz="3600" dirty="0"/>
              <a:t> 8LFA</a:t>
            </a:r>
            <a:br>
              <a:rPr lang="en-US" sz="3700" dirty="0"/>
            </a:br>
            <a:r>
              <a:rPr lang="en-US" sz="3200" dirty="0">
                <a:solidFill>
                  <a:srgbClr val="000000"/>
                </a:solidFill>
              </a:rPr>
              <a:t>8 Element Loop Fed Yagi</a:t>
            </a:r>
            <a:br>
              <a:rPr lang="en-US" sz="3200" dirty="0">
                <a:solidFill>
                  <a:srgbClr val="000000"/>
                </a:solidFill>
              </a:rPr>
            </a:br>
            <a:r>
              <a:rPr lang="en-US" sz="3200" dirty="0">
                <a:solidFill>
                  <a:srgbClr val="000000"/>
                </a:solidFill>
              </a:rPr>
              <a:t>38 Foot Boom  40 Pounds</a:t>
            </a:r>
            <a:br>
              <a:rPr lang="en-US" sz="3200" dirty="0">
                <a:solidFill>
                  <a:srgbClr val="000000"/>
                </a:solidFill>
              </a:rPr>
            </a:br>
            <a:r>
              <a:rPr lang="en-US" sz="3200" dirty="0">
                <a:solidFill>
                  <a:srgbClr val="000000"/>
                </a:solidFill>
              </a:rPr>
              <a:t>11 </a:t>
            </a:r>
            <a:r>
              <a:rPr lang="en-US" sz="3200" dirty="0" err="1">
                <a:solidFill>
                  <a:srgbClr val="000000"/>
                </a:solidFill>
              </a:rPr>
              <a:t>dBd</a:t>
            </a:r>
            <a:r>
              <a:rPr lang="en-US" sz="3200" dirty="0">
                <a:solidFill>
                  <a:srgbClr val="000000"/>
                </a:solidFill>
              </a:rPr>
              <a:t> Gain   29 dB F/R Ratio</a:t>
            </a:r>
          </a:p>
        </p:txBody>
      </p:sp>
      <p:sp>
        <p:nvSpPr>
          <p:cNvPr id="5" name="TextBox 4">
            <a:extLst>
              <a:ext uri="{FF2B5EF4-FFF2-40B4-BE49-F238E27FC236}">
                <a16:creationId xmlns:a16="http://schemas.microsoft.com/office/drawing/2014/main" id="{813F6895-3C1A-485F-97AF-56856B52DCE2}"/>
              </a:ext>
            </a:extLst>
          </p:cNvPr>
          <p:cNvSpPr txBox="1"/>
          <p:nvPr/>
        </p:nvSpPr>
        <p:spPr>
          <a:xfrm>
            <a:off x="0" y="5791200"/>
            <a:ext cx="9144000" cy="707886"/>
          </a:xfrm>
          <a:prstGeom prst="rect">
            <a:avLst/>
          </a:prstGeom>
          <a:noFill/>
        </p:spPr>
        <p:txBody>
          <a:bodyPr wrap="square" rtlCol="0">
            <a:spAutoFit/>
          </a:bodyPr>
          <a:lstStyle/>
          <a:p>
            <a:pPr algn="ctr"/>
            <a:r>
              <a:rPr lang="en-US" sz="2000" dirty="0">
                <a:solidFill>
                  <a:srgbClr val="000000"/>
                </a:solidFill>
              </a:rPr>
              <a:t>innovantennas.com/en/shop-page/190/3/vhf-uhf-ham-radio-antennas/50mhz-yagis-all/8-element-50mhz-lfa2-yagi-11-67mInnovAntennas%20shop.html</a:t>
            </a:r>
          </a:p>
        </p:txBody>
      </p:sp>
      <p:pic>
        <p:nvPicPr>
          <p:cNvPr id="2050" name="Picture 2">
            <a:extLst>
              <a:ext uri="{FF2B5EF4-FFF2-40B4-BE49-F238E27FC236}">
                <a16:creationId xmlns:a16="http://schemas.microsoft.com/office/drawing/2014/main" id="{276A3C18-E6D7-4090-8A26-1F05080128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08" b="58889"/>
          <a:stretch/>
        </p:blipFill>
        <p:spPr bwMode="auto">
          <a:xfrm>
            <a:off x="2286000" y="2370667"/>
            <a:ext cx="4114800" cy="32511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98B16D-4F2A-4062-95E6-BF2C945D0337}"/>
              </a:ext>
            </a:extLst>
          </p:cNvPr>
          <p:cNvSpPr txBox="1"/>
          <p:nvPr/>
        </p:nvSpPr>
        <p:spPr>
          <a:xfrm>
            <a:off x="2379571" y="5029200"/>
            <a:ext cx="1278029" cy="523220"/>
          </a:xfrm>
          <a:prstGeom prst="rect">
            <a:avLst/>
          </a:prstGeom>
          <a:noFill/>
        </p:spPr>
        <p:txBody>
          <a:bodyPr wrap="square" rtlCol="0">
            <a:spAutoFit/>
          </a:bodyPr>
          <a:lstStyle/>
          <a:p>
            <a:r>
              <a:rPr lang="en-US" sz="2800" dirty="0">
                <a:solidFill>
                  <a:srgbClr val="000000"/>
                </a:solidFill>
              </a:rPr>
              <a:t>JA1BK</a:t>
            </a:r>
          </a:p>
        </p:txBody>
      </p:sp>
    </p:spTree>
    <p:extLst>
      <p:ext uri="{BB962C8B-B14F-4D97-AF65-F5344CB8AC3E}">
        <p14:creationId xmlns:p14="http://schemas.microsoft.com/office/powerpoint/2010/main" val="14351936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381000"/>
            <a:ext cx="7391400" cy="586152"/>
          </a:xfrm>
        </p:spPr>
        <p:txBody>
          <a:bodyPr/>
          <a:lstStyle/>
          <a:p>
            <a:pPr algn="ctr"/>
            <a:r>
              <a:rPr lang="en-US" sz="3600" dirty="0"/>
              <a:t>Yagi Element Construction</a:t>
            </a:r>
          </a:p>
        </p:txBody>
      </p:sp>
      <p:sp>
        <p:nvSpPr>
          <p:cNvPr id="3" name="TextBox 2">
            <a:extLst>
              <a:ext uri="{FF2B5EF4-FFF2-40B4-BE49-F238E27FC236}">
                <a16:creationId xmlns:a16="http://schemas.microsoft.com/office/drawing/2014/main" id="{13369204-4A7E-49DE-8F63-EEA26A06B937}"/>
              </a:ext>
            </a:extLst>
          </p:cNvPr>
          <p:cNvSpPr txBox="1"/>
          <p:nvPr/>
        </p:nvSpPr>
        <p:spPr>
          <a:xfrm>
            <a:off x="457200" y="3875544"/>
            <a:ext cx="8124340" cy="2554545"/>
          </a:xfrm>
          <a:prstGeom prst="rect">
            <a:avLst/>
          </a:prstGeom>
          <a:noFill/>
        </p:spPr>
        <p:txBody>
          <a:bodyPr wrap="square" rtlCol="0">
            <a:spAutoFit/>
          </a:bodyPr>
          <a:lstStyle/>
          <a:p>
            <a:r>
              <a:rPr lang="en-US" dirty="0">
                <a:solidFill>
                  <a:srgbClr val="000000"/>
                </a:solidFill>
              </a:rPr>
              <a:t>Center of each Yagi element:</a:t>
            </a:r>
          </a:p>
          <a:p>
            <a:r>
              <a:rPr lang="en-US" dirty="0">
                <a:solidFill>
                  <a:srgbClr val="000000"/>
                </a:solidFill>
              </a:rPr>
              <a:t>     6 feet of 0.5” diameter x 0.058” wall aluminum tubing</a:t>
            </a:r>
          </a:p>
          <a:p>
            <a:r>
              <a:rPr lang="en-US" sz="2000" dirty="0">
                <a:solidFill>
                  <a:srgbClr val="000000"/>
                </a:solidFill>
              </a:rPr>
              <a:t>      dxengineering.com/parts/dxe-at1205</a:t>
            </a:r>
          </a:p>
          <a:p>
            <a:endParaRPr lang="en-US" dirty="0">
              <a:solidFill>
                <a:srgbClr val="000000"/>
              </a:solidFill>
            </a:endParaRPr>
          </a:p>
          <a:p>
            <a:r>
              <a:rPr lang="en-US" dirty="0">
                <a:solidFill>
                  <a:srgbClr val="000000"/>
                </a:solidFill>
              </a:rPr>
              <a:t>Tips of each Yagi element:</a:t>
            </a:r>
          </a:p>
          <a:p>
            <a:r>
              <a:rPr lang="en-US" dirty="0">
                <a:solidFill>
                  <a:srgbClr val="000000"/>
                </a:solidFill>
              </a:rPr>
              <a:t>     2 feet of 0.375” diameter x 0.058” wall aluminum tubing</a:t>
            </a:r>
          </a:p>
          <a:p>
            <a:r>
              <a:rPr lang="en-US" sz="2000" dirty="0">
                <a:solidFill>
                  <a:srgbClr val="000000"/>
                </a:solidFill>
              </a:rPr>
              <a:t>      dxengineering.com/parts/dxe-at1189</a:t>
            </a:r>
          </a:p>
        </p:txBody>
      </p:sp>
      <p:pic>
        <p:nvPicPr>
          <p:cNvPr id="2" name="Picture 1">
            <a:extLst>
              <a:ext uri="{FF2B5EF4-FFF2-40B4-BE49-F238E27FC236}">
                <a16:creationId xmlns:a16="http://schemas.microsoft.com/office/drawing/2014/main" id="{A2AD3C83-7FCA-4226-AA4D-1E23913885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43200" y="1337023"/>
            <a:ext cx="3048000" cy="2469135"/>
          </a:xfrm>
          <a:prstGeom prst="rect">
            <a:avLst/>
          </a:prstGeom>
        </p:spPr>
      </p:pic>
    </p:spTree>
    <p:extLst>
      <p:ext uri="{BB962C8B-B14F-4D97-AF65-F5344CB8AC3E}">
        <p14:creationId xmlns:p14="http://schemas.microsoft.com/office/powerpoint/2010/main" val="12176169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Large, zoomable image of Jet-Lube Ss-30 Pure Copper Anti Seize. 1 of 2">
            <a:extLst>
              <a:ext uri="{FF2B5EF4-FFF2-40B4-BE49-F238E27FC236}">
                <a16:creationId xmlns:a16="http://schemas.microsoft.com/office/drawing/2014/main" id="{0A627FD3-3F15-473A-9B02-3896692137F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Large, zoomable image of Jet-Lube Ss-30 Pure Copper Anti Seize. 1 of 2">
            <a:extLst>
              <a:ext uri="{FF2B5EF4-FFF2-40B4-BE49-F238E27FC236}">
                <a16:creationId xmlns:a16="http://schemas.microsoft.com/office/drawing/2014/main" id="{FC8F22FD-676A-491E-BAA7-FA625825E0D7}"/>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Graphical user interface, application&#10;&#10;Description automatically generated">
            <a:extLst>
              <a:ext uri="{FF2B5EF4-FFF2-40B4-BE49-F238E27FC236}">
                <a16:creationId xmlns:a16="http://schemas.microsoft.com/office/drawing/2014/main" id="{99A3F4CD-EB9A-47B3-BCFE-D91204D3C688}"/>
              </a:ext>
            </a:extLst>
          </p:cNvPr>
          <p:cNvPicPr>
            <a:picLocks noChangeAspect="1"/>
          </p:cNvPicPr>
          <p:nvPr/>
        </p:nvPicPr>
        <p:blipFill rotWithShape="1">
          <a:blip r:embed="rId3">
            <a:extLst>
              <a:ext uri="{28A0092B-C50C-407E-A947-70E740481C1C}">
                <a14:useLocalDpi xmlns:a14="http://schemas.microsoft.com/office/drawing/2010/main" val="0"/>
              </a:ext>
            </a:extLst>
          </a:blip>
          <a:srcRect l="40833" t="29259" r="33333" b="21852"/>
          <a:stretch/>
        </p:blipFill>
        <p:spPr>
          <a:xfrm>
            <a:off x="2590800" y="1524000"/>
            <a:ext cx="2720055" cy="2895600"/>
          </a:xfrm>
          <a:prstGeom prst="rect">
            <a:avLst/>
          </a:prstGeom>
        </p:spPr>
      </p:pic>
      <p:sp>
        <p:nvSpPr>
          <p:cNvPr id="8" name="TextBox 7">
            <a:extLst>
              <a:ext uri="{FF2B5EF4-FFF2-40B4-BE49-F238E27FC236}">
                <a16:creationId xmlns:a16="http://schemas.microsoft.com/office/drawing/2014/main" id="{90C3B348-5200-44B2-9F18-47FD7F9C5137}"/>
              </a:ext>
            </a:extLst>
          </p:cNvPr>
          <p:cNvSpPr txBox="1"/>
          <p:nvPr/>
        </p:nvSpPr>
        <p:spPr>
          <a:xfrm>
            <a:off x="612038" y="4309408"/>
            <a:ext cx="8150962" cy="1938992"/>
          </a:xfrm>
          <a:prstGeom prst="rect">
            <a:avLst/>
          </a:prstGeom>
          <a:noFill/>
        </p:spPr>
        <p:txBody>
          <a:bodyPr wrap="square" rtlCol="0">
            <a:spAutoFit/>
          </a:bodyPr>
          <a:lstStyle/>
          <a:p>
            <a:r>
              <a:rPr lang="en-US" dirty="0">
                <a:solidFill>
                  <a:srgbClr val="333333"/>
                </a:solidFill>
                <a:latin typeface="Roboto" panose="02000000000000000000" pitchFamily="2" charset="0"/>
              </a:rPr>
              <a:t>A</a:t>
            </a:r>
            <a:r>
              <a:rPr lang="en-US" b="0" i="0" dirty="0">
                <a:solidFill>
                  <a:srgbClr val="333333"/>
                </a:solidFill>
                <a:effectLst/>
                <a:latin typeface="Roboto" panose="02000000000000000000" pitchFamily="2" charset="0"/>
              </a:rPr>
              <a:t>ssures RF conductivity</a:t>
            </a:r>
          </a:p>
          <a:p>
            <a:r>
              <a:rPr lang="en-US" dirty="0">
                <a:solidFill>
                  <a:srgbClr val="333333"/>
                </a:solidFill>
                <a:latin typeface="Roboto" panose="02000000000000000000" pitchFamily="2" charset="0"/>
              </a:rPr>
              <a:t>P</a:t>
            </a:r>
            <a:r>
              <a:rPr lang="en-US" b="0" i="0" dirty="0">
                <a:solidFill>
                  <a:srgbClr val="333333"/>
                </a:solidFill>
                <a:effectLst/>
                <a:latin typeface="Roboto" panose="02000000000000000000" pitchFamily="2" charset="0"/>
              </a:rPr>
              <a:t>revents oxidation and corrosion</a:t>
            </a:r>
          </a:p>
          <a:p>
            <a:r>
              <a:rPr lang="en-US" b="0" i="0" dirty="0">
                <a:solidFill>
                  <a:srgbClr val="FF0000"/>
                </a:solidFill>
                <a:effectLst/>
                <a:latin typeface="Roboto" panose="02000000000000000000" pitchFamily="2" charset="0"/>
              </a:rPr>
              <a:t>No long-term drying and caking like many other lubricants</a:t>
            </a:r>
          </a:p>
          <a:p>
            <a:r>
              <a:rPr lang="en-US" dirty="0">
                <a:solidFill>
                  <a:srgbClr val="333333"/>
                </a:solidFill>
                <a:latin typeface="Roboto" panose="02000000000000000000" pitchFamily="2" charset="0"/>
              </a:rPr>
              <a:t>E</a:t>
            </a:r>
            <a:r>
              <a:rPr lang="en-US" b="0" i="0" dirty="0">
                <a:solidFill>
                  <a:srgbClr val="333333"/>
                </a:solidFill>
                <a:effectLst/>
                <a:latin typeface="Roboto" panose="02000000000000000000" pitchFamily="2" charset="0"/>
              </a:rPr>
              <a:t>ffortless</a:t>
            </a:r>
            <a:r>
              <a:rPr lang="en-US" dirty="0">
                <a:solidFill>
                  <a:srgbClr val="333333"/>
                </a:solidFill>
                <a:latin typeface="Roboto" panose="02000000000000000000" pitchFamily="2" charset="0"/>
              </a:rPr>
              <a:t> Yagi element </a:t>
            </a:r>
            <a:r>
              <a:rPr lang="en-US" b="0" i="0" dirty="0">
                <a:solidFill>
                  <a:srgbClr val="333333"/>
                </a:solidFill>
                <a:effectLst/>
                <a:latin typeface="Roboto" panose="02000000000000000000" pitchFamily="2" charset="0"/>
              </a:rPr>
              <a:t>disassembly</a:t>
            </a:r>
          </a:p>
          <a:p>
            <a:r>
              <a:rPr lang="en-US" dirty="0">
                <a:solidFill>
                  <a:srgbClr val="333333"/>
                </a:solidFill>
                <a:latin typeface="Roboto" panose="02000000000000000000" pitchFamily="2" charset="0"/>
              </a:rPr>
              <a:t>E</a:t>
            </a:r>
            <a:r>
              <a:rPr lang="en-US" b="0" i="0" dirty="0">
                <a:solidFill>
                  <a:srgbClr val="333333"/>
                </a:solidFill>
                <a:effectLst/>
                <a:latin typeface="Roboto" panose="02000000000000000000" pitchFamily="2" charset="0"/>
              </a:rPr>
              <a:t>ffortless parts cleaning</a:t>
            </a:r>
            <a:endParaRPr lang="en-US" dirty="0"/>
          </a:p>
        </p:txBody>
      </p:sp>
      <p:sp>
        <p:nvSpPr>
          <p:cNvPr id="9" name="TextBox 8">
            <a:extLst>
              <a:ext uri="{FF2B5EF4-FFF2-40B4-BE49-F238E27FC236}">
                <a16:creationId xmlns:a16="http://schemas.microsoft.com/office/drawing/2014/main" id="{11630966-A670-4AF7-B00E-88D189DB210E}"/>
              </a:ext>
            </a:extLst>
          </p:cNvPr>
          <p:cNvSpPr txBox="1"/>
          <p:nvPr/>
        </p:nvSpPr>
        <p:spPr>
          <a:xfrm>
            <a:off x="0" y="6248400"/>
            <a:ext cx="9144000" cy="400110"/>
          </a:xfrm>
          <a:prstGeom prst="rect">
            <a:avLst/>
          </a:prstGeom>
          <a:noFill/>
        </p:spPr>
        <p:txBody>
          <a:bodyPr wrap="square" rtlCol="0">
            <a:spAutoFit/>
          </a:bodyPr>
          <a:lstStyle/>
          <a:p>
            <a:pPr algn="ctr"/>
            <a:r>
              <a:rPr lang="en-US" sz="2000" dirty="0">
                <a:solidFill>
                  <a:srgbClr val="000000"/>
                </a:solidFill>
              </a:rPr>
              <a:t>dxengineering.com/parts/jtl-12555</a:t>
            </a:r>
          </a:p>
        </p:txBody>
      </p:sp>
      <p:sp>
        <p:nvSpPr>
          <p:cNvPr id="26626" name="Rectangle 2"/>
          <p:cNvSpPr>
            <a:spLocks noGrp="1" noChangeArrowheads="1"/>
          </p:cNvSpPr>
          <p:nvPr>
            <p:ph type="title"/>
          </p:nvPr>
        </p:nvSpPr>
        <p:spPr>
          <a:xfrm>
            <a:off x="0" y="533400"/>
            <a:ext cx="7391400" cy="1219200"/>
          </a:xfrm>
        </p:spPr>
        <p:txBody>
          <a:bodyPr/>
          <a:lstStyle/>
          <a:p>
            <a:pPr algn="ctr"/>
            <a:r>
              <a:rPr lang="en-US" sz="3600" dirty="0"/>
              <a:t>Protecting Yagi Element Joints</a:t>
            </a:r>
            <a:br>
              <a:rPr lang="en-US" sz="3800" dirty="0"/>
            </a:br>
            <a:r>
              <a:rPr lang="en-US" sz="3800" dirty="0"/>
              <a:t> </a:t>
            </a:r>
            <a:r>
              <a:rPr lang="en-US" sz="3200" dirty="0">
                <a:solidFill>
                  <a:srgbClr val="000000"/>
                </a:solidFill>
              </a:rPr>
              <a:t>Anti-</a:t>
            </a:r>
            <a:r>
              <a:rPr lang="en-US" sz="3200" dirty="0" err="1">
                <a:solidFill>
                  <a:srgbClr val="000000"/>
                </a:solidFill>
              </a:rPr>
              <a:t>Sieze</a:t>
            </a:r>
            <a:r>
              <a:rPr lang="en-US" sz="3200" dirty="0">
                <a:solidFill>
                  <a:srgbClr val="000000"/>
                </a:solidFill>
              </a:rPr>
              <a:t> and Anti-Corrosion</a:t>
            </a:r>
            <a:br>
              <a:rPr lang="en-US" sz="3200" dirty="0">
                <a:solidFill>
                  <a:srgbClr val="000000"/>
                </a:solidFill>
              </a:rPr>
            </a:br>
            <a:r>
              <a:rPr lang="en-US" sz="3200" dirty="0">
                <a:solidFill>
                  <a:srgbClr val="000000"/>
                </a:solidFill>
              </a:rPr>
              <a:t>Lubricant</a:t>
            </a:r>
          </a:p>
        </p:txBody>
      </p:sp>
    </p:spTree>
    <p:extLst>
      <p:ext uri="{BB962C8B-B14F-4D97-AF65-F5344CB8AC3E}">
        <p14:creationId xmlns:p14="http://schemas.microsoft.com/office/powerpoint/2010/main" val="1186623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633663"/>
            <a:ext cx="7391400" cy="586152"/>
          </a:xfrm>
        </p:spPr>
        <p:txBody>
          <a:bodyPr/>
          <a:lstStyle/>
          <a:p>
            <a:pPr algn="ctr"/>
            <a:r>
              <a:rPr lang="en-US" sz="4000" dirty="0"/>
              <a:t> </a:t>
            </a:r>
            <a:br>
              <a:rPr lang="en-US" sz="4000" dirty="0"/>
            </a:br>
            <a:r>
              <a:rPr lang="en-US" sz="3600" dirty="0"/>
              <a:t>Yagi Boom Construction</a:t>
            </a:r>
          </a:p>
        </p:txBody>
      </p:sp>
      <p:sp>
        <p:nvSpPr>
          <p:cNvPr id="3" name="TextBox 2">
            <a:extLst>
              <a:ext uri="{FF2B5EF4-FFF2-40B4-BE49-F238E27FC236}">
                <a16:creationId xmlns:a16="http://schemas.microsoft.com/office/drawing/2014/main" id="{13369204-4A7E-49DE-8F63-EEA26A06B937}"/>
              </a:ext>
            </a:extLst>
          </p:cNvPr>
          <p:cNvSpPr txBox="1"/>
          <p:nvPr/>
        </p:nvSpPr>
        <p:spPr>
          <a:xfrm>
            <a:off x="76200" y="1460242"/>
            <a:ext cx="9090822" cy="5016758"/>
          </a:xfrm>
          <a:prstGeom prst="rect">
            <a:avLst/>
          </a:prstGeom>
          <a:noFill/>
        </p:spPr>
        <p:txBody>
          <a:bodyPr wrap="none" rtlCol="0">
            <a:spAutoFit/>
          </a:bodyPr>
          <a:lstStyle/>
          <a:p>
            <a:endParaRPr lang="en-US" dirty="0">
              <a:solidFill>
                <a:srgbClr val="000000"/>
              </a:solidFill>
            </a:endParaRPr>
          </a:p>
          <a:p>
            <a:r>
              <a:rPr lang="en-US" dirty="0">
                <a:solidFill>
                  <a:srgbClr val="000000"/>
                </a:solidFill>
              </a:rPr>
              <a:t>12 foot boom:  Two  6 ft x 1.5” o.d. x 0.058” wall aluminum tubing </a:t>
            </a:r>
          </a:p>
          <a:p>
            <a:r>
              <a:rPr lang="en-US" sz="2000" dirty="0">
                <a:solidFill>
                  <a:srgbClr val="000000"/>
                </a:solidFill>
              </a:rPr>
              <a:t>             dxengineering.com/parts/dxe-at1488</a:t>
            </a:r>
          </a:p>
          <a:p>
            <a:endParaRPr lang="en-US" dirty="0">
              <a:solidFill>
                <a:srgbClr val="000000"/>
              </a:solidFill>
            </a:endParaRPr>
          </a:p>
          <a:p>
            <a:r>
              <a:rPr lang="en-US" dirty="0">
                <a:solidFill>
                  <a:srgbClr val="000000"/>
                </a:solidFill>
              </a:rPr>
              <a:t>18 foot boom: Three 6 ft x 1.5” o.d. x 0.120” wall aluminum tubing</a:t>
            </a:r>
          </a:p>
          <a:p>
            <a:r>
              <a:rPr lang="en-US" sz="2000" dirty="0">
                <a:solidFill>
                  <a:srgbClr val="000000"/>
                </a:solidFill>
              </a:rPr>
              <a:t>             dxengineering.com/parts/dxe-at1311</a:t>
            </a:r>
          </a:p>
          <a:p>
            <a:endParaRPr lang="en-US" dirty="0">
              <a:solidFill>
                <a:srgbClr val="000000"/>
              </a:solidFill>
            </a:endParaRPr>
          </a:p>
          <a:p>
            <a:r>
              <a:rPr lang="en-US" dirty="0">
                <a:solidFill>
                  <a:srgbClr val="000000"/>
                </a:solidFill>
              </a:rPr>
              <a:t>24 foot boom: Four 6 ft x 2” o.d. x 0.058” wall aluminum tubing </a:t>
            </a:r>
          </a:p>
          <a:p>
            <a:r>
              <a:rPr lang="en-US" sz="2000" dirty="0">
                <a:solidFill>
                  <a:srgbClr val="000000"/>
                </a:solidFill>
              </a:rPr>
              <a:t>             dxengineering.com/parts/dxe-at1492</a:t>
            </a:r>
          </a:p>
          <a:p>
            <a:endParaRPr lang="en-US" dirty="0">
              <a:solidFill>
                <a:srgbClr val="000000"/>
              </a:solidFill>
            </a:endParaRPr>
          </a:p>
          <a:p>
            <a:r>
              <a:rPr lang="en-US" dirty="0">
                <a:solidFill>
                  <a:srgbClr val="000000"/>
                </a:solidFill>
              </a:rPr>
              <a:t>Square aluminum tubing makes precise element levelling easier</a:t>
            </a:r>
          </a:p>
          <a:p>
            <a:r>
              <a:rPr lang="en-US" dirty="0">
                <a:solidFill>
                  <a:srgbClr val="000000"/>
                </a:solidFill>
              </a:rPr>
              <a:t>	use 1.5 inch square tubing for a 12 foot boom</a:t>
            </a:r>
          </a:p>
          <a:p>
            <a:r>
              <a:rPr lang="en-US" dirty="0">
                <a:solidFill>
                  <a:srgbClr val="000000"/>
                </a:solidFill>
              </a:rPr>
              <a:t>           use 2.0 inch square tubing for a 24 foot boom</a:t>
            </a:r>
          </a:p>
          <a:p>
            <a:r>
              <a:rPr lang="en-US" sz="2000" dirty="0">
                <a:solidFill>
                  <a:srgbClr val="000000"/>
                </a:solidFill>
              </a:rPr>
              <a:t>             metalsdepot.com/aluminum-products/aluminum-square-tube</a:t>
            </a:r>
          </a:p>
        </p:txBody>
      </p:sp>
    </p:spTree>
    <p:extLst>
      <p:ext uri="{BB962C8B-B14F-4D97-AF65-F5344CB8AC3E}">
        <p14:creationId xmlns:p14="http://schemas.microsoft.com/office/powerpoint/2010/main" val="1676786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20" name="Rectangle 12">
            <a:extLst>
              <a:ext uri="{FF2B5EF4-FFF2-40B4-BE49-F238E27FC236}">
                <a16:creationId xmlns:a16="http://schemas.microsoft.com/office/drawing/2014/main" id="{053B9FF3-49F0-40ED-AE77-1CC8899ED559}"/>
              </a:ext>
            </a:extLst>
          </p:cNvPr>
          <p:cNvSpPr>
            <a:spLocks noChangeArrowheads="1"/>
          </p:cNvSpPr>
          <p:nvPr/>
        </p:nvSpPr>
        <p:spPr bwMode="auto">
          <a:xfrm>
            <a:off x="142875" y="893763"/>
            <a:ext cx="4948238"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174625" indent="-174625" defTabSz="7620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804863" indent="-266700" defTabSz="7620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65225" indent="-161925" defTabSz="7620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60525" indent="-228600" defTabSz="7620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1970088" indent="-130175" defTabSz="7620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427288" indent="-130175" defTabSz="7620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884488" indent="-130175" defTabSz="7620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341688" indent="-130175" defTabSz="7620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798888" indent="-130175" defTabSz="7620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Aft>
                <a:spcPct val="20000"/>
              </a:spcAft>
              <a:buFontTx/>
              <a:buChar char="•"/>
            </a:pPr>
            <a:endParaRPr lang="en-US" altLang="en-US" sz="2000" i="0">
              <a:solidFill>
                <a:schemeClr val="tx1"/>
              </a:solidFill>
              <a:latin typeface="Arial" panose="020B0604020202020204" pitchFamily="34" charset="0"/>
              <a:cs typeface="Arial" panose="020B0604020202020204" pitchFamily="34" charset="0"/>
            </a:endParaRPr>
          </a:p>
        </p:txBody>
      </p:sp>
      <p:sp>
        <p:nvSpPr>
          <p:cNvPr id="10245" name="TextBox 1">
            <a:extLst>
              <a:ext uri="{FF2B5EF4-FFF2-40B4-BE49-F238E27FC236}">
                <a16:creationId xmlns:a16="http://schemas.microsoft.com/office/drawing/2014/main" id="{D7B04AFA-78BA-4551-997C-B3D744751C79}"/>
              </a:ext>
            </a:extLst>
          </p:cNvPr>
          <p:cNvSpPr txBox="1">
            <a:spLocks noChangeArrowheads="1"/>
          </p:cNvSpPr>
          <p:nvPr/>
        </p:nvSpPr>
        <p:spPr bwMode="auto">
          <a:xfrm>
            <a:off x="3309092" y="3861048"/>
            <a:ext cx="2190774" cy="369888"/>
          </a:xfrm>
          <a:prstGeom prst="rect">
            <a:avLst/>
          </a:prstGeom>
          <a:solidFill>
            <a:srgbClr val="07138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sz="1800" i="0">
                <a:solidFill>
                  <a:schemeClr val="tx1"/>
                </a:solidFill>
                <a:latin typeface="Times New Roman" panose="02020603050405020304" pitchFamily="18" charset="0"/>
                <a:cs typeface="Arial" panose="020B0604020202020204" pitchFamily="34" charset="0"/>
              </a:rPr>
              <a:t>                                                   </a:t>
            </a:r>
          </a:p>
        </p:txBody>
      </p:sp>
      <p:cxnSp>
        <p:nvCxnSpPr>
          <p:cNvPr id="8" name="Straight Connector 7">
            <a:extLst>
              <a:ext uri="{FF2B5EF4-FFF2-40B4-BE49-F238E27FC236}">
                <a16:creationId xmlns:a16="http://schemas.microsoft.com/office/drawing/2014/main" id="{7033ABEF-2D7F-4F41-88E0-AD1C6084D0B3}"/>
              </a:ext>
            </a:extLst>
          </p:cNvPr>
          <p:cNvCxnSpPr>
            <a:cxnSpLocks/>
          </p:cNvCxnSpPr>
          <p:nvPr/>
        </p:nvCxnSpPr>
        <p:spPr>
          <a:xfrm flipV="1">
            <a:off x="942876" y="4052358"/>
            <a:ext cx="1797368" cy="114343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1">
            <a:extLst>
              <a:ext uri="{FF2B5EF4-FFF2-40B4-BE49-F238E27FC236}">
                <a16:creationId xmlns:a16="http://schemas.microsoft.com/office/drawing/2014/main" id="{589C62C7-8D8C-4222-AB97-E3B417DBA39C}"/>
              </a:ext>
            </a:extLst>
          </p:cNvPr>
          <p:cNvSpPr txBox="1">
            <a:spLocks noChangeArrowheads="1"/>
          </p:cNvSpPr>
          <p:nvPr/>
        </p:nvSpPr>
        <p:spPr bwMode="auto">
          <a:xfrm>
            <a:off x="3656943" y="3993082"/>
            <a:ext cx="2535237" cy="369888"/>
          </a:xfrm>
          <a:prstGeom prst="rect">
            <a:avLst/>
          </a:prstGeom>
          <a:solidFill>
            <a:srgbClr val="07138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sz="1800" i="0">
                <a:solidFill>
                  <a:schemeClr val="tx1"/>
                </a:solidFill>
                <a:latin typeface="Times New Roman" panose="02020603050405020304" pitchFamily="18" charset="0"/>
                <a:cs typeface="Arial" panose="020B0604020202020204" pitchFamily="34" charset="0"/>
              </a:rPr>
              <a:t>                                                   </a:t>
            </a:r>
          </a:p>
        </p:txBody>
      </p:sp>
      <p:sp>
        <p:nvSpPr>
          <p:cNvPr id="11" name="TextBox 1">
            <a:extLst>
              <a:ext uri="{FF2B5EF4-FFF2-40B4-BE49-F238E27FC236}">
                <a16:creationId xmlns:a16="http://schemas.microsoft.com/office/drawing/2014/main" id="{A546212E-65A8-436C-8622-464316593261}"/>
              </a:ext>
            </a:extLst>
          </p:cNvPr>
          <p:cNvSpPr txBox="1">
            <a:spLocks noChangeArrowheads="1"/>
          </p:cNvSpPr>
          <p:nvPr/>
        </p:nvSpPr>
        <p:spPr bwMode="auto">
          <a:xfrm>
            <a:off x="2727558" y="4026034"/>
            <a:ext cx="2190774" cy="369888"/>
          </a:xfrm>
          <a:prstGeom prst="rect">
            <a:avLst/>
          </a:prstGeom>
          <a:solidFill>
            <a:srgbClr val="07138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sz="1800" i="0">
                <a:solidFill>
                  <a:schemeClr val="tx1"/>
                </a:solidFill>
                <a:latin typeface="Times New Roman" panose="02020603050405020304" pitchFamily="18" charset="0"/>
                <a:cs typeface="Arial" panose="020B0604020202020204" pitchFamily="34" charset="0"/>
              </a:rPr>
              <a:t>                                                   </a:t>
            </a:r>
          </a:p>
        </p:txBody>
      </p:sp>
      <p:sp>
        <p:nvSpPr>
          <p:cNvPr id="12" name="TextBox 1">
            <a:extLst>
              <a:ext uri="{FF2B5EF4-FFF2-40B4-BE49-F238E27FC236}">
                <a16:creationId xmlns:a16="http://schemas.microsoft.com/office/drawing/2014/main" id="{4EEE027D-0643-49AE-9761-3BE2BC5969ED}"/>
              </a:ext>
            </a:extLst>
          </p:cNvPr>
          <p:cNvSpPr txBox="1">
            <a:spLocks noChangeArrowheads="1"/>
          </p:cNvSpPr>
          <p:nvPr/>
        </p:nvSpPr>
        <p:spPr bwMode="auto">
          <a:xfrm rot="1877502">
            <a:off x="6022822" y="4515146"/>
            <a:ext cx="1951680" cy="369888"/>
          </a:xfrm>
          <a:prstGeom prst="rect">
            <a:avLst/>
          </a:prstGeom>
          <a:solidFill>
            <a:srgbClr val="050A66"/>
          </a:solidFill>
          <a:ln>
            <a:noFill/>
          </a:ln>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sz="1800" i="0">
                <a:solidFill>
                  <a:schemeClr val="tx1"/>
                </a:solidFill>
                <a:latin typeface="Times New Roman" panose="02020603050405020304" pitchFamily="18" charset="0"/>
                <a:cs typeface="Arial" panose="020B0604020202020204" pitchFamily="34" charset="0"/>
              </a:rPr>
              <a:t>                                                   </a:t>
            </a:r>
          </a:p>
        </p:txBody>
      </p:sp>
      <p:cxnSp>
        <p:nvCxnSpPr>
          <p:cNvPr id="13" name="Straight Connector 12">
            <a:extLst>
              <a:ext uri="{FF2B5EF4-FFF2-40B4-BE49-F238E27FC236}">
                <a16:creationId xmlns:a16="http://schemas.microsoft.com/office/drawing/2014/main" id="{AA73157C-17BD-4BAD-A517-4D8EDEB944BE}"/>
              </a:ext>
            </a:extLst>
          </p:cNvPr>
          <p:cNvCxnSpPr>
            <a:cxnSpLocks/>
          </p:cNvCxnSpPr>
          <p:nvPr/>
        </p:nvCxnSpPr>
        <p:spPr>
          <a:xfrm>
            <a:off x="2691554" y="4052358"/>
            <a:ext cx="1783550" cy="839984"/>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A61FA83-8A65-4CC2-A420-45DF71D13713}"/>
              </a:ext>
            </a:extLst>
          </p:cNvPr>
          <p:cNvCxnSpPr>
            <a:cxnSpLocks/>
          </p:cNvCxnSpPr>
          <p:nvPr/>
        </p:nvCxnSpPr>
        <p:spPr>
          <a:xfrm>
            <a:off x="6192180" y="4035202"/>
            <a:ext cx="1705961" cy="1051916"/>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36D30A4-BEC3-49D2-A3DA-0B468FA9D7B6}"/>
              </a:ext>
            </a:extLst>
          </p:cNvPr>
          <p:cNvCxnSpPr>
            <a:cxnSpLocks/>
          </p:cNvCxnSpPr>
          <p:nvPr/>
        </p:nvCxnSpPr>
        <p:spPr>
          <a:xfrm flipH="1">
            <a:off x="4482151" y="4026034"/>
            <a:ext cx="1710029" cy="866308"/>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10242" name="Rectangle 2">
            <a:extLst>
              <a:ext uri="{FF2B5EF4-FFF2-40B4-BE49-F238E27FC236}">
                <a16:creationId xmlns:a16="http://schemas.microsoft.com/office/drawing/2014/main" id="{EB2EEB7A-804C-4FA9-AE4E-7CE08D57A872}"/>
              </a:ext>
            </a:extLst>
          </p:cNvPr>
          <p:cNvSpPr>
            <a:spLocks noGrp="1"/>
          </p:cNvSpPr>
          <p:nvPr>
            <p:ph type="title"/>
          </p:nvPr>
        </p:nvSpPr>
        <p:spPr>
          <a:xfrm>
            <a:off x="-2637" y="93127"/>
            <a:ext cx="7806759" cy="1659473"/>
          </a:xfrm>
          <a:noFill/>
        </p:spPr>
        <p:txBody>
          <a:bodyPr/>
          <a:lstStyle/>
          <a:p>
            <a:pPr>
              <a:lnSpc>
                <a:spcPts val="3000"/>
              </a:lnSpc>
              <a:spcBef>
                <a:spcPts val="3000"/>
              </a:spcBef>
              <a:spcAft>
                <a:spcPts val="1800"/>
              </a:spcAft>
            </a:pPr>
            <a:r>
              <a:rPr lang="en-US" sz="3600" i="0" baseline="0" dirty="0">
                <a:solidFill>
                  <a:srgbClr val="FF0000"/>
                </a:solidFill>
                <a:latin typeface="Arial" panose="020B0604020202020204" pitchFamily="34" charset="0"/>
                <a:cs typeface="Arial" panose="020B0604020202020204" pitchFamily="34" charset="0"/>
              </a:rPr>
              <a:t>      Mid-Latitude E</a:t>
            </a:r>
            <a:r>
              <a:rPr lang="en-US" sz="4000" i="0" baseline="-25000" dirty="0">
                <a:solidFill>
                  <a:srgbClr val="FF0000"/>
                </a:solidFill>
                <a:latin typeface="Arial" panose="020B0604020202020204" pitchFamily="34" charset="0"/>
                <a:cs typeface="Arial" panose="020B0604020202020204" pitchFamily="34" charset="0"/>
              </a:rPr>
              <a:t>s</a:t>
            </a:r>
            <a:r>
              <a:rPr lang="en-US" sz="3600" i="0" baseline="0" dirty="0">
                <a:solidFill>
                  <a:srgbClr val="FF0000"/>
                </a:solidFill>
                <a:latin typeface="Arial" panose="020B0604020202020204" pitchFamily="34" charset="0"/>
                <a:cs typeface="Arial" panose="020B0604020202020204" pitchFamily="34" charset="0"/>
              </a:rPr>
              <a:t> </a:t>
            </a:r>
            <a:r>
              <a:rPr lang="en-US" altLang="en-US" sz="3600" b="1" dirty="0">
                <a:solidFill>
                  <a:srgbClr val="FF0000"/>
                </a:solidFill>
                <a:latin typeface="Arial" panose="020B0604020202020204" pitchFamily="34" charset="0"/>
                <a:cs typeface="Arial" panose="020B0604020202020204" pitchFamily="34" charset="0"/>
              </a:rPr>
              <a:t>Propagation</a:t>
            </a:r>
            <a:br>
              <a:rPr lang="en-US" altLang="en-US" sz="3600" dirty="0">
                <a:solidFill>
                  <a:srgbClr val="FF0000"/>
                </a:solidFill>
                <a:latin typeface="Arial" panose="020B0604020202020204" pitchFamily="34" charset="0"/>
                <a:cs typeface="Arial" panose="020B0604020202020204" pitchFamily="34" charset="0"/>
              </a:rPr>
            </a:br>
            <a:r>
              <a:rPr lang="en-US" altLang="en-US" sz="2500" b="1" dirty="0">
                <a:solidFill>
                  <a:srgbClr val="000714"/>
                </a:solidFill>
                <a:latin typeface="Arial" panose="020B0604020202020204" pitchFamily="34" charset="0"/>
                <a:cs typeface="Arial" panose="020B0604020202020204" pitchFamily="34" charset="0"/>
              </a:rPr>
              <a:t>Below the MUF propagation    800 to 1200 km</a:t>
            </a:r>
            <a:br>
              <a:rPr lang="en-US" altLang="en-US" sz="2500" b="1" dirty="0">
                <a:solidFill>
                  <a:srgbClr val="000714"/>
                </a:solidFill>
                <a:latin typeface="Arial" panose="020B0604020202020204" pitchFamily="34" charset="0"/>
                <a:cs typeface="Arial" panose="020B0604020202020204" pitchFamily="34" charset="0"/>
              </a:rPr>
            </a:br>
            <a:r>
              <a:rPr lang="en-US" altLang="en-US" sz="2500" dirty="0">
                <a:solidFill>
                  <a:srgbClr val="000714"/>
                </a:solidFill>
                <a:latin typeface="Arial" panose="020B0604020202020204" pitchFamily="34" charset="0"/>
                <a:cs typeface="Arial" panose="020B0604020202020204" pitchFamily="34" charset="0"/>
              </a:rPr>
              <a:t>Near </a:t>
            </a:r>
            <a:r>
              <a:rPr lang="en-US" altLang="en-US" sz="2500" b="1" dirty="0">
                <a:solidFill>
                  <a:srgbClr val="000714"/>
                </a:solidFill>
                <a:latin typeface="Arial" panose="020B0604020202020204" pitchFamily="34" charset="0"/>
                <a:cs typeface="Arial" panose="020B0604020202020204" pitchFamily="34" charset="0"/>
              </a:rPr>
              <a:t>the MUF p</a:t>
            </a:r>
            <a:r>
              <a:rPr lang="en-US" altLang="en-US" sz="2500" dirty="0">
                <a:solidFill>
                  <a:srgbClr val="000714"/>
                </a:solidFill>
                <a:latin typeface="Arial" panose="020B0604020202020204" pitchFamily="34" charset="0"/>
                <a:cs typeface="Arial" panose="020B0604020202020204" pitchFamily="34" charset="0"/>
              </a:rPr>
              <a:t>ropagation     1200 to 2000 km</a:t>
            </a:r>
            <a:br>
              <a:rPr lang="en-US" altLang="en-US" sz="2500" dirty="0">
                <a:solidFill>
                  <a:srgbClr val="000714"/>
                </a:solidFill>
                <a:latin typeface="Arial" panose="020B0604020202020204" pitchFamily="34" charset="0"/>
                <a:cs typeface="Arial" panose="020B0604020202020204" pitchFamily="34" charset="0"/>
              </a:rPr>
            </a:br>
            <a:r>
              <a:rPr lang="en-US" altLang="en-US" sz="2500" b="1" dirty="0">
                <a:solidFill>
                  <a:srgbClr val="000714"/>
                </a:solidFill>
                <a:latin typeface="Arial" panose="020B0604020202020204" pitchFamily="34" charset="0"/>
                <a:cs typeface="Arial" panose="020B0604020202020204" pitchFamily="34" charset="0"/>
              </a:rPr>
              <a:t>Above the MUF p</a:t>
            </a:r>
            <a:r>
              <a:rPr lang="en-US" altLang="en-US" sz="2500" dirty="0">
                <a:solidFill>
                  <a:srgbClr val="000714"/>
                </a:solidFill>
                <a:latin typeface="Arial" panose="020B0604020202020204" pitchFamily="34" charset="0"/>
                <a:cs typeface="Arial" panose="020B0604020202020204" pitchFamily="34" charset="0"/>
              </a:rPr>
              <a:t>ropagation  2000 to 10,000+ km</a:t>
            </a:r>
            <a:endParaRPr altLang="en-US" sz="2500" b="1" dirty="0">
              <a:solidFill>
                <a:srgbClr val="000714"/>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78E6A711-C755-4B66-919E-341F6B15B89A}"/>
              </a:ext>
            </a:extLst>
          </p:cNvPr>
          <p:cNvSpPr txBox="1"/>
          <p:nvPr/>
        </p:nvSpPr>
        <p:spPr>
          <a:xfrm>
            <a:off x="7804122" y="4617132"/>
            <a:ext cx="1161243" cy="377406"/>
          </a:xfrm>
          <a:prstGeom prst="rect">
            <a:avLst/>
          </a:prstGeom>
          <a:solidFill>
            <a:srgbClr val="020749"/>
          </a:solidFill>
        </p:spPr>
        <p:txBody>
          <a:bodyPr wrap="square" rtlCol="0">
            <a:spAutoFit/>
          </a:bodyPr>
          <a:lstStyle/>
          <a:p>
            <a:r>
              <a:rPr lang="en-US" dirty="0">
                <a:latin typeface="Comic Sans MS" panose="030F0702030302020204" pitchFamily="66" charset="0"/>
              </a:rPr>
              <a:t>Receiver</a:t>
            </a:r>
          </a:p>
        </p:txBody>
      </p:sp>
      <p:sp>
        <p:nvSpPr>
          <p:cNvPr id="25" name="TextBox 24">
            <a:extLst>
              <a:ext uri="{FF2B5EF4-FFF2-40B4-BE49-F238E27FC236}">
                <a16:creationId xmlns:a16="http://schemas.microsoft.com/office/drawing/2014/main" id="{750BFB4C-DE07-42A7-8D1C-8F5DC89353F1}"/>
              </a:ext>
            </a:extLst>
          </p:cNvPr>
          <p:cNvSpPr txBox="1"/>
          <p:nvPr/>
        </p:nvSpPr>
        <p:spPr>
          <a:xfrm>
            <a:off x="1799692" y="3167680"/>
            <a:ext cx="2047355" cy="369332"/>
          </a:xfrm>
          <a:prstGeom prst="rect">
            <a:avLst/>
          </a:prstGeom>
          <a:solidFill>
            <a:srgbClr val="0A1CAE"/>
          </a:solidFill>
        </p:spPr>
        <p:txBody>
          <a:bodyPr wrap="none" rtlCol="0">
            <a:spAutoFit/>
          </a:bodyPr>
          <a:lstStyle/>
          <a:p>
            <a:r>
              <a:rPr lang="en-US" dirty="0">
                <a:latin typeface="Comic Sans MS" panose="030F0702030302020204" pitchFamily="66" charset="0"/>
              </a:rPr>
              <a:t>Sporadic-E Patch</a:t>
            </a:r>
          </a:p>
        </p:txBody>
      </p:sp>
      <p:sp>
        <p:nvSpPr>
          <p:cNvPr id="26" name="TextBox 25">
            <a:extLst>
              <a:ext uri="{FF2B5EF4-FFF2-40B4-BE49-F238E27FC236}">
                <a16:creationId xmlns:a16="http://schemas.microsoft.com/office/drawing/2014/main" id="{D0ADBF61-70B1-43D7-A9CA-BC0077F0010B}"/>
              </a:ext>
            </a:extLst>
          </p:cNvPr>
          <p:cNvSpPr txBox="1"/>
          <p:nvPr/>
        </p:nvSpPr>
        <p:spPr>
          <a:xfrm>
            <a:off x="5156015" y="3140968"/>
            <a:ext cx="2116285" cy="369332"/>
          </a:xfrm>
          <a:prstGeom prst="rect">
            <a:avLst/>
          </a:prstGeom>
          <a:solidFill>
            <a:srgbClr val="04148D"/>
          </a:solidFill>
        </p:spPr>
        <p:txBody>
          <a:bodyPr wrap="none" rtlCol="0">
            <a:spAutoFit/>
          </a:bodyPr>
          <a:lstStyle/>
          <a:p>
            <a:r>
              <a:rPr lang="en-US" dirty="0">
                <a:latin typeface="Comic Sans MS" panose="030F0702030302020204" pitchFamily="66" charset="0"/>
              </a:rPr>
              <a:t>Sporadic-E Patch </a:t>
            </a:r>
          </a:p>
        </p:txBody>
      </p:sp>
      <p:pic>
        <p:nvPicPr>
          <p:cNvPr id="10244" name="Picture 2" descr="Geometry of non-tilted Es cloud to cloud propagation">
            <a:extLst>
              <a:ext uri="{FF2B5EF4-FFF2-40B4-BE49-F238E27FC236}">
                <a16:creationId xmlns:a16="http://schemas.microsoft.com/office/drawing/2014/main" id="{79403173-BC98-429B-8BA1-D5C981336F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50" t="25606" r="2357" b="710"/>
          <a:stretch>
            <a:fillRect/>
          </a:stretch>
        </p:blipFill>
        <p:spPr bwMode="auto">
          <a:xfrm>
            <a:off x="3856" y="3136900"/>
            <a:ext cx="913288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a:extLst>
              <a:ext uri="{FF2B5EF4-FFF2-40B4-BE49-F238E27FC236}">
                <a16:creationId xmlns:a16="http://schemas.microsoft.com/office/drawing/2014/main" id="{E550F5E3-4FBD-4829-BDC9-AE6D25D13CBE}"/>
              </a:ext>
            </a:extLst>
          </p:cNvPr>
          <p:cNvSpPr txBox="1"/>
          <p:nvPr/>
        </p:nvSpPr>
        <p:spPr>
          <a:xfrm>
            <a:off x="3124200" y="4038600"/>
            <a:ext cx="2732663" cy="461665"/>
          </a:xfrm>
          <a:prstGeom prst="rect">
            <a:avLst/>
          </a:prstGeom>
          <a:solidFill>
            <a:srgbClr val="060D78"/>
          </a:solidFill>
        </p:spPr>
        <p:txBody>
          <a:bodyPr wrap="square" rtlCol="0">
            <a:spAutoFit/>
          </a:bodyPr>
          <a:lstStyle/>
          <a:p>
            <a:pPr algn="ctr"/>
            <a:endParaRPr lang="en-US" dirty="0">
              <a:latin typeface="Comic Sans MS" panose="030F0702030302020204" pitchFamily="66" charset="0"/>
            </a:endParaRPr>
          </a:p>
        </p:txBody>
      </p:sp>
      <p:sp>
        <p:nvSpPr>
          <p:cNvPr id="16" name="TextBox 15">
            <a:extLst>
              <a:ext uri="{FF2B5EF4-FFF2-40B4-BE49-F238E27FC236}">
                <a16:creationId xmlns:a16="http://schemas.microsoft.com/office/drawing/2014/main" id="{B54CB7B5-3460-4572-AC76-A66E5F2C954C}"/>
              </a:ext>
            </a:extLst>
          </p:cNvPr>
          <p:cNvSpPr txBox="1"/>
          <p:nvPr/>
        </p:nvSpPr>
        <p:spPr>
          <a:xfrm>
            <a:off x="2819400" y="4002505"/>
            <a:ext cx="3372779" cy="215444"/>
          </a:xfrm>
          <a:prstGeom prst="rect">
            <a:avLst/>
          </a:prstGeom>
          <a:solidFill>
            <a:srgbClr val="061393"/>
          </a:solidFill>
        </p:spPr>
        <p:txBody>
          <a:bodyPr wrap="square" rtlCol="0">
            <a:spAutoFit/>
          </a:bodyPr>
          <a:lstStyle/>
          <a:p>
            <a:r>
              <a:rPr lang="en-US" sz="800" dirty="0"/>
              <a:t>                                                          </a:t>
            </a:r>
          </a:p>
        </p:txBody>
      </p:sp>
      <p:sp>
        <p:nvSpPr>
          <p:cNvPr id="14" name="TextBox 13">
            <a:extLst>
              <a:ext uri="{FF2B5EF4-FFF2-40B4-BE49-F238E27FC236}">
                <a16:creationId xmlns:a16="http://schemas.microsoft.com/office/drawing/2014/main" id="{584777F9-898E-461B-B4DC-B0A3CFBBACA8}"/>
              </a:ext>
            </a:extLst>
          </p:cNvPr>
          <p:cNvSpPr txBox="1"/>
          <p:nvPr/>
        </p:nvSpPr>
        <p:spPr>
          <a:xfrm rot="16200000">
            <a:off x="5751882" y="3067264"/>
            <a:ext cx="235501" cy="461665"/>
          </a:xfrm>
          <a:prstGeom prst="rect">
            <a:avLst/>
          </a:prstGeom>
          <a:solidFill>
            <a:srgbClr val="061C93"/>
          </a:solidFill>
        </p:spPr>
        <p:txBody>
          <a:bodyPr wrap="square" rtlCol="0">
            <a:spAutoFit/>
          </a:bodyPr>
          <a:lstStyle/>
          <a:p>
            <a:r>
              <a:rPr lang="en-US" sz="800" dirty="0"/>
              <a:t> </a:t>
            </a:r>
            <a:r>
              <a:rPr lang="en-US" dirty="0"/>
              <a:t> </a:t>
            </a:r>
          </a:p>
        </p:txBody>
      </p:sp>
      <p:sp>
        <p:nvSpPr>
          <p:cNvPr id="38" name="TextBox 37">
            <a:extLst>
              <a:ext uri="{FF2B5EF4-FFF2-40B4-BE49-F238E27FC236}">
                <a16:creationId xmlns:a16="http://schemas.microsoft.com/office/drawing/2014/main" id="{9968A6F6-039C-456D-8B02-701B1F5E2D8A}"/>
              </a:ext>
            </a:extLst>
          </p:cNvPr>
          <p:cNvSpPr txBox="1"/>
          <p:nvPr/>
        </p:nvSpPr>
        <p:spPr>
          <a:xfrm rot="16200000">
            <a:off x="5787574" y="3158252"/>
            <a:ext cx="232228" cy="461665"/>
          </a:xfrm>
          <a:prstGeom prst="rect">
            <a:avLst/>
          </a:prstGeom>
          <a:solidFill>
            <a:srgbClr val="061C93"/>
          </a:solidFill>
        </p:spPr>
        <p:txBody>
          <a:bodyPr wrap="square" rtlCol="0">
            <a:spAutoFit/>
          </a:bodyPr>
          <a:lstStyle/>
          <a:p>
            <a:r>
              <a:rPr lang="en-US" sz="800" dirty="0"/>
              <a:t> </a:t>
            </a:r>
            <a:r>
              <a:rPr lang="en-US" dirty="0"/>
              <a:t> </a:t>
            </a:r>
          </a:p>
        </p:txBody>
      </p:sp>
      <p:sp>
        <p:nvSpPr>
          <p:cNvPr id="39" name="TextBox 38">
            <a:extLst>
              <a:ext uri="{FF2B5EF4-FFF2-40B4-BE49-F238E27FC236}">
                <a16:creationId xmlns:a16="http://schemas.microsoft.com/office/drawing/2014/main" id="{2243130C-481E-46BF-B89F-6105B2788082}"/>
              </a:ext>
            </a:extLst>
          </p:cNvPr>
          <p:cNvSpPr txBox="1"/>
          <p:nvPr/>
        </p:nvSpPr>
        <p:spPr>
          <a:xfrm rot="16200000">
            <a:off x="6210719" y="3161882"/>
            <a:ext cx="232228" cy="461665"/>
          </a:xfrm>
          <a:prstGeom prst="rect">
            <a:avLst/>
          </a:prstGeom>
          <a:solidFill>
            <a:srgbClr val="061C93"/>
          </a:solidFill>
        </p:spPr>
        <p:txBody>
          <a:bodyPr wrap="square" rtlCol="0">
            <a:spAutoFit/>
          </a:bodyPr>
          <a:lstStyle/>
          <a:p>
            <a:r>
              <a:rPr lang="en-US" sz="800" dirty="0"/>
              <a:t> </a:t>
            </a:r>
            <a:r>
              <a:rPr lang="en-US" dirty="0"/>
              <a:t> </a:t>
            </a:r>
          </a:p>
        </p:txBody>
      </p:sp>
      <p:sp>
        <p:nvSpPr>
          <p:cNvPr id="40" name="TextBox 39">
            <a:extLst>
              <a:ext uri="{FF2B5EF4-FFF2-40B4-BE49-F238E27FC236}">
                <a16:creationId xmlns:a16="http://schemas.microsoft.com/office/drawing/2014/main" id="{DE710F00-7E18-47DB-822B-176675176253}"/>
              </a:ext>
            </a:extLst>
          </p:cNvPr>
          <p:cNvSpPr txBox="1"/>
          <p:nvPr/>
        </p:nvSpPr>
        <p:spPr>
          <a:xfrm rot="16200000">
            <a:off x="6587253" y="3161882"/>
            <a:ext cx="232228" cy="461665"/>
          </a:xfrm>
          <a:prstGeom prst="rect">
            <a:avLst/>
          </a:prstGeom>
          <a:solidFill>
            <a:srgbClr val="061C93"/>
          </a:solidFill>
        </p:spPr>
        <p:txBody>
          <a:bodyPr wrap="square" rtlCol="0">
            <a:spAutoFit/>
          </a:bodyPr>
          <a:lstStyle/>
          <a:p>
            <a:r>
              <a:rPr lang="en-US" sz="800" dirty="0"/>
              <a:t> </a:t>
            </a:r>
            <a:r>
              <a:rPr lang="en-US" dirty="0"/>
              <a:t> </a:t>
            </a:r>
          </a:p>
        </p:txBody>
      </p:sp>
      <p:sp>
        <p:nvSpPr>
          <p:cNvPr id="41" name="TextBox 40">
            <a:extLst>
              <a:ext uri="{FF2B5EF4-FFF2-40B4-BE49-F238E27FC236}">
                <a16:creationId xmlns:a16="http://schemas.microsoft.com/office/drawing/2014/main" id="{947552BC-07B5-4E59-92EA-2065B2DB1994}"/>
              </a:ext>
            </a:extLst>
          </p:cNvPr>
          <p:cNvSpPr txBox="1"/>
          <p:nvPr/>
        </p:nvSpPr>
        <p:spPr>
          <a:xfrm rot="16200000">
            <a:off x="2456823" y="3161882"/>
            <a:ext cx="232228" cy="461665"/>
          </a:xfrm>
          <a:prstGeom prst="rect">
            <a:avLst/>
          </a:prstGeom>
          <a:solidFill>
            <a:srgbClr val="061C93"/>
          </a:solidFill>
        </p:spPr>
        <p:txBody>
          <a:bodyPr wrap="square" rtlCol="0">
            <a:spAutoFit/>
          </a:bodyPr>
          <a:lstStyle/>
          <a:p>
            <a:r>
              <a:rPr lang="en-US" sz="800" dirty="0"/>
              <a:t> </a:t>
            </a:r>
            <a:r>
              <a:rPr lang="en-US" dirty="0"/>
              <a:t> </a:t>
            </a:r>
          </a:p>
        </p:txBody>
      </p:sp>
      <p:sp>
        <p:nvSpPr>
          <p:cNvPr id="42" name="TextBox 41">
            <a:extLst>
              <a:ext uri="{FF2B5EF4-FFF2-40B4-BE49-F238E27FC236}">
                <a16:creationId xmlns:a16="http://schemas.microsoft.com/office/drawing/2014/main" id="{398E0553-AFDA-4B6A-82A1-9D1E48A7F31B}"/>
              </a:ext>
            </a:extLst>
          </p:cNvPr>
          <p:cNvSpPr txBox="1"/>
          <p:nvPr/>
        </p:nvSpPr>
        <p:spPr>
          <a:xfrm rot="16200000">
            <a:off x="2926026" y="3161882"/>
            <a:ext cx="232228" cy="461665"/>
          </a:xfrm>
          <a:prstGeom prst="rect">
            <a:avLst/>
          </a:prstGeom>
          <a:solidFill>
            <a:srgbClr val="061C93"/>
          </a:solidFill>
        </p:spPr>
        <p:txBody>
          <a:bodyPr wrap="square" rtlCol="0">
            <a:spAutoFit/>
          </a:bodyPr>
          <a:lstStyle/>
          <a:p>
            <a:r>
              <a:rPr lang="en-US" sz="800" dirty="0"/>
              <a:t> </a:t>
            </a:r>
            <a:r>
              <a:rPr lang="en-US" dirty="0"/>
              <a:t> </a:t>
            </a:r>
          </a:p>
        </p:txBody>
      </p:sp>
      <p:sp>
        <p:nvSpPr>
          <p:cNvPr id="43" name="TextBox 42">
            <a:extLst>
              <a:ext uri="{FF2B5EF4-FFF2-40B4-BE49-F238E27FC236}">
                <a16:creationId xmlns:a16="http://schemas.microsoft.com/office/drawing/2014/main" id="{83CF5F4A-A8FA-4CD5-9823-62C8F9C23A92}"/>
              </a:ext>
            </a:extLst>
          </p:cNvPr>
          <p:cNvSpPr txBox="1"/>
          <p:nvPr/>
        </p:nvSpPr>
        <p:spPr>
          <a:xfrm rot="16200000">
            <a:off x="3234453" y="3161882"/>
            <a:ext cx="232228" cy="461665"/>
          </a:xfrm>
          <a:prstGeom prst="rect">
            <a:avLst/>
          </a:prstGeom>
          <a:solidFill>
            <a:srgbClr val="061C93"/>
          </a:solidFill>
        </p:spPr>
        <p:txBody>
          <a:bodyPr wrap="square" rtlCol="0">
            <a:spAutoFit/>
          </a:bodyPr>
          <a:lstStyle/>
          <a:p>
            <a:r>
              <a:rPr lang="en-US" sz="800" dirty="0"/>
              <a:t> </a:t>
            </a:r>
            <a:r>
              <a:rPr lang="en-US" dirty="0"/>
              <a:t> </a:t>
            </a:r>
          </a:p>
        </p:txBody>
      </p:sp>
      <p:sp>
        <p:nvSpPr>
          <p:cNvPr id="45" name="TextBox 44">
            <a:extLst>
              <a:ext uri="{FF2B5EF4-FFF2-40B4-BE49-F238E27FC236}">
                <a16:creationId xmlns:a16="http://schemas.microsoft.com/office/drawing/2014/main" id="{9C17F836-3382-40B0-831A-6A1BB8E54EBB}"/>
              </a:ext>
            </a:extLst>
          </p:cNvPr>
          <p:cNvSpPr txBox="1"/>
          <p:nvPr/>
        </p:nvSpPr>
        <p:spPr>
          <a:xfrm>
            <a:off x="7755366" y="4633454"/>
            <a:ext cx="970137" cy="430887"/>
          </a:xfrm>
          <a:prstGeom prst="rect">
            <a:avLst/>
          </a:prstGeom>
          <a:solidFill>
            <a:srgbClr val="020846"/>
          </a:solidFill>
        </p:spPr>
        <p:txBody>
          <a:bodyPr wrap="none" rtlCol="0">
            <a:spAutoFit/>
          </a:bodyPr>
          <a:lstStyle/>
          <a:p>
            <a:r>
              <a:rPr lang="en-US" sz="2200" dirty="0"/>
              <a:t>          </a:t>
            </a:r>
          </a:p>
        </p:txBody>
      </p:sp>
      <p:cxnSp>
        <p:nvCxnSpPr>
          <p:cNvPr id="47" name="Straight Connector 46">
            <a:extLst>
              <a:ext uri="{FF2B5EF4-FFF2-40B4-BE49-F238E27FC236}">
                <a16:creationId xmlns:a16="http://schemas.microsoft.com/office/drawing/2014/main" id="{2086B588-CA50-4FAB-B9AF-9B0DF73AF6DD}"/>
              </a:ext>
            </a:extLst>
          </p:cNvPr>
          <p:cNvCxnSpPr>
            <a:cxnSpLocks/>
          </p:cNvCxnSpPr>
          <p:nvPr/>
        </p:nvCxnSpPr>
        <p:spPr>
          <a:xfrm>
            <a:off x="2718236" y="4020663"/>
            <a:ext cx="831586" cy="113431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045F4F8F-688A-4BF7-B423-F3B6E0E019F0}"/>
              </a:ext>
            </a:extLst>
          </p:cNvPr>
          <p:cNvSpPr txBox="1"/>
          <p:nvPr/>
        </p:nvSpPr>
        <p:spPr>
          <a:xfrm>
            <a:off x="1845222" y="4419600"/>
            <a:ext cx="1659978" cy="759182"/>
          </a:xfrm>
          <a:prstGeom prst="rect">
            <a:avLst/>
          </a:prstGeom>
          <a:noFill/>
        </p:spPr>
        <p:txBody>
          <a:bodyPr wrap="square" rtlCol="0">
            <a:spAutoFit/>
          </a:bodyPr>
          <a:lstStyle/>
          <a:p>
            <a:pPr>
              <a:lnSpc>
                <a:spcPts val="2500"/>
              </a:lnSpc>
            </a:pPr>
            <a:r>
              <a:rPr lang="en-US" dirty="0">
                <a:latin typeface="Arial" panose="020B0604020202020204" pitchFamily="34" charset="0"/>
                <a:cs typeface="Arial" panose="020B0604020202020204" pitchFamily="34" charset="0"/>
              </a:rPr>
              <a:t>  Below</a:t>
            </a:r>
          </a:p>
          <a:p>
            <a:pPr>
              <a:lnSpc>
                <a:spcPts val="2500"/>
              </a:lnSpc>
            </a:pPr>
            <a:r>
              <a:rPr lang="en-US" sz="2400" i="0" baseline="0" dirty="0">
                <a:solidFill>
                  <a:schemeClr val="tx1"/>
                </a:solidFill>
                <a:latin typeface="Arial" panose="020B0604020202020204" pitchFamily="34" charset="0"/>
                <a:cs typeface="Arial" panose="020B0604020202020204" pitchFamily="34" charset="0"/>
              </a:rPr>
              <a:t>  the M</a:t>
            </a:r>
            <a:r>
              <a:rPr lang="en-US" dirty="0">
                <a:latin typeface="Arial" panose="020B0604020202020204" pitchFamily="34" charset="0"/>
                <a:cs typeface="Arial" panose="020B0604020202020204" pitchFamily="34" charset="0"/>
              </a:rPr>
              <a:t>UF</a:t>
            </a:r>
            <a:endParaRPr lang="en-US" sz="2400" i="0" baseline="0" dirty="0">
              <a:solidFill>
                <a:schemeClr val="tx1"/>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88DE7BF3-3D21-49CB-BCDB-2CEC332FF70E}"/>
              </a:ext>
            </a:extLst>
          </p:cNvPr>
          <p:cNvSpPr txBox="1"/>
          <p:nvPr/>
        </p:nvSpPr>
        <p:spPr>
          <a:xfrm>
            <a:off x="2836105" y="5099540"/>
            <a:ext cx="1117848" cy="707886"/>
          </a:xfrm>
          <a:prstGeom prst="rect">
            <a:avLst/>
          </a:prstGeom>
          <a:noFill/>
        </p:spPr>
        <p:txBody>
          <a:bodyPr wrap="square" rtlCol="0">
            <a:spAutoFit/>
          </a:bodyPr>
          <a:lstStyle/>
          <a:p>
            <a:pPr>
              <a:lnSpc>
                <a:spcPts val="2400"/>
              </a:lnSpc>
            </a:pPr>
            <a:r>
              <a:rPr lang="en-US" sz="2200" dirty="0">
                <a:highlight>
                  <a:srgbClr val="000714"/>
                </a:highlight>
              </a:rPr>
              <a:t> Maine 800 km</a:t>
            </a:r>
          </a:p>
        </p:txBody>
      </p:sp>
      <p:cxnSp>
        <p:nvCxnSpPr>
          <p:cNvPr id="52" name="Straight Arrow Connector 51">
            <a:extLst>
              <a:ext uri="{FF2B5EF4-FFF2-40B4-BE49-F238E27FC236}">
                <a16:creationId xmlns:a16="http://schemas.microsoft.com/office/drawing/2014/main" id="{B24509A5-2273-44EC-AD7B-7613A763195D}"/>
              </a:ext>
            </a:extLst>
          </p:cNvPr>
          <p:cNvCxnSpPr/>
          <p:nvPr/>
        </p:nvCxnSpPr>
        <p:spPr bwMode="auto">
          <a:xfrm flipV="1">
            <a:off x="2932093" y="4595661"/>
            <a:ext cx="207347" cy="155364"/>
          </a:xfrm>
          <a:prstGeom prst="straightConnector1">
            <a:avLst/>
          </a:prstGeom>
          <a:solidFill>
            <a:schemeClr val="accent1"/>
          </a:solidFill>
          <a:ln w="317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6" name="TextBox 55">
            <a:extLst>
              <a:ext uri="{FF2B5EF4-FFF2-40B4-BE49-F238E27FC236}">
                <a16:creationId xmlns:a16="http://schemas.microsoft.com/office/drawing/2014/main" id="{8DBAE8B8-ED70-4383-95C6-10FBBAEDF6DB}"/>
              </a:ext>
            </a:extLst>
          </p:cNvPr>
          <p:cNvSpPr txBox="1"/>
          <p:nvPr/>
        </p:nvSpPr>
        <p:spPr>
          <a:xfrm>
            <a:off x="3733800" y="1981200"/>
            <a:ext cx="1610512" cy="759182"/>
          </a:xfrm>
          <a:prstGeom prst="rect">
            <a:avLst/>
          </a:prstGeom>
          <a:solidFill>
            <a:srgbClr val="081BA8"/>
          </a:solidFill>
        </p:spPr>
        <p:txBody>
          <a:bodyPr wrap="square" rtlCol="0">
            <a:spAutoFit/>
          </a:bodyPr>
          <a:lstStyle/>
          <a:p>
            <a:pPr algn="ctr">
              <a:lnSpc>
                <a:spcPts val="2500"/>
              </a:lnSpc>
            </a:pPr>
            <a:r>
              <a:rPr lang="en-US" dirty="0">
                <a:latin typeface="Arial" panose="020B0604020202020204" pitchFamily="34" charset="0"/>
                <a:cs typeface="Arial" panose="020B0604020202020204" pitchFamily="34" charset="0"/>
              </a:rPr>
              <a:t>Above</a:t>
            </a:r>
            <a:r>
              <a:rPr lang="en-US" sz="2400" i="0" baseline="0" dirty="0">
                <a:solidFill>
                  <a:schemeClr val="tx1"/>
                </a:solidFill>
                <a:latin typeface="Arial" panose="020B0604020202020204" pitchFamily="34" charset="0"/>
                <a:cs typeface="Arial" panose="020B0604020202020204" pitchFamily="34" charset="0"/>
              </a:rPr>
              <a:t> the M</a:t>
            </a:r>
            <a:r>
              <a:rPr lang="en-US" dirty="0">
                <a:latin typeface="Arial" panose="020B0604020202020204" pitchFamily="34" charset="0"/>
                <a:cs typeface="Arial" panose="020B0604020202020204" pitchFamily="34" charset="0"/>
              </a:rPr>
              <a:t>UF</a:t>
            </a:r>
            <a:endParaRPr lang="en-US" sz="2400" i="0" baseline="0" dirty="0">
              <a:solidFill>
                <a:schemeClr val="tx1"/>
              </a:solidFill>
              <a:latin typeface="Arial" panose="020B0604020202020204" pitchFamily="34" charset="0"/>
              <a:cs typeface="Arial" panose="020B0604020202020204" pitchFamily="34" charset="0"/>
            </a:endParaRPr>
          </a:p>
        </p:txBody>
      </p:sp>
      <p:cxnSp>
        <p:nvCxnSpPr>
          <p:cNvPr id="59" name="Straight Arrow Connector 58">
            <a:extLst>
              <a:ext uri="{FF2B5EF4-FFF2-40B4-BE49-F238E27FC236}">
                <a16:creationId xmlns:a16="http://schemas.microsoft.com/office/drawing/2014/main" id="{BF35FC9C-3545-494F-AA14-84A9A79BD4BF}"/>
              </a:ext>
            </a:extLst>
          </p:cNvPr>
          <p:cNvCxnSpPr/>
          <p:nvPr/>
        </p:nvCxnSpPr>
        <p:spPr bwMode="auto">
          <a:xfrm flipH="1">
            <a:off x="3527692" y="2438400"/>
            <a:ext cx="380135" cy="462760"/>
          </a:xfrm>
          <a:prstGeom prst="straightConnector1">
            <a:avLst/>
          </a:prstGeom>
          <a:solidFill>
            <a:schemeClr val="accent1"/>
          </a:solidFill>
          <a:ln w="317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a:extLst>
              <a:ext uri="{FF2B5EF4-FFF2-40B4-BE49-F238E27FC236}">
                <a16:creationId xmlns:a16="http://schemas.microsoft.com/office/drawing/2014/main" id="{81B66C5D-BC17-4680-BC7A-EE94C1C59C90}"/>
              </a:ext>
            </a:extLst>
          </p:cNvPr>
          <p:cNvCxnSpPr>
            <a:cxnSpLocks/>
          </p:cNvCxnSpPr>
          <p:nvPr/>
        </p:nvCxnSpPr>
        <p:spPr>
          <a:xfrm flipH="1" flipV="1">
            <a:off x="6177666" y="4004584"/>
            <a:ext cx="1720475" cy="1059757"/>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5BD5FF73-01BF-4224-8884-9E3A03366A85}"/>
              </a:ext>
            </a:extLst>
          </p:cNvPr>
          <p:cNvCxnSpPr/>
          <p:nvPr/>
        </p:nvCxnSpPr>
        <p:spPr bwMode="auto">
          <a:xfrm flipH="1">
            <a:off x="4038600" y="4214180"/>
            <a:ext cx="189396" cy="434020"/>
          </a:xfrm>
          <a:prstGeom prst="straightConnector1">
            <a:avLst/>
          </a:prstGeom>
          <a:solidFill>
            <a:schemeClr val="accent1"/>
          </a:solidFill>
          <a:ln w="317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6" name="TextBox 65">
            <a:extLst>
              <a:ext uri="{FF2B5EF4-FFF2-40B4-BE49-F238E27FC236}">
                <a16:creationId xmlns:a16="http://schemas.microsoft.com/office/drawing/2014/main" id="{EAFA4DD1-8EE9-4A20-9F20-12A27E9FFBF4}"/>
              </a:ext>
            </a:extLst>
          </p:cNvPr>
          <p:cNvSpPr txBox="1"/>
          <p:nvPr/>
        </p:nvSpPr>
        <p:spPr>
          <a:xfrm>
            <a:off x="253356" y="5715000"/>
            <a:ext cx="1346844" cy="430887"/>
          </a:xfrm>
          <a:prstGeom prst="rect">
            <a:avLst/>
          </a:prstGeom>
          <a:noFill/>
        </p:spPr>
        <p:txBody>
          <a:bodyPr wrap="none" rtlCol="0">
            <a:spAutoFit/>
          </a:bodyPr>
          <a:lstStyle/>
          <a:p>
            <a:r>
              <a:rPr lang="en-US" sz="2200" dirty="0">
                <a:highlight>
                  <a:srgbClr val="000714"/>
                </a:highlight>
              </a:rPr>
              <a:t>Maryland</a:t>
            </a:r>
          </a:p>
        </p:txBody>
      </p:sp>
      <p:sp>
        <p:nvSpPr>
          <p:cNvPr id="68" name="TextBox 67">
            <a:extLst>
              <a:ext uri="{FF2B5EF4-FFF2-40B4-BE49-F238E27FC236}">
                <a16:creationId xmlns:a16="http://schemas.microsoft.com/office/drawing/2014/main" id="{87AC7ADF-9BF1-4810-A776-028A64E42892}"/>
              </a:ext>
            </a:extLst>
          </p:cNvPr>
          <p:cNvSpPr txBox="1"/>
          <p:nvPr/>
        </p:nvSpPr>
        <p:spPr>
          <a:xfrm>
            <a:off x="0" y="4643735"/>
            <a:ext cx="867342" cy="461665"/>
          </a:xfrm>
          <a:prstGeom prst="rect">
            <a:avLst/>
          </a:prstGeom>
          <a:solidFill>
            <a:srgbClr val="00094A"/>
          </a:solidFill>
        </p:spPr>
        <p:txBody>
          <a:bodyPr wrap="square" rtlCol="0">
            <a:spAutoFit/>
          </a:bodyPr>
          <a:lstStyle/>
          <a:p>
            <a:pPr algn="ctr"/>
            <a:r>
              <a:rPr lang="en-US" dirty="0">
                <a:latin typeface="Arial" panose="020B0604020202020204" pitchFamily="34" charset="0"/>
                <a:cs typeface="Arial" panose="020B0604020202020204" pitchFamily="34" charset="0"/>
              </a:rPr>
              <a:t>   </a:t>
            </a:r>
            <a:endParaRPr lang="en-US" sz="2400" i="0" baseline="0" dirty="0">
              <a:solidFill>
                <a:schemeClr val="tx1"/>
              </a:solidFill>
              <a:latin typeface="Arial" panose="020B0604020202020204" pitchFamily="34" charset="0"/>
              <a:cs typeface="Arial" panose="020B0604020202020204" pitchFamily="34" charset="0"/>
            </a:endParaRPr>
          </a:p>
        </p:txBody>
      </p:sp>
      <p:sp>
        <p:nvSpPr>
          <p:cNvPr id="69" name="TextBox 68">
            <a:extLst>
              <a:ext uri="{FF2B5EF4-FFF2-40B4-BE49-F238E27FC236}">
                <a16:creationId xmlns:a16="http://schemas.microsoft.com/office/drawing/2014/main" id="{F1DD2920-E120-4917-9E74-17A00734A822}"/>
              </a:ext>
            </a:extLst>
          </p:cNvPr>
          <p:cNvSpPr txBox="1"/>
          <p:nvPr/>
        </p:nvSpPr>
        <p:spPr>
          <a:xfrm rot="19403921">
            <a:off x="756943" y="4480255"/>
            <a:ext cx="867342" cy="461665"/>
          </a:xfrm>
          <a:prstGeom prst="rect">
            <a:avLst/>
          </a:prstGeom>
          <a:solidFill>
            <a:srgbClr val="020A54"/>
          </a:solidFill>
        </p:spPr>
        <p:txBody>
          <a:bodyPr wrap="square" rtlCol="0">
            <a:spAutoFit/>
          </a:bodyPr>
          <a:lstStyle/>
          <a:p>
            <a:pPr algn="ctr"/>
            <a:r>
              <a:rPr lang="en-US" dirty="0">
                <a:latin typeface="Arial" panose="020B0604020202020204" pitchFamily="34" charset="0"/>
                <a:cs typeface="Arial" panose="020B0604020202020204" pitchFamily="34" charset="0"/>
              </a:rPr>
              <a:t>   </a:t>
            </a:r>
            <a:endParaRPr lang="en-US" sz="2400" i="0" baseline="0" dirty="0">
              <a:solidFill>
                <a:schemeClr val="tx1"/>
              </a:solidFill>
              <a:latin typeface="Arial" panose="020B0604020202020204" pitchFamily="34" charset="0"/>
              <a:cs typeface="Arial" panose="020B0604020202020204" pitchFamily="34" charset="0"/>
            </a:endParaRPr>
          </a:p>
        </p:txBody>
      </p:sp>
      <p:sp>
        <p:nvSpPr>
          <p:cNvPr id="70" name="TextBox 69">
            <a:extLst>
              <a:ext uri="{FF2B5EF4-FFF2-40B4-BE49-F238E27FC236}">
                <a16:creationId xmlns:a16="http://schemas.microsoft.com/office/drawing/2014/main" id="{EE703166-ACBA-4FD1-A7E8-BF1C26F33E10}"/>
              </a:ext>
            </a:extLst>
          </p:cNvPr>
          <p:cNvSpPr txBox="1"/>
          <p:nvPr/>
        </p:nvSpPr>
        <p:spPr>
          <a:xfrm>
            <a:off x="7010400" y="3352800"/>
            <a:ext cx="1381912" cy="759182"/>
          </a:xfrm>
          <a:prstGeom prst="rect">
            <a:avLst/>
          </a:prstGeom>
          <a:noFill/>
        </p:spPr>
        <p:txBody>
          <a:bodyPr wrap="square" rtlCol="0">
            <a:spAutoFit/>
          </a:bodyPr>
          <a:lstStyle/>
          <a:p>
            <a:pPr algn="ctr">
              <a:lnSpc>
                <a:spcPts val="2500"/>
              </a:lnSpc>
            </a:pPr>
            <a:r>
              <a:rPr lang="en-US" dirty="0">
                <a:latin typeface="Arial" panose="020B0604020202020204" pitchFamily="34" charset="0"/>
                <a:cs typeface="Arial" panose="020B0604020202020204" pitchFamily="34" charset="0"/>
              </a:rPr>
              <a:t>Above</a:t>
            </a:r>
          </a:p>
          <a:p>
            <a:pPr algn="ctr">
              <a:lnSpc>
                <a:spcPts val="2500"/>
              </a:lnSpc>
            </a:pPr>
            <a:r>
              <a:rPr lang="en-US" sz="2400" i="0" baseline="0" dirty="0">
                <a:solidFill>
                  <a:schemeClr val="tx1"/>
                </a:solidFill>
                <a:latin typeface="Arial" panose="020B0604020202020204" pitchFamily="34" charset="0"/>
                <a:cs typeface="Arial" panose="020B0604020202020204" pitchFamily="34" charset="0"/>
              </a:rPr>
              <a:t>the M</a:t>
            </a:r>
            <a:r>
              <a:rPr lang="en-US" dirty="0">
                <a:latin typeface="Arial" panose="020B0604020202020204" pitchFamily="34" charset="0"/>
                <a:cs typeface="Arial" panose="020B0604020202020204" pitchFamily="34" charset="0"/>
              </a:rPr>
              <a:t>UF</a:t>
            </a:r>
            <a:endParaRPr lang="en-US" sz="2400" i="0" baseline="0" dirty="0">
              <a:solidFill>
                <a:schemeClr val="tx1"/>
              </a:solidFill>
              <a:latin typeface="Arial" panose="020B0604020202020204" pitchFamily="34" charset="0"/>
              <a:cs typeface="Arial" panose="020B0604020202020204" pitchFamily="34" charset="0"/>
            </a:endParaRPr>
          </a:p>
        </p:txBody>
      </p:sp>
      <p:cxnSp>
        <p:nvCxnSpPr>
          <p:cNvPr id="71" name="Straight Arrow Connector 70">
            <a:extLst>
              <a:ext uri="{FF2B5EF4-FFF2-40B4-BE49-F238E27FC236}">
                <a16:creationId xmlns:a16="http://schemas.microsoft.com/office/drawing/2014/main" id="{D46C9FC2-1D4A-4517-98D3-519D1380AB5D}"/>
              </a:ext>
            </a:extLst>
          </p:cNvPr>
          <p:cNvCxnSpPr/>
          <p:nvPr/>
        </p:nvCxnSpPr>
        <p:spPr bwMode="auto">
          <a:xfrm flipH="1">
            <a:off x="7176894" y="4035202"/>
            <a:ext cx="443106" cy="583970"/>
          </a:xfrm>
          <a:prstGeom prst="straightConnector1">
            <a:avLst/>
          </a:prstGeom>
          <a:solidFill>
            <a:schemeClr val="accent1"/>
          </a:solidFill>
          <a:ln w="317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4" name="TextBox 73">
            <a:extLst>
              <a:ext uri="{FF2B5EF4-FFF2-40B4-BE49-F238E27FC236}">
                <a16:creationId xmlns:a16="http://schemas.microsoft.com/office/drawing/2014/main" id="{0FB9A750-6A20-4D50-83C9-81D2C1677618}"/>
              </a:ext>
            </a:extLst>
          </p:cNvPr>
          <p:cNvSpPr txBox="1"/>
          <p:nvPr/>
        </p:nvSpPr>
        <p:spPr>
          <a:xfrm>
            <a:off x="6453840" y="5562600"/>
            <a:ext cx="2690160" cy="769441"/>
          </a:xfrm>
          <a:prstGeom prst="rect">
            <a:avLst/>
          </a:prstGeom>
          <a:solidFill>
            <a:srgbClr val="020846"/>
          </a:solidFill>
        </p:spPr>
        <p:txBody>
          <a:bodyPr wrap="none" rtlCol="0">
            <a:spAutoFit/>
          </a:bodyPr>
          <a:lstStyle/>
          <a:p>
            <a:r>
              <a:rPr lang="en-US" sz="2200" dirty="0"/>
              <a:t>   Europe and Asia</a:t>
            </a:r>
          </a:p>
          <a:p>
            <a:r>
              <a:rPr lang="en-US" sz="2200" dirty="0"/>
              <a:t>4500 to 10,000+ km</a:t>
            </a:r>
          </a:p>
        </p:txBody>
      </p:sp>
      <p:cxnSp>
        <p:nvCxnSpPr>
          <p:cNvPr id="23" name="Straight Connector 22">
            <a:extLst>
              <a:ext uri="{FF2B5EF4-FFF2-40B4-BE49-F238E27FC236}">
                <a16:creationId xmlns:a16="http://schemas.microsoft.com/office/drawing/2014/main" id="{F98B3C27-7BFE-478E-99CD-E9390AA52B33}"/>
              </a:ext>
            </a:extLst>
          </p:cNvPr>
          <p:cNvCxnSpPr>
            <a:cxnSpLocks/>
          </p:cNvCxnSpPr>
          <p:nvPr/>
        </p:nvCxnSpPr>
        <p:spPr>
          <a:xfrm flipH="1">
            <a:off x="847015" y="4019098"/>
            <a:ext cx="1914699" cy="123588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9179BEE-2D18-4C20-A595-940D218AD599}"/>
              </a:ext>
            </a:extLst>
          </p:cNvPr>
          <p:cNvCxnSpPr>
            <a:cxnSpLocks/>
          </p:cNvCxnSpPr>
          <p:nvPr/>
        </p:nvCxnSpPr>
        <p:spPr>
          <a:xfrm>
            <a:off x="2761714" y="4043547"/>
            <a:ext cx="1962686" cy="909453"/>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364F3F7-C546-43A9-A858-35D64BE51721}"/>
              </a:ext>
            </a:extLst>
          </p:cNvPr>
          <p:cNvSpPr txBox="1"/>
          <p:nvPr/>
        </p:nvSpPr>
        <p:spPr>
          <a:xfrm>
            <a:off x="2022" y="1752600"/>
            <a:ext cx="9146637" cy="1569660"/>
          </a:xfrm>
          <a:prstGeom prst="rect">
            <a:avLst/>
          </a:prstGeom>
          <a:solidFill>
            <a:srgbClr val="061C93"/>
          </a:solidFill>
        </p:spPr>
        <p:txBody>
          <a:bodyPr wrap="square" rtlCol="0">
            <a:spAutoFit/>
          </a:bodyPr>
          <a:lstStyle/>
          <a:p>
            <a:endParaRPr lang="en-US" dirty="0"/>
          </a:p>
          <a:p>
            <a:endParaRPr lang="en-US" dirty="0"/>
          </a:p>
          <a:p>
            <a:endParaRPr lang="en-US" dirty="0"/>
          </a:p>
          <a:p>
            <a:endParaRPr lang="en-US" dirty="0"/>
          </a:p>
        </p:txBody>
      </p:sp>
      <p:sp>
        <p:nvSpPr>
          <p:cNvPr id="54" name="TextBox 53">
            <a:extLst>
              <a:ext uri="{FF2B5EF4-FFF2-40B4-BE49-F238E27FC236}">
                <a16:creationId xmlns:a16="http://schemas.microsoft.com/office/drawing/2014/main" id="{D436739B-C6AF-4FF0-94E5-2896BA2F9465}"/>
              </a:ext>
            </a:extLst>
          </p:cNvPr>
          <p:cNvSpPr txBox="1"/>
          <p:nvPr/>
        </p:nvSpPr>
        <p:spPr>
          <a:xfrm>
            <a:off x="3854" y="1771218"/>
            <a:ext cx="9140145" cy="438582"/>
          </a:xfrm>
          <a:prstGeom prst="rect">
            <a:avLst/>
          </a:prstGeom>
          <a:noFill/>
        </p:spPr>
        <p:txBody>
          <a:bodyPr wrap="square" rtlCol="0">
            <a:spAutoFit/>
          </a:bodyPr>
          <a:lstStyle/>
          <a:p>
            <a:pPr algn="ctr">
              <a:lnSpc>
                <a:spcPts val="2700"/>
              </a:lnSpc>
            </a:pPr>
            <a:r>
              <a:rPr lang="en-US" i="0" baseline="0" dirty="0">
                <a:solidFill>
                  <a:schemeClr val="tx1"/>
                </a:solidFill>
                <a:latin typeface="Arial" panose="020B0604020202020204" pitchFamily="34" charset="0"/>
                <a:cs typeface="Arial" panose="020B0604020202020204" pitchFamily="34" charset="0"/>
              </a:rPr>
              <a:t>Multiple </a:t>
            </a:r>
            <a:r>
              <a:rPr lang="en-US" sz="2400" i="0" baseline="0" dirty="0">
                <a:solidFill>
                  <a:schemeClr val="tx1"/>
                </a:solidFill>
                <a:latin typeface="Arial" panose="020B0604020202020204" pitchFamily="34" charset="0"/>
                <a:cs typeface="Arial" panose="020B0604020202020204" pitchFamily="34" charset="0"/>
              </a:rPr>
              <a:t>irregularly spaced </a:t>
            </a:r>
            <a:r>
              <a:rPr lang="en-US" i="0" baseline="0" dirty="0">
                <a:solidFill>
                  <a:schemeClr val="tx1"/>
                </a:solidFill>
                <a:latin typeface="Arial" panose="020B0604020202020204" pitchFamily="34" charset="0"/>
                <a:cs typeface="Arial" panose="020B0604020202020204" pitchFamily="34" charset="0"/>
              </a:rPr>
              <a:t>thin, dense, small, localized E</a:t>
            </a:r>
            <a:r>
              <a:rPr lang="en-US" sz="2800" i="0" baseline="-25000" dirty="0">
                <a:solidFill>
                  <a:schemeClr val="tx1"/>
                </a:solidFill>
                <a:latin typeface="Arial" panose="020B0604020202020204" pitchFamily="34" charset="0"/>
                <a:cs typeface="Arial" panose="020B0604020202020204" pitchFamily="34" charset="0"/>
              </a:rPr>
              <a:t>s</a:t>
            </a:r>
            <a:r>
              <a:rPr lang="en-US" sz="2400" i="0" baseline="-25000" dirty="0">
                <a:solidFill>
                  <a:schemeClr val="tx1"/>
                </a:solidFill>
                <a:latin typeface="Arial" panose="020B0604020202020204" pitchFamily="34" charset="0"/>
                <a:cs typeface="Arial" panose="020B0604020202020204" pitchFamily="34" charset="0"/>
              </a:rPr>
              <a:t> </a:t>
            </a:r>
            <a:r>
              <a:rPr lang="en-US" sz="2400" i="0" baseline="0" dirty="0">
                <a:solidFill>
                  <a:schemeClr val="tx1"/>
                </a:solidFill>
                <a:latin typeface="Arial" panose="020B0604020202020204" pitchFamily="34" charset="0"/>
                <a:cs typeface="Arial" panose="020B0604020202020204" pitchFamily="34" charset="0"/>
              </a:rPr>
              <a:t>patches</a:t>
            </a:r>
          </a:p>
        </p:txBody>
      </p:sp>
      <p:cxnSp>
        <p:nvCxnSpPr>
          <p:cNvPr id="32" name="Straight Arrow Connector 31">
            <a:extLst>
              <a:ext uri="{FF2B5EF4-FFF2-40B4-BE49-F238E27FC236}">
                <a16:creationId xmlns:a16="http://schemas.microsoft.com/office/drawing/2014/main" id="{6FB1A193-587F-4C52-B825-61C01414B811}"/>
              </a:ext>
            </a:extLst>
          </p:cNvPr>
          <p:cNvCxnSpPr/>
          <p:nvPr/>
        </p:nvCxnSpPr>
        <p:spPr bwMode="auto">
          <a:xfrm flipH="1">
            <a:off x="6205645" y="2160107"/>
            <a:ext cx="352021" cy="1804991"/>
          </a:xfrm>
          <a:prstGeom prst="straightConnector1">
            <a:avLst/>
          </a:prstGeom>
          <a:solidFill>
            <a:schemeClr val="accent1"/>
          </a:solidFill>
          <a:ln w="317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CB4C28FC-2C10-4957-A0B6-7039374AE1CB}"/>
              </a:ext>
            </a:extLst>
          </p:cNvPr>
          <p:cNvCxnSpPr/>
          <p:nvPr/>
        </p:nvCxnSpPr>
        <p:spPr bwMode="auto">
          <a:xfrm>
            <a:off x="2209800" y="2147909"/>
            <a:ext cx="517758" cy="1890691"/>
          </a:xfrm>
          <a:prstGeom prst="straightConnector1">
            <a:avLst/>
          </a:prstGeom>
          <a:solidFill>
            <a:schemeClr val="accent1"/>
          </a:solidFill>
          <a:ln w="317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TextBox 36">
            <a:extLst>
              <a:ext uri="{FF2B5EF4-FFF2-40B4-BE49-F238E27FC236}">
                <a16:creationId xmlns:a16="http://schemas.microsoft.com/office/drawing/2014/main" id="{EE09AEF3-8EBB-4627-A3FF-C14FA3765E56}"/>
              </a:ext>
            </a:extLst>
          </p:cNvPr>
          <p:cNvSpPr txBox="1"/>
          <p:nvPr/>
        </p:nvSpPr>
        <p:spPr>
          <a:xfrm>
            <a:off x="4114800" y="4945559"/>
            <a:ext cx="1989647" cy="769441"/>
          </a:xfrm>
          <a:prstGeom prst="rect">
            <a:avLst/>
          </a:prstGeom>
          <a:solidFill>
            <a:srgbClr val="020846"/>
          </a:solidFill>
        </p:spPr>
        <p:txBody>
          <a:bodyPr wrap="none" rtlCol="0">
            <a:spAutoFit/>
          </a:bodyPr>
          <a:lstStyle/>
          <a:p>
            <a:r>
              <a:rPr lang="en-US" sz="2200" dirty="0"/>
              <a:t>Newfoundland</a:t>
            </a:r>
          </a:p>
          <a:p>
            <a:r>
              <a:rPr lang="en-US" sz="2200" dirty="0"/>
              <a:t>    2000 km</a:t>
            </a:r>
          </a:p>
        </p:txBody>
      </p:sp>
      <p:pic>
        <p:nvPicPr>
          <p:cNvPr id="51" name="Picture 2" descr="Geometry of non-tilted Es cloud to cloud propagation">
            <a:extLst>
              <a:ext uri="{FF2B5EF4-FFF2-40B4-BE49-F238E27FC236}">
                <a16:creationId xmlns:a16="http://schemas.microsoft.com/office/drawing/2014/main" id="{1944A546-710F-4B1F-BD7C-AD40E672E0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468" t="33047" r="58670" b="56354"/>
          <a:stretch/>
        </p:blipFill>
        <p:spPr bwMode="auto">
          <a:xfrm rot="454541">
            <a:off x="3839582" y="3230924"/>
            <a:ext cx="1581300" cy="553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8" name="Straight Connector 47">
            <a:extLst>
              <a:ext uri="{FF2B5EF4-FFF2-40B4-BE49-F238E27FC236}">
                <a16:creationId xmlns:a16="http://schemas.microsoft.com/office/drawing/2014/main" id="{A4C7791F-0CB9-4EF1-A07E-5698ED9E0C72}"/>
              </a:ext>
            </a:extLst>
          </p:cNvPr>
          <p:cNvCxnSpPr>
            <a:cxnSpLocks/>
          </p:cNvCxnSpPr>
          <p:nvPr/>
        </p:nvCxnSpPr>
        <p:spPr>
          <a:xfrm>
            <a:off x="4364032" y="3754869"/>
            <a:ext cx="1828147" cy="238213"/>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6E007B2-6438-4ADA-AA65-793FE40B9E52}"/>
              </a:ext>
            </a:extLst>
          </p:cNvPr>
          <p:cNvCxnSpPr>
            <a:cxnSpLocks/>
          </p:cNvCxnSpPr>
          <p:nvPr/>
        </p:nvCxnSpPr>
        <p:spPr>
          <a:xfrm flipV="1">
            <a:off x="2691190" y="3756465"/>
            <a:ext cx="1663508" cy="282135"/>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CCC09F39-4741-43BF-A988-1BD0BF10D47E}"/>
              </a:ext>
            </a:extLst>
          </p:cNvPr>
          <p:cNvCxnSpPr/>
          <p:nvPr/>
        </p:nvCxnSpPr>
        <p:spPr bwMode="auto">
          <a:xfrm flipH="1">
            <a:off x="4366923" y="2147909"/>
            <a:ext cx="68983" cy="1581880"/>
          </a:xfrm>
          <a:prstGeom prst="straightConnector1">
            <a:avLst/>
          </a:prstGeom>
          <a:solidFill>
            <a:schemeClr val="accent1"/>
          </a:solidFill>
          <a:ln w="317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0" name="TextBox 59">
            <a:extLst>
              <a:ext uri="{FF2B5EF4-FFF2-40B4-BE49-F238E27FC236}">
                <a16:creationId xmlns:a16="http://schemas.microsoft.com/office/drawing/2014/main" id="{534048C2-7145-4C50-A0E9-752C0462DD5C}"/>
              </a:ext>
            </a:extLst>
          </p:cNvPr>
          <p:cNvSpPr txBox="1"/>
          <p:nvPr/>
        </p:nvSpPr>
        <p:spPr>
          <a:xfrm>
            <a:off x="2561772" y="2362200"/>
            <a:ext cx="1808821" cy="1054135"/>
          </a:xfrm>
          <a:prstGeom prst="rect">
            <a:avLst/>
          </a:prstGeom>
          <a:noFill/>
        </p:spPr>
        <p:txBody>
          <a:bodyPr wrap="square" rtlCol="0">
            <a:spAutoFit/>
          </a:bodyPr>
          <a:lstStyle/>
          <a:p>
            <a:pPr algn="ctr">
              <a:lnSpc>
                <a:spcPts val="2500"/>
              </a:lnSpc>
            </a:pPr>
            <a:r>
              <a:rPr lang="en-US" dirty="0">
                <a:latin typeface="Arial" panose="020B0604020202020204" pitchFamily="34" charset="0"/>
                <a:cs typeface="Arial" panose="020B0604020202020204" pitchFamily="34" charset="0"/>
              </a:rPr>
              <a:t>Above</a:t>
            </a:r>
          </a:p>
          <a:p>
            <a:pPr algn="ctr">
              <a:lnSpc>
                <a:spcPts val="2500"/>
              </a:lnSpc>
            </a:pPr>
            <a:r>
              <a:rPr lang="en-US" sz="2400" i="0" baseline="0" dirty="0">
                <a:solidFill>
                  <a:schemeClr val="tx1"/>
                </a:solidFill>
                <a:latin typeface="Arial" panose="020B0604020202020204" pitchFamily="34" charset="0"/>
                <a:cs typeface="Arial" panose="020B0604020202020204" pitchFamily="34" charset="0"/>
              </a:rPr>
              <a:t>the M</a:t>
            </a:r>
            <a:r>
              <a:rPr lang="en-US" dirty="0">
                <a:latin typeface="Arial" panose="020B0604020202020204" pitchFamily="34" charset="0"/>
                <a:cs typeface="Arial" panose="020B0604020202020204" pitchFamily="34" charset="0"/>
              </a:rPr>
              <a:t>UF</a:t>
            </a:r>
          </a:p>
          <a:p>
            <a:pPr algn="ctr">
              <a:lnSpc>
                <a:spcPts val="2500"/>
              </a:lnSpc>
            </a:pPr>
            <a:r>
              <a:rPr lang="en-US" dirty="0">
                <a:latin typeface="Arial" panose="020B0604020202020204" pitchFamily="34" charset="0"/>
                <a:cs typeface="Arial" panose="020B0604020202020204" pitchFamily="34" charset="0"/>
              </a:rPr>
              <a:t>c</a:t>
            </a:r>
            <a:r>
              <a:rPr lang="en-US" sz="2400" i="0" baseline="0" dirty="0">
                <a:solidFill>
                  <a:schemeClr val="tx1"/>
                </a:solidFill>
                <a:latin typeface="Arial" panose="020B0604020202020204" pitchFamily="34" charset="0"/>
                <a:cs typeface="Arial" panose="020B0604020202020204" pitchFamily="34" charset="0"/>
              </a:rPr>
              <a:t>hordal hop</a:t>
            </a:r>
          </a:p>
        </p:txBody>
      </p:sp>
      <p:cxnSp>
        <p:nvCxnSpPr>
          <p:cNvPr id="72" name="Straight Arrow Connector 71">
            <a:extLst>
              <a:ext uri="{FF2B5EF4-FFF2-40B4-BE49-F238E27FC236}">
                <a16:creationId xmlns:a16="http://schemas.microsoft.com/office/drawing/2014/main" id="{F7829A68-8241-4038-85F6-A5833800DD32}"/>
              </a:ext>
            </a:extLst>
          </p:cNvPr>
          <p:cNvCxnSpPr>
            <a:cxnSpLocks/>
          </p:cNvCxnSpPr>
          <p:nvPr/>
        </p:nvCxnSpPr>
        <p:spPr bwMode="auto">
          <a:xfrm>
            <a:off x="3656943" y="3352800"/>
            <a:ext cx="76857" cy="513918"/>
          </a:xfrm>
          <a:prstGeom prst="straightConnector1">
            <a:avLst/>
          </a:prstGeom>
          <a:solidFill>
            <a:schemeClr val="accent1"/>
          </a:solidFill>
          <a:ln w="317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Straight Arrow Connector 74">
            <a:extLst>
              <a:ext uri="{FF2B5EF4-FFF2-40B4-BE49-F238E27FC236}">
                <a16:creationId xmlns:a16="http://schemas.microsoft.com/office/drawing/2014/main" id="{51B7415B-E5E0-4931-9CC2-2C2D5340A0AC}"/>
              </a:ext>
            </a:extLst>
          </p:cNvPr>
          <p:cNvCxnSpPr/>
          <p:nvPr/>
        </p:nvCxnSpPr>
        <p:spPr bwMode="auto">
          <a:xfrm flipH="1">
            <a:off x="5410200" y="3352800"/>
            <a:ext cx="89666" cy="508412"/>
          </a:xfrm>
          <a:prstGeom prst="straightConnector1">
            <a:avLst/>
          </a:prstGeom>
          <a:solidFill>
            <a:schemeClr val="accent1"/>
          </a:solidFill>
          <a:ln w="317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8" name="TextBox 77">
            <a:extLst>
              <a:ext uri="{FF2B5EF4-FFF2-40B4-BE49-F238E27FC236}">
                <a16:creationId xmlns:a16="http://schemas.microsoft.com/office/drawing/2014/main" id="{4E03B5D9-0481-4386-8E6A-7FE27444DC22}"/>
              </a:ext>
            </a:extLst>
          </p:cNvPr>
          <p:cNvSpPr txBox="1"/>
          <p:nvPr/>
        </p:nvSpPr>
        <p:spPr>
          <a:xfrm>
            <a:off x="5257800" y="3997850"/>
            <a:ext cx="867342" cy="461665"/>
          </a:xfrm>
          <a:prstGeom prst="rect">
            <a:avLst/>
          </a:prstGeom>
          <a:solidFill>
            <a:srgbClr val="041088"/>
          </a:solidFill>
        </p:spPr>
        <p:txBody>
          <a:bodyPr wrap="square" rtlCol="0">
            <a:spAutoFit/>
          </a:bodyPr>
          <a:lstStyle/>
          <a:p>
            <a:pPr algn="ctr"/>
            <a:r>
              <a:rPr lang="en-US" dirty="0">
                <a:latin typeface="Arial" panose="020B0604020202020204" pitchFamily="34" charset="0"/>
                <a:cs typeface="Arial" panose="020B0604020202020204" pitchFamily="34" charset="0"/>
              </a:rPr>
              <a:t>   </a:t>
            </a:r>
            <a:endParaRPr lang="en-US" sz="2400" i="0" baseline="0" dirty="0">
              <a:solidFill>
                <a:schemeClr val="tx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B41FB148-81AA-4AE0-9138-05EDACD6CEC6}"/>
              </a:ext>
            </a:extLst>
          </p:cNvPr>
          <p:cNvSpPr txBox="1"/>
          <p:nvPr/>
        </p:nvSpPr>
        <p:spPr>
          <a:xfrm>
            <a:off x="4042230" y="3889018"/>
            <a:ext cx="1354540" cy="759182"/>
          </a:xfrm>
          <a:prstGeom prst="rect">
            <a:avLst/>
          </a:prstGeom>
          <a:noFill/>
        </p:spPr>
        <p:txBody>
          <a:bodyPr wrap="square" rtlCol="0">
            <a:spAutoFit/>
          </a:bodyPr>
          <a:lstStyle/>
          <a:p>
            <a:pPr algn="ctr">
              <a:lnSpc>
                <a:spcPts val="2600"/>
              </a:lnSpc>
            </a:pPr>
            <a:r>
              <a:rPr lang="en-US" sz="2400" i="0" baseline="0" dirty="0">
                <a:solidFill>
                  <a:schemeClr val="tx1"/>
                </a:solidFill>
                <a:latin typeface="Arial" panose="020B0604020202020204" pitchFamily="34" charset="0"/>
                <a:cs typeface="Arial" panose="020B0604020202020204" pitchFamily="34" charset="0"/>
              </a:rPr>
              <a:t>Near </a:t>
            </a:r>
            <a:r>
              <a:rPr lang="en-US" dirty="0">
                <a:latin typeface="Arial" panose="020B0604020202020204" pitchFamily="34" charset="0"/>
                <a:cs typeface="Arial" panose="020B0604020202020204" pitchFamily="34" charset="0"/>
              </a:rPr>
              <a:t>t</a:t>
            </a:r>
            <a:r>
              <a:rPr lang="en-US" sz="2400" i="0" baseline="0" dirty="0">
                <a:solidFill>
                  <a:schemeClr val="tx1"/>
                </a:solidFill>
                <a:latin typeface="Arial" panose="020B0604020202020204" pitchFamily="34" charset="0"/>
                <a:cs typeface="Arial" panose="020B0604020202020204" pitchFamily="34" charset="0"/>
              </a:rPr>
              <a:t>he</a:t>
            </a:r>
            <a:r>
              <a:rPr lang="en-US" dirty="0">
                <a:latin typeface="Arial" panose="020B0604020202020204" pitchFamily="34" charset="0"/>
                <a:cs typeface="Arial" panose="020B0604020202020204" pitchFamily="34" charset="0"/>
              </a:rPr>
              <a:t> </a:t>
            </a:r>
            <a:r>
              <a:rPr lang="en-US" sz="2400" i="0" baseline="0" dirty="0">
                <a:solidFill>
                  <a:schemeClr val="tx1"/>
                </a:solidFill>
                <a:latin typeface="Arial" panose="020B0604020202020204" pitchFamily="34" charset="0"/>
                <a:cs typeface="Arial" panose="020B0604020202020204" pitchFamily="34" charset="0"/>
              </a:rPr>
              <a:t>M</a:t>
            </a:r>
            <a:r>
              <a:rPr lang="en-US" dirty="0">
                <a:latin typeface="Arial" panose="020B0604020202020204" pitchFamily="34" charset="0"/>
                <a:cs typeface="Arial" panose="020B0604020202020204" pitchFamily="34" charset="0"/>
              </a:rPr>
              <a:t>UF</a:t>
            </a:r>
            <a:endParaRPr lang="en-US" sz="2400" i="0" baseline="0" dirty="0">
              <a:solidFill>
                <a:schemeClr val="tx1"/>
              </a:solidFill>
              <a:latin typeface="Arial" panose="020B0604020202020204" pitchFamily="34" charset="0"/>
              <a:cs typeface="Arial" panose="020B0604020202020204" pitchFamily="34" charset="0"/>
            </a:endParaRPr>
          </a:p>
        </p:txBody>
      </p:sp>
      <p:cxnSp>
        <p:nvCxnSpPr>
          <p:cNvPr id="62" name="Straight Arrow Connector 61">
            <a:extLst>
              <a:ext uri="{FF2B5EF4-FFF2-40B4-BE49-F238E27FC236}">
                <a16:creationId xmlns:a16="http://schemas.microsoft.com/office/drawing/2014/main" id="{75B97ED6-ABDE-41C5-BF76-7EE2400C1B9C}"/>
              </a:ext>
            </a:extLst>
          </p:cNvPr>
          <p:cNvCxnSpPr/>
          <p:nvPr/>
        </p:nvCxnSpPr>
        <p:spPr bwMode="auto">
          <a:xfrm>
            <a:off x="990600" y="4089145"/>
            <a:ext cx="535869" cy="711455"/>
          </a:xfrm>
          <a:prstGeom prst="straightConnector1">
            <a:avLst/>
          </a:prstGeom>
          <a:solidFill>
            <a:schemeClr val="accent1"/>
          </a:solidFill>
          <a:ln w="317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 name="TextBox 63">
            <a:extLst>
              <a:ext uri="{FF2B5EF4-FFF2-40B4-BE49-F238E27FC236}">
                <a16:creationId xmlns:a16="http://schemas.microsoft.com/office/drawing/2014/main" id="{6972596B-3A5B-4E73-936F-E5DB3B1590AE}"/>
              </a:ext>
            </a:extLst>
          </p:cNvPr>
          <p:cNvSpPr txBox="1"/>
          <p:nvPr/>
        </p:nvSpPr>
        <p:spPr>
          <a:xfrm>
            <a:off x="11935" y="3406907"/>
            <a:ext cx="2488151" cy="682238"/>
          </a:xfrm>
          <a:prstGeom prst="rect">
            <a:avLst/>
          </a:prstGeom>
          <a:noFill/>
        </p:spPr>
        <p:txBody>
          <a:bodyPr wrap="square" rtlCol="0">
            <a:spAutoFit/>
          </a:bodyPr>
          <a:lstStyle/>
          <a:p>
            <a:pPr>
              <a:lnSpc>
                <a:spcPts val="2300"/>
              </a:lnSpc>
            </a:pPr>
            <a:r>
              <a:rPr lang="en-US" dirty="0">
                <a:latin typeface="Arial" panose="020B0604020202020204" pitchFamily="34" charset="0"/>
                <a:cs typeface="Arial" panose="020B0604020202020204" pitchFamily="34" charset="0"/>
              </a:rPr>
              <a:t>E</a:t>
            </a:r>
            <a:r>
              <a:rPr lang="en-US" sz="2400" i="0" baseline="0" dirty="0">
                <a:solidFill>
                  <a:schemeClr val="tx1"/>
                </a:solidFill>
                <a:latin typeface="Arial" panose="020B0604020202020204" pitchFamily="34" charset="0"/>
                <a:cs typeface="Arial" panose="020B0604020202020204" pitchFamily="34" charset="0"/>
              </a:rPr>
              <a:t>levation angle</a:t>
            </a:r>
          </a:p>
          <a:p>
            <a:pPr>
              <a:lnSpc>
                <a:spcPts val="2300"/>
              </a:lnSpc>
            </a:pPr>
            <a:r>
              <a:rPr lang="en-US" dirty="0">
                <a:latin typeface="Arial" panose="020B0604020202020204" pitchFamily="34" charset="0"/>
                <a:cs typeface="Arial" panose="020B0604020202020204" pitchFamily="34" charset="0"/>
              </a:rPr>
              <a:t>usually below </a:t>
            </a:r>
            <a:r>
              <a:rPr lang="en-US" sz="2400" baseline="0" dirty="0"/>
              <a:t>8º</a:t>
            </a:r>
            <a:endParaRPr lang="en-US" sz="2400" i="0" baseline="0" dirty="0">
              <a:latin typeface="Arial" panose="020B0604020202020204" pitchFamily="34" charset="0"/>
              <a:cs typeface="Arial" panose="020B0604020202020204" pitchFamily="34" charset="0"/>
            </a:endParaRPr>
          </a:p>
        </p:txBody>
      </p:sp>
      <p:sp>
        <p:nvSpPr>
          <p:cNvPr id="77" name="TextBox 76">
            <a:extLst>
              <a:ext uri="{FF2B5EF4-FFF2-40B4-BE49-F238E27FC236}">
                <a16:creationId xmlns:a16="http://schemas.microsoft.com/office/drawing/2014/main" id="{C74380A9-787F-41A2-9570-4FCD3A33D63A}"/>
              </a:ext>
            </a:extLst>
          </p:cNvPr>
          <p:cNvSpPr txBox="1"/>
          <p:nvPr/>
        </p:nvSpPr>
        <p:spPr>
          <a:xfrm>
            <a:off x="3855" y="4590076"/>
            <a:ext cx="1445895" cy="682238"/>
          </a:xfrm>
          <a:prstGeom prst="rect">
            <a:avLst/>
          </a:prstGeom>
          <a:noFill/>
        </p:spPr>
        <p:txBody>
          <a:bodyPr wrap="square" rtlCol="0">
            <a:spAutoFit/>
          </a:bodyPr>
          <a:lstStyle/>
          <a:p>
            <a:pPr>
              <a:lnSpc>
                <a:spcPts val="2300"/>
              </a:lnSpc>
            </a:pPr>
            <a:r>
              <a:rPr lang="en-US" dirty="0">
                <a:latin typeface="Arial" panose="020B0604020202020204" pitchFamily="34" charset="0"/>
                <a:cs typeface="Arial" panose="020B0604020202020204" pitchFamily="34" charset="0"/>
              </a:rPr>
              <a:t>50 ft high</a:t>
            </a:r>
            <a:endParaRPr lang="en-US" sz="2400" i="0" baseline="0" dirty="0">
              <a:solidFill>
                <a:schemeClr val="tx1"/>
              </a:solidFill>
              <a:latin typeface="Arial" panose="020B0604020202020204" pitchFamily="34" charset="0"/>
              <a:cs typeface="Arial" panose="020B0604020202020204" pitchFamily="34" charset="0"/>
            </a:endParaRPr>
          </a:p>
          <a:p>
            <a:pPr>
              <a:lnSpc>
                <a:spcPts val="2300"/>
              </a:lnSpc>
            </a:pPr>
            <a:r>
              <a:rPr lang="en-US" dirty="0">
                <a:latin typeface="Arial" panose="020B0604020202020204" pitchFamily="34" charset="0"/>
                <a:cs typeface="Arial" panose="020B0604020202020204" pitchFamily="34" charset="0"/>
              </a:rPr>
              <a:t>   </a:t>
            </a:r>
            <a:r>
              <a:rPr lang="en-US" sz="2400" i="0" baseline="0" dirty="0">
                <a:solidFill>
                  <a:schemeClr val="tx1"/>
                </a:solidFill>
                <a:latin typeface="Arial" panose="020B0604020202020204" pitchFamily="34" charset="0"/>
                <a:cs typeface="Arial" panose="020B0604020202020204" pitchFamily="34" charset="0"/>
              </a:rPr>
              <a:t>Yagi</a:t>
            </a:r>
            <a:endParaRPr lang="en-US" sz="2400" i="0" baseline="0" dirty="0">
              <a:latin typeface="Arial" panose="020B0604020202020204" pitchFamily="34" charset="0"/>
              <a:cs typeface="Arial" panose="020B0604020202020204" pitchFamily="34" charset="0"/>
            </a:endParaRPr>
          </a:p>
        </p:txBody>
      </p:sp>
      <p:sp>
        <p:nvSpPr>
          <p:cNvPr id="65" name="TextBox 64">
            <a:extLst>
              <a:ext uri="{FF2B5EF4-FFF2-40B4-BE49-F238E27FC236}">
                <a16:creationId xmlns:a16="http://schemas.microsoft.com/office/drawing/2014/main" id="{C966D5DF-369A-4931-BB26-760CB2399A18}"/>
              </a:ext>
            </a:extLst>
          </p:cNvPr>
          <p:cNvSpPr txBox="1"/>
          <p:nvPr/>
        </p:nvSpPr>
        <p:spPr>
          <a:xfrm>
            <a:off x="4439579" y="2362200"/>
            <a:ext cx="1808821" cy="1054135"/>
          </a:xfrm>
          <a:prstGeom prst="rect">
            <a:avLst/>
          </a:prstGeom>
          <a:noFill/>
        </p:spPr>
        <p:txBody>
          <a:bodyPr wrap="square" rtlCol="0">
            <a:spAutoFit/>
          </a:bodyPr>
          <a:lstStyle/>
          <a:p>
            <a:pPr algn="ctr">
              <a:lnSpc>
                <a:spcPts val="2500"/>
              </a:lnSpc>
            </a:pPr>
            <a:r>
              <a:rPr lang="en-US" dirty="0">
                <a:latin typeface="Arial" panose="020B0604020202020204" pitchFamily="34" charset="0"/>
                <a:cs typeface="Arial" panose="020B0604020202020204" pitchFamily="34" charset="0"/>
              </a:rPr>
              <a:t>Above</a:t>
            </a:r>
          </a:p>
          <a:p>
            <a:pPr algn="ctr">
              <a:lnSpc>
                <a:spcPts val="2500"/>
              </a:lnSpc>
            </a:pPr>
            <a:r>
              <a:rPr lang="en-US" sz="2400" i="0" baseline="0" dirty="0">
                <a:solidFill>
                  <a:schemeClr val="tx1"/>
                </a:solidFill>
                <a:latin typeface="Arial" panose="020B0604020202020204" pitchFamily="34" charset="0"/>
                <a:cs typeface="Arial" panose="020B0604020202020204" pitchFamily="34" charset="0"/>
              </a:rPr>
              <a:t>the M</a:t>
            </a:r>
            <a:r>
              <a:rPr lang="en-US" dirty="0">
                <a:latin typeface="Arial" panose="020B0604020202020204" pitchFamily="34" charset="0"/>
                <a:cs typeface="Arial" panose="020B0604020202020204" pitchFamily="34" charset="0"/>
              </a:rPr>
              <a:t>UF</a:t>
            </a:r>
          </a:p>
          <a:p>
            <a:pPr algn="ctr">
              <a:lnSpc>
                <a:spcPts val="2500"/>
              </a:lnSpc>
            </a:pPr>
            <a:r>
              <a:rPr lang="en-US" dirty="0">
                <a:latin typeface="Arial" panose="020B0604020202020204" pitchFamily="34" charset="0"/>
                <a:cs typeface="Arial" panose="020B0604020202020204" pitchFamily="34" charset="0"/>
              </a:rPr>
              <a:t>c</a:t>
            </a:r>
            <a:r>
              <a:rPr lang="en-US" sz="2400" i="0" baseline="0" dirty="0">
                <a:solidFill>
                  <a:schemeClr val="tx1"/>
                </a:solidFill>
                <a:latin typeface="Arial" panose="020B0604020202020204" pitchFamily="34" charset="0"/>
                <a:cs typeface="Arial" panose="020B0604020202020204" pitchFamily="34" charset="0"/>
              </a:rPr>
              <a:t>hordal hop</a:t>
            </a:r>
          </a:p>
        </p:txBody>
      </p:sp>
    </p:spTree>
    <p:extLst>
      <p:ext uri="{BB962C8B-B14F-4D97-AF65-F5344CB8AC3E}">
        <p14:creationId xmlns:p14="http://schemas.microsoft.com/office/powerpoint/2010/main" val="6475730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43020">
                                            <p:txEl>
                                              <p:pRg st="0" end="0"/>
                                            </p:txEl>
                                          </p:spTgt>
                                        </p:tgtEl>
                                        <p:attrNameLst>
                                          <p:attrName>style.visibility</p:attrName>
                                        </p:attrNameLst>
                                      </p:cBhvr>
                                      <p:to>
                                        <p:strVal val="visible"/>
                                      </p:to>
                                    </p:set>
                                    <p:animEffect transition="in" filter="wipe(left)">
                                      <p:cBhvr>
                                        <p:cTn id="7" dur="500"/>
                                        <p:tgtEl>
                                          <p:spTgt spid="430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0"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152400"/>
            <a:ext cx="8077200" cy="1676400"/>
          </a:xfrm>
        </p:spPr>
        <p:txBody>
          <a:bodyPr/>
          <a:lstStyle/>
          <a:p>
            <a:r>
              <a:rPr lang="en-US" sz="4000" dirty="0"/>
              <a:t>                  </a:t>
            </a:r>
            <a:r>
              <a:rPr lang="en-US" sz="3600" dirty="0" err="1"/>
              <a:t>Stauff</a:t>
            </a:r>
            <a:r>
              <a:rPr lang="en-US" sz="3600" dirty="0"/>
              <a:t> Clamps</a:t>
            </a:r>
            <a:br>
              <a:rPr lang="en-US" sz="4000" dirty="0"/>
            </a:br>
            <a:r>
              <a:rPr lang="en-US" sz="3200" dirty="0"/>
              <a:t>     </a:t>
            </a:r>
            <a:r>
              <a:rPr lang="en-US" sz="3100" dirty="0">
                <a:solidFill>
                  <a:srgbClr val="000000"/>
                </a:solidFill>
              </a:rPr>
              <a:t>For mounting Yagi elements to a</a:t>
            </a:r>
            <a:br>
              <a:rPr lang="en-US" sz="3100" dirty="0">
                <a:solidFill>
                  <a:srgbClr val="000000"/>
                </a:solidFill>
              </a:rPr>
            </a:br>
            <a:r>
              <a:rPr lang="en-US" sz="3100" dirty="0">
                <a:solidFill>
                  <a:srgbClr val="000000"/>
                </a:solidFill>
              </a:rPr>
              <a:t>horizontal plate attached to a Yagi boom</a:t>
            </a:r>
          </a:p>
        </p:txBody>
      </p:sp>
      <p:pic>
        <p:nvPicPr>
          <p:cNvPr id="6" name="Picture 5">
            <a:extLst>
              <a:ext uri="{FF2B5EF4-FFF2-40B4-BE49-F238E27FC236}">
                <a16:creationId xmlns:a16="http://schemas.microsoft.com/office/drawing/2014/main" id="{FC32E8FB-C94E-4C30-BBC5-4C3EEE4C1A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33400" y="2211726"/>
            <a:ext cx="3276600" cy="3198474"/>
          </a:xfrm>
          <a:prstGeom prst="rect">
            <a:avLst/>
          </a:prstGeom>
        </p:spPr>
      </p:pic>
      <p:sp>
        <p:nvSpPr>
          <p:cNvPr id="2" name="TextBox 1">
            <a:extLst>
              <a:ext uri="{FF2B5EF4-FFF2-40B4-BE49-F238E27FC236}">
                <a16:creationId xmlns:a16="http://schemas.microsoft.com/office/drawing/2014/main" id="{955077C6-7E30-4B8C-A117-52641A16FD9C}"/>
              </a:ext>
            </a:extLst>
          </p:cNvPr>
          <p:cNvSpPr txBox="1"/>
          <p:nvPr/>
        </p:nvSpPr>
        <p:spPr>
          <a:xfrm>
            <a:off x="0" y="5848290"/>
            <a:ext cx="9144000" cy="400110"/>
          </a:xfrm>
          <a:prstGeom prst="rect">
            <a:avLst/>
          </a:prstGeom>
          <a:noFill/>
        </p:spPr>
        <p:txBody>
          <a:bodyPr wrap="square" rtlCol="0">
            <a:spAutoFit/>
          </a:bodyPr>
          <a:lstStyle/>
          <a:p>
            <a:pPr algn="ctr"/>
            <a:r>
              <a:rPr lang="en-US" sz="2000" dirty="0">
                <a:solidFill>
                  <a:srgbClr val="000000"/>
                </a:solidFill>
              </a:rPr>
              <a:t>wilson-company.com/product/30127pp/two-bolt-heavy-duty-clamp-body-only</a:t>
            </a:r>
          </a:p>
        </p:txBody>
      </p:sp>
      <p:pic>
        <p:nvPicPr>
          <p:cNvPr id="5" name="Picture 4">
            <a:extLst>
              <a:ext uri="{FF2B5EF4-FFF2-40B4-BE49-F238E27FC236}">
                <a16:creationId xmlns:a16="http://schemas.microsoft.com/office/drawing/2014/main" id="{E4AF2F63-401D-4469-8AEB-7FB931E456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346" b="46578"/>
          <a:stretch/>
        </p:blipFill>
        <p:spPr>
          <a:xfrm>
            <a:off x="4267200" y="2209800"/>
            <a:ext cx="4622799" cy="3200400"/>
          </a:xfrm>
          <a:prstGeom prst="rect">
            <a:avLst/>
          </a:prstGeom>
        </p:spPr>
      </p:pic>
    </p:spTree>
    <p:extLst>
      <p:ext uri="{BB962C8B-B14F-4D97-AF65-F5344CB8AC3E}">
        <p14:creationId xmlns:p14="http://schemas.microsoft.com/office/powerpoint/2010/main" val="19356060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76200" y="124785"/>
            <a:ext cx="7391400" cy="1551615"/>
          </a:xfrm>
        </p:spPr>
        <p:txBody>
          <a:bodyPr/>
          <a:lstStyle/>
          <a:p>
            <a:pPr algn="ctr">
              <a:lnSpc>
                <a:spcPts val="3400"/>
              </a:lnSpc>
            </a:pPr>
            <a:r>
              <a:rPr lang="en-US" sz="3600" dirty="0"/>
              <a:t>RFI Suppression Choke    </a:t>
            </a:r>
            <a:r>
              <a:rPr lang="en-US" sz="3200" dirty="0">
                <a:solidFill>
                  <a:srgbClr val="000000"/>
                </a:solidFill>
              </a:rPr>
              <a:t>necessary at the feed point                of a Yagi split driven element</a:t>
            </a:r>
          </a:p>
        </p:txBody>
      </p:sp>
      <p:pic>
        <p:nvPicPr>
          <p:cNvPr id="2050" name="Picture 2">
            <a:extLst>
              <a:ext uri="{FF2B5EF4-FFF2-40B4-BE49-F238E27FC236}">
                <a16:creationId xmlns:a16="http://schemas.microsoft.com/office/drawing/2014/main" id="{4CD24300-A1C6-4CC9-9195-99447F29DA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09" t="25537" r="4229" b="9547"/>
          <a:stretch/>
        </p:blipFill>
        <p:spPr bwMode="auto">
          <a:xfrm>
            <a:off x="1714468" y="2192866"/>
            <a:ext cx="6158753" cy="426786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BF5C73C-3AF5-451C-9F83-9914028C5DB0}"/>
              </a:ext>
            </a:extLst>
          </p:cNvPr>
          <p:cNvSpPr txBox="1"/>
          <p:nvPr/>
        </p:nvSpPr>
        <p:spPr>
          <a:xfrm rot="20875861">
            <a:off x="6290621" y="2749602"/>
            <a:ext cx="184760" cy="402125"/>
          </a:xfrm>
          <a:prstGeom prst="rect">
            <a:avLst/>
          </a:prstGeom>
          <a:solidFill>
            <a:schemeClr val="tx1"/>
          </a:solidFill>
        </p:spPr>
        <p:txBody>
          <a:bodyPr wrap="square" rtlCol="0">
            <a:spAutoFit/>
          </a:bodyPr>
          <a:lstStyle/>
          <a:p>
            <a:endParaRPr lang="en-US" dirty="0">
              <a:solidFill>
                <a:srgbClr val="000000"/>
              </a:solidFill>
            </a:endParaRPr>
          </a:p>
        </p:txBody>
      </p:sp>
      <p:sp>
        <p:nvSpPr>
          <p:cNvPr id="8" name="TextBox 7">
            <a:extLst>
              <a:ext uri="{FF2B5EF4-FFF2-40B4-BE49-F238E27FC236}">
                <a16:creationId xmlns:a16="http://schemas.microsoft.com/office/drawing/2014/main" id="{5C3217AF-5030-44EC-A756-55428130DB8F}"/>
              </a:ext>
            </a:extLst>
          </p:cNvPr>
          <p:cNvSpPr txBox="1"/>
          <p:nvPr/>
        </p:nvSpPr>
        <p:spPr>
          <a:xfrm rot="20875861">
            <a:off x="3240399" y="3401534"/>
            <a:ext cx="184760" cy="402125"/>
          </a:xfrm>
          <a:prstGeom prst="rect">
            <a:avLst/>
          </a:prstGeom>
          <a:solidFill>
            <a:schemeClr val="tx1"/>
          </a:solidFill>
        </p:spPr>
        <p:txBody>
          <a:bodyPr wrap="square" rtlCol="0">
            <a:spAutoFit/>
          </a:bodyPr>
          <a:lstStyle/>
          <a:p>
            <a:endParaRPr lang="en-US" dirty="0">
              <a:solidFill>
                <a:srgbClr val="000000"/>
              </a:solidFill>
            </a:endParaRPr>
          </a:p>
        </p:txBody>
      </p:sp>
      <p:sp>
        <p:nvSpPr>
          <p:cNvPr id="9" name="TextBox 8">
            <a:extLst>
              <a:ext uri="{FF2B5EF4-FFF2-40B4-BE49-F238E27FC236}">
                <a16:creationId xmlns:a16="http://schemas.microsoft.com/office/drawing/2014/main" id="{96F50A5C-6CAD-4F2C-AA44-46E728024200}"/>
              </a:ext>
            </a:extLst>
          </p:cNvPr>
          <p:cNvSpPr txBox="1"/>
          <p:nvPr/>
        </p:nvSpPr>
        <p:spPr>
          <a:xfrm>
            <a:off x="1000459" y="4665134"/>
            <a:ext cx="3593856" cy="830997"/>
          </a:xfrm>
          <a:prstGeom prst="rect">
            <a:avLst/>
          </a:prstGeom>
          <a:solidFill>
            <a:schemeClr val="tx1"/>
          </a:solidFill>
        </p:spPr>
        <p:txBody>
          <a:bodyPr wrap="square" rtlCol="0">
            <a:spAutoFit/>
          </a:bodyPr>
          <a:lstStyle/>
          <a:p>
            <a:endParaRPr lang="en-US" dirty="0">
              <a:solidFill>
                <a:srgbClr val="000000"/>
              </a:solidFill>
            </a:endParaRPr>
          </a:p>
          <a:p>
            <a:endParaRPr lang="en-US" dirty="0">
              <a:solidFill>
                <a:srgbClr val="000000"/>
              </a:solidFill>
            </a:endParaRPr>
          </a:p>
        </p:txBody>
      </p:sp>
      <p:sp>
        <p:nvSpPr>
          <p:cNvPr id="10" name="TextBox 9">
            <a:extLst>
              <a:ext uri="{FF2B5EF4-FFF2-40B4-BE49-F238E27FC236}">
                <a16:creationId xmlns:a16="http://schemas.microsoft.com/office/drawing/2014/main" id="{DDE6F092-CDF8-4F5B-B54C-CA12646CAD3E}"/>
              </a:ext>
            </a:extLst>
          </p:cNvPr>
          <p:cNvSpPr txBox="1"/>
          <p:nvPr/>
        </p:nvSpPr>
        <p:spPr>
          <a:xfrm rot="1314596">
            <a:off x="1884694" y="4027460"/>
            <a:ext cx="2727345" cy="830997"/>
          </a:xfrm>
          <a:prstGeom prst="rect">
            <a:avLst/>
          </a:prstGeom>
          <a:solidFill>
            <a:schemeClr val="tx1"/>
          </a:solidFill>
        </p:spPr>
        <p:txBody>
          <a:bodyPr wrap="square" rtlCol="0">
            <a:spAutoFit/>
          </a:bodyPr>
          <a:lstStyle/>
          <a:p>
            <a:endParaRPr lang="en-US" dirty="0">
              <a:solidFill>
                <a:srgbClr val="000000"/>
              </a:solidFill>
            </a:endParaRPr>
          </a:p>
          <a:p>
            <a:endParaRPr lang="en-US" dirty="0">
              <a:solidFill>
                <a:srgbClr val="000000"/>
              </a:solidFill>
            </a:endParaRPr>
          </a:p>
        </p:txBody>
      </p:sp>
      <p:sp>
        <p:nvSpPr>
          <p:cNvPr id="12" name="TextBox 11">
            <a:extLst>
              <a:ext uri="{FF2B5EF4-FFF2-40B4-BE49-F238E27FC236}">
                <a16:creationId xmlns:a16="http://schemas.microsoft.com/office/drawing/2014/main" id="{2B32ACE5-400A-409B-AE80-6D9D46177F40}"/>
              </a:ext>
            </a:extLst>
          </p:cNvPr>
          <p:cNvSpPr txBox="1"/>
          <p:nvPr/>
        </p:nvSpPr>
        <p:spPr>
          <a:xfrm>
            <a:off x="2073677" y="4367537"/>
            <a:ext cx="2727345" cy="830997"/>
          </a:xfrm>
          <a:prstGeom prst="rect">
            <a:avLst/>
          </a:prstGeom>
          <a:solidFill>
            <a:schemeClr val="tx1"/>
          </a:solidFill>
        </p:spPr>
        <p:txBody>
          <a:bodyPr wrap="square" rtlCol="0">
            <a:spAutoFit/>
          </a:bodyPr>
          <a:lstStyle/>
          <a:p>
            <a:endParaRPr lang="en-US" dirty="0">
              <a:solidFill>
                <a:srgbClr val="000000"/>
              </a:solidFill>
            </a:endParaRPr>
          </a:p>
          <a:p>
            <a:endParaRPr lang="en-US" dirty="0">
              <a:solidFill>
                <a:srgbClr val="000000"/>
              </a:solidFill>
            </a:endParaRPr>
          </a:p>
        </p:txBody>
      </p:sp>
      <p:cxnSp>
        <p:nvCxnSpPr>
          <p:cNvPr id="17" name="Straight Connector 16">
            <a:extLst>
              <a:ext uri="{FF2B5EF4-FFF2-40B4-BE49-F238E27FC236}">
                <a16:creationId xmlns:a16="http://schemas.microsoft.com/office/drawing/2014/main" id="{6B632AB6-AF20-493B-AADA-E9742AD97D65}"/>
              </a:ext>
            </a:extLst>
          </p:cNvPr>
          <p:cNvCxnSpPr/>
          <p:nvPr/>
        </p:nvCxnSpPr>
        <p:spPr bwMode="auto">
          <a:xfrm>
            <a:off x="4724400" y="3124200"/>
            <a:ext cx="0" cy="2854022"/>
          </a:xfrm>
          <a:prstGeom prst="line">
            <a:avLst/>
          </a:prstGeom>
          <a:solidFill>
            <a:schemeClr val="accent1"/>
          </a:solidFill>
          <a:ln w="317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8BC505BF-7E95-430A-BCAA-4AF836232AFB}"/>
              </a:ext>
            </a:extLst>
          </p:cNvPr>
          <p:cNvCxnSpPr/>
          <p:nvPr/>
        </p:nvCxnSpPr>
        <p:spPr bwMode="auto">
          <a:xfrm flipH="1">
            <a:off x="3823243" y="2473441"/>
            <a:ext cx="359885" cy="665084"/>
          </a:xfrm>
          <a:prstGeom prst="straightConnector1">
            <a:avLst/>
          </a:prstGeom>
          <a:solidFill>
            <a:schemeClr val="accent1"/>
          </a:solidFill>
          <a:ln w="254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 name="TextBox 51">
            <a:extLst>
              <a:ext uri="{FF2B5EF4-FFF2-40B4-BE49-F238E27FC236}">
                <a16:creationId xmlns:a16="http://schemas.microsoft.com/office/drawing/2014/main" id="{7923045C-8123-460B-9D83-E90DD037D528}"/>
              </a:ext>
            </a:extLst>
          </p:cNvPr>
          <p:cNvSpPr txBox="1"/>
          <p:nvPr/>
        </p:nvSpPr>
        <p:spPr>
          <a:xfrm>
            <a:off x="4359255" y="2057400"/>
            <a:ext cx="2727345" cy="276999"/>
          </a:xfrm>
          <a:prstGeom prst="rect">
            <a:avLst/>
          </a:prstGeom>
          <a:solidFill>
            <a:schemeClr val="tx1"/>
          </a:solidFill>
        </p:spPr>
        <p:txBody>
          <a:bodyPr wrap="square" rtlCol="0">
            <a:spAutoFit/>
          </a:bodyPr>
          <a:lstStyle/>
          <a:p>
            <a:endParaRPr lang="en-US" sz="1200" dirty="0">
              <a:solidFill>
                <a:srgbClr val="000000"/>
              </a:solidFill>
            </a:endParaRPr>
          </a:p>
        </p:txBody>
      </p:sp>
      <p:sp>
        <p:nvSpPr>
          <p:cNvPr id="53" name="TextBox 52">
            <a:extLst>
              <a:ext uri="{FF2B5EF4-FFF2-40B4-BE49-F238E27FC236}">
                <a16:creationId xmlns:a16="http://schemas.microsoft.com/office/drawing/2014/main" id="{90DE825A-58FC-4C49-B605-46E8AC805AB9}"/>
              </a:ext>
            </a:extLst>
          </p:cNvPr>
          <p:cNvSpPr txBox="1"/>
          <p:nvPr/>
        </p:nvSpPr>
        <p:spPr>
          <a:xfrm>
            <a:off x="4587856" y="2362200"/>
            <a:ext cx="212744" cy="276999"/>
          </a:xfrm>
          <a:prstGeom prst="rect">
            <a:avLst/>
          </a:prstGeom>
          <a:solidFill>
            <a:schemeClr val="tx1"/>
          </a:solidFill>
        </p:spPr>
        <p:txBody>
          <a:bodyPr wrap="square" rtlCol="0">
            <a:spAutoFit/>
          </a:bodyPr>
          <a:lstStyle/>
          <a:p>
            <a:endParaRPr lang="en-US" sz="1200" dirty="0">
              <a:solidFill>
                <a:srgbClr val="000000"/>
              </a:solidFill>
            </a:endParaRPr>
          </a:p>
        </p:txBody>
      </p:sp>
      <p:sp>
        <p:nvSpPr>
          <p:cNvPr id="55" name="TextBox 54">
            <a:extLst>
              <a:ext uri="{FF2B5EF4-FFF2-40B4-BE49-F238E27FC236}">
                <a16:creationId xmlns:a16="http://schemas.microsoft.com/office/drawing/2014/main" id="{26D04ADF-A0E8-4663-A17E-BE32CE58EE5D}"/>
              </a:ext>
            </a:extLst>
          </p:cNvPr>
          <p:cNvSpPr txBox="1"/>
          <p:nvPr/>
        </p:nvSpPr>
        <p:spPr>
          <a:xfrm>
            <a:off x="4707466" y="2656539"/>
            <a:ext cx="212744" cy="215444"/>
          </a:xfrm>
          <a:prstGeom prst="rect">
            <a:avLst/>
          </a:prstGeom>
          <a:solidFill>
            <a:schemeClr val="tx1"/>
          </a:solidFill>
        </p:spPr>
        <p:txBody>
          <a:bodyPr wrap="square" rtlCol="0">
            <a:spAutoFit/>
          </a:bodyPr>
          <a:lstStyle/>
          <a:p>
            <a:endParaRPr lang="en-US" sz="800" dirty="0">
              <a:solidFill>
                <a:srgbClr val="000000"/>
              </a:solidFill>
            </a:endParaRPr>
          </a:p>
        </p:txBody>
      </p:sp>
      <p:cxnSp>
        <p:nvCxnSpPr>
          <p:cNvPr id="34" name="Straight Arrow Connector 33">
            <a:extLst>
              <a:ext uri="{FF2B5EF4-FFF2-40B4-BE49-F238E27FC236}">
                <a16:creationId xmlns:a16="http://schemas.microsoft.com/office/drawing/2014/main" id="{1CED436B-E696-4E70-8CF3-B13B141CC37B}"/>
              </a:ext>
            </a:extLst>
          </p:cNvPr>
          <p:cNvCxnSpPr/>
          <p:nvPr/>
        </p:nvCxnSpPr>
        <p:spPr bwMode="auto">
          <a:xfrm>
            <a:off x="4183128" y="2491602"/>
            <a:ext cx="592071" cy="124599"/>
          </a:xfrm>
          <a:prstGeom prst="straightConnector1">
            <a:avLst/>
          </a:prstGeom>
          <a:solidFill>
            <a:schemeClr val="accent1"/>
          </a:solidFill>
          <a:ln w="254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Box 25">
            <a:extLst>
              <a:ext uri="{FF2B5EF4-FFF2-40B4-BE49-F238E27FC236}">
                <a16:creationId xmlns:a16="http://schemas.microsoft.com/office/drawing/2014/main" id="{485A7F7A-0D14-4304-82A4-FDC915DFA725}"/>
              </a:ext>
            </a:extLst>
          </p:cNvPr>
          <p:cNvSpPr txBox="1"/>
          <p:nvPr/>
        </p:nvSpPr>
        <p:spPr>
          <a:xfrm>
            <a:off x="0" y="1752600"/>
            <a:ext cx="5638800" cy="830997"/>
          </a:xfrm>
          <a:prstGeom prst="rect">
            <a:avLst/>
          </a:prstGeom>
          <a:noFill/>
        </p:spPr>
        <p:txBody>
          <a:bodyPr wrap="square" rtlCol="0">
            <a:spAutoFit/>
          </a:bodyPr>
          <a:lstStyle/>
          <a:p>
            <a:pPr algn="ctr"/>
            <a:r>
              <a:rPr lang="en-US" dirty="0">
                <a:solidFill>
                  <a:srgbClr val="000000"/>
                </a:solidFill>
              </a:rPr>
              <a:t>Unbalanced driven element current</a:t>
            </a:r>
          </a:p>
          <a:p>
            <a:pPr algn="ctr"/>
            <a:r>
              <a:rPr lang="en-US" dirty="0">
                <a:solidFill>
                  <a:srgbClr val="000000"/>
                </a:solidFill>
              </a:rPr>
              <a:t>degrades Yagi sidelobe performance</a:t>
            </a:r>
          </a:p>
        </p:txBody>
      </p:sp>
      <p:sp>
        <p:nvSpPr>
          <p:cNvPr id="4" name="TextBox 3">
            <a:extLst>
              <a:ext uri="{FF2B5EF4-FFF2-40B4-BE49-F238E27FC236}">
                <a16:creationId xmlns:a16="http://schemas.microsoft.com/office/drawing/2014/main" id="{29FECE7E-392B-4AB6-8209-D402EA8E8F54}"/>
              </a:ext>
            </a:extLst>
          </p:cNvPr>
          <p:cNvSpPr txBox="1"/>
          <p:nvPr/>
        </p:nvSpPr>
        <p:spPr>
          <a:xfrm rot="20939570">
            <a:off x="4872789" y="3025721"/>
            <a:ext cx="184731" cy="215444"/>
          </a:xfrm>
          <a:prstGeom prst="rect">
            <a:avLst/>
          </a:prstGeom>
          <a:solidFill>
            <a:schemeClr val="tx1"/>
          </a:solidFill>
        </p:spPr>
        <p:txBody>
          <a:bodyPr wrap="none" rtlCol="0">
            <a:spAutoFit/>
          </a:bodyPr>
          <a:lstStyle/>
          <a:p>
            <a:endParaRPr lang="en-US" sz="800" dirty="0">
              <a:solidFill>
                <a:srgbClr val="000000"/>
              </a:solidFill>
            </a:endParaRPr>
          </a:p>
        </p:txBody>
      </p:sp>
      <p:sp>
        <p:nvSpPr>
          <p:cNvPr id="28" name="TextBox 27">
            <a:extLst>
              <a:ext uri="{FF2B5EF4-FFF2-40B4-BE49-F238E27FC236}">
                <a16:creationId xmlns:a16="http://schemas.microsoft.com/office/drawing/2014/main" id="{BF65E3E9-E07A-48EA-AE72-887261A10022}"/>
              </a:ext>
            </a:extLst>
          </p:cNvPr>
          <p:cNvSpPr txBox="1"/>
          <p:nvPr/>
        </p:nvSpPr>
        <p:spPr>
          <a:xfrm>
            <a:off x="4708358" y="3108158"/>
            <a:ext cx="184731" cy="215444"/>
          </a:xfrm>
          <a:prstGeom prst="rect">
            <a:avLst/>
          </a:prstGeom>
          <a:solidFill>
            <a:schemeClr val="tx1"/>
          </a:solidFill>
        </p:spPr>
        <p:txBody>
          <a:bodyPr wrap="none" rtlCol="0">
            <a:spAutoFit/>
          </a:bodyPr>
          <a:lstStyle/>
          <a:p>
            <a:endParaRPr lang="en-US" sz="800" dirty="0">
              <a:solidFill>
                <a:srgbClr val="000000"/>
              </a:solidFill>
            </a:endParaRPr>
          </a:p>
        </p:txBody>
      </p:sp>
      <p:sp>
        <p:nvSpPr>
          <p:cNvPr id="29" name="TextBox 28">
            <a:extLst>
              <a:ext uri="{FF2B5EF4-FFF2-40B4-BE49-F238E27FC236}">
                <a16:creationId xmlns:a16="http://schemas.microsoft.com/office/drawing/2014/main" id="{945BB344-D600-416D-B397-4C3ABEBEE0C4}"/>
              </a:ext>
            </a:extLst>
          </p:cNvPr>
          <p:cNvSpPr txBox="1"/>
          <p:nvPr/>
        </p:nvSpPr>
        <p:spPr>
          <a:xfrm>
            <a:off x="4668253" y="3276600"/>
            <a:ext cx="184731" cy="215444"/>
          </a:xfrm>
          <a:prstGeom prst="rect">
            <a:avLst/>
          </a:prstGeom>
          <a:solidFill>
            <a:schemeClr val="tx1"/>
          </a:solidFill>
        </p:spPr>
        <p:txBody>
          <a:bodyPr wrap="none" rtlCol="0">
            <a:spAutoFit/>
          </a:bodyPr>
          <a:lstStyle/>
          <a:p>
            <a:endParaRPr lang="en-US" sz="800" dirty="0">
              <a:solidFill>
                <a:srgbClr val="000000"/>
              </a:solidFill>
            </a:endParaRPr>
          </a:p>
        </p:txBody>
      </p:sp>
      <p:sp>
        <p:nvSpPr>
          <p:cNvPr id="30" name="TextBox 29">
            <a:extLst>
              <a:ext uri="{FF2B5EF4-FFF2-40B4-BE49-F238E27FC236}">
                <a16:creationId xmlns:a16="http://schemas.microsoft.com/office/drawing/2014/main" id="{986C4CE2-2E5F-4EDB-988A-925FFD53A52F}"/>
              </a:ext>
            </a:extLst>
          </p:cNvPr>
          <p:cNvSpPr txBox="1"/>
          <p:nvPr/>
        </p:nvSpPr>
        <p:spPr>
          <a:xfrm>
            <a:off x="4640179" y="3442156"/>
            <a:ext cx="184731" cy="215444"/>
          </a:xfrm>
          <a:prstGeom prst="rect">
            <a:avLst/>
          </a:prstGeom>
          <a:solidFill>
            <a:schemeClr val="tx1"/>
          </a:solidFill>
        </p:spPr>
        <p:txBody>
          <a:bodyPr wrap="none" rtlCol="0">
            <a:spAutoFit/>
          </a:bodyPr>
          <a:lstStyle/>
          <a:p>
            <a:endParaRPr lang="en-US" sz="800" dirty="0">
              <a:solidFill>
                <a:srgbClr val="000000"/>
              </a:solidFill>
            </a:endParaRPr>
          </a:p>
        </p:txBody>
      </p:sp>
      <p:sp>
        <p:nvSpPr>
          <p:cNvPr id="31" name="TextBox 30">
            <a:extLst>
              <a:ext uri="{FF2B5EF4-FFF2-40B4-BE49-F238E27FC236}">
                <a16:creationId xmlns:a16="http://schemas.microsoft.com/office/drawing/2014/main" id="{34AFA2F1-4E05-4B30-A7AB-0C8CF84B6B06}"/>
              </a:ext>
            </a:extLst>
          </p:cNvPr>
          <p:cNvSpPr txBox="1"/>
          <p:nvPr/>
        </p:nvSpPr>
        <p:spPr>
          <a:xfrm>
            <a:off x="4640179" y="3657600"/>
            <a:ext cx="184731" cy="215444"/>
          </a:xfrm>
          <a:prstGeom prst="rect">
            <a:avLst/>
          </a:prstGeom>
          <a:solidFill>
            <a:schemeClr val="tx1"/>
          </a:solidFill>
        </p:spPr>
        <p:txBody>
          <a:bodyPr wrap="none" rtlCol="0">
            <a:spAutoFit/>
          </a:bodyPr>
          <a:lstStyle/>
          <a:p>
            <a:endParaRPr lang="en-US" sz="800" dirty="0">
              <a:solidFill>
                <a:srgbClr val="000000"/>
              </a:solidFill>
            </a:endParaRPr>
          </a:p>
        </p:txBody>
      </p:sp>
      <p:sp>
        <p:nvSpPr>
          <p:cNvPr id="32" name="TextBox 31">
            <a:extLst>
              <a:ext uri="{FF2B5EF4-FFF2-40B4-BE49-F238E27FC236}">
                <a16:creationId xmlns:a16="http://schemas.microsoft.com/office/drawing/2014/main" id="{FA2DE8A6-F0EF-49F8-A943-BAECB6EBBA83}"/>
              </a:ext>
            </a:extLst>
          </p:cNvPr>
          <p:cNvSpPr txBox="1"/>
          <p:nvPr/>
        </p:nvSpPr>
        <p:spPr>
          <a:xfrm>
            <a:off x="4640179" y="3810000"/>
            <a:ext cx="184731" cy="215444"/>
          </a:xfrm>
          <a:prstGeom prst="rect">
            <a:avLst/>
          </a:prstGeom>
          <a:solidFill>
            <a:schemeClr val="tx1"/>
          </a:solidFill>
        </p:spPr>
        <p:txBody>
          <a:bodyPr wrap="none" rtlCol="0">
            <a:spAutoFit/>
          </a:bodyPr>
          <a:lstStyle/>
          <a:p>
            <a:endParaRPr lang="en-US" sz="800" dirty="0">
              <a:solidFill>
                <a:srgbClr val="000000"/>
              </a:solidFill>
            </a:endParaRPr>
          </a:p>
        </p:txBody>
      </p:sp>
      <p:sp>
        <p:nvSpPr>
          <p:cNvPr id="33" name="TextBox 32">
            <a:extLst>
              <a:ext uri="{FF2B5EF4-FFF2-40B4-BE49-F238E27FC236}">
                <a16:creationId xmlns:a16="http://schemas.microsoft.com/office/drawing/2014/main" id="{ED23F202-5904-4AF5-A5FD-FA5A97DBA99F}"/>
              </a:ext>
            </a:extLst>
          </p:cNvPr>
          <p:cNvSpPr txBox="1"/>
          <p:nvPr/>
        </p:nvSpPr>
        <p:spPr>
          <a:xfrm>
            <a:off x="4612105" y="4014537"/>
            <a:ext cx="184731" cy="215444"/>
          </a:xfrm>
          <a:prstGeom prst="rect">
            <a:avLst/>
          </a:prstGeom>
          <a:solidFill>
            <a:schemeClr val="tx1"/>
          </a:solidFill>
        </p:spPr>
        <p:txBody>
          <a:bodyPr wrap="none" rtlCol="0">
            <a:spAutoFit/>
          </a:bodyPr>
          <a:lstStyle/>
          <a:p>
            <a:endParaRPr lang="en-US" sz="800" dirty="0">
              <a:solidFill>
                <a:srgbClr val="000000"/>
              </a:solidFill>
            </a:endParaRPr>
          </a:p>
        </p:txBody>
      </p:sp>
      <p:sp>
        <p:nvSpPr>
          <p:cNvPr id="35" name="TextBox 34">
            <a:extLst>
              <a:ext uri="{FF2B5EF4-FFF2-40B4-BE49-F238E27FC236}">
                <a16:creationId xmlns:a16="http://schemas.microsoft.com/office/drawing/2014/main" id="{B63F6ECA-631A-426B-81D9-07A50C0AF259}"/>
              </a:ext>
            </a:extLst>
          </p:cNvPr>
          <p:cNvSpPr txBox="1"/>
          <p:nvPr/>
        </p:nvSpPr>
        <p:spPr>
          <a:xfrm>
            <a:off x="4648200" y="4204156"/>
            <a:ext cx="184731" cy="215444"/>
          </a:xfrm>
          <a:prstGeom prst="rect">
            <a:avLst/>
          </a:prstGeom>
          <a:solidFill>
            <a:schemeClr val="tx1"/>
          </a:solidFill>
        </p:spPr>
        <p:txBody>
          <a:bodyPr wrap="none" rtlCol="0">
            <a:spAutoFit/>
          </a:bodyPr>
          <a:lstStyle/>
          <a:p>
            <a:endParaRPr lang="en-US" sz="800" dirty="0">
              <a:solidFill>
                <a:srgbClr val="000000"/>
              </a:solidFill>
            </a:endParaRPr>
          </a:p>
        </p:txBody>
      </p:sp>
      <p:cxnSp>
        <p:nvCxnSpPr>
          <p:cNvPr id="18" name="Straight Connector 17">
            <a:extLst>
              <a:ext uri="{FF2B5EF4-FFF2-40B4-BE49-F238E27FC236}">
                <a16:creationId xmlns:a16="http://schemas.microsoft.com/office/drawing/2014/main" id="{627FB1D6-66DE-4A60-B494-0BD39F6A5682}"/>
              </a:ext>
            </a:extLst>
          </p:cNvPr>
          <p:cNvCxnSpPr/>
          <p:nvPr/>
        </p:nvCxnSpPr>
        <p:spPr bwMode="auto">
          <a:xfrm>
            <a:off x="4631266" y="3276600"/>
            <a:ext cx="0" cy="2854022"/>
          </a:xfrm>
          <a:prstGeom prst="line">
            <a:avLst/>
          </a:prstGeom>
          <a:solidFill>
            <a:schemeClr val="accent1"/>
          </a:solidFill>
          <a:ln w="317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TextBox 35">
            <a:extLst>
              <a:ext uri="{FF2B5EF4-FFF2-40B4-BE49-F238E27FC236}">
                <a16:creationId xmlns:a16="http://schemas.microsoft.com/office/drawing/2014/main" id="{55F79403-8166-4498-A7CE-BF4BFAEB0667}"/>
              </a:ext>
            </a:extLst>
          </p:cNvPr>
          <p:cNvSpPr txBox="1"/>
          <p:nvPr/>
        </p:nvSpPr>
        <p:spPr>
          <a:xfrm rot="20939570">
            <a:off x="4506647" y="3115791"/>
            <a:ext cx="184731" cy="215444"/>
          </a:xfrm>
          <a:prstGeom prst="rect">
            <a:avLst/>
          </a:prstGeom>
          <a:solidFill>
            <a:schemeClr val="tx1"/>
          </a:solidFill>
        </p:spPr>
        <p:txBody>
          <a:bodyPr wrap="none" rtlCol="0">
            <a:spAutoFit/>
          </a:bodyPr>
          <a:lstStyle/>
          <a:p>
            <a:endParaRPr lang="en-US" sz="800" dirty="0">
              <a:solidFill>
                <a:srgbClr val="000000"/>
              </a:solidFill>
            </a:endParaRPr>
          </a:p>
        </p:txBody>
      </p:sp>
      <p:sp>
        <p:nvSpPr>
          <p:cNvPr id="37" name="TextBox 36">
            <a:extLst>
              <a:ext uri="{FF2B5EF4-FFF2-40B4-BE49-F238E27FC236}">
                <a16:creationId xmlns:a16="http://schemas.microsoft.com/office/drawing/2014/main" id="{E6A906D1-2C29-40F4-9DE3-9A2B6974A823}"/>
              </a:ext>
            </a:extLst>
          </p:cNvPr>
          <p:cNvSpPr txBox="1"/>
          <p:nvPr/>
        </p:nvSpPr>
        <p:spPr>
          <a:xfrm rot="20878106">
            <a:off x="4809338" y="2665347"/>
            <a:ext cx="2858343" cy="215444"/>
          </a:xfrm>
          <a:prstGeom prst="rect">
            <a:avLst/>
          </a:prstGeom>
          <a:solidFill>
            <a:schemeClr val="tx1"/>
          </a:solidFill>
        </p:spPr>
        <p:txBody>
          <a:bodyPr wrap="square" rtlCol="0">
            <a:spAutoFit/>
          </a:bodyPr>
          <a:lstStyle/>
          <a:p>
            <a:r>
              <a:rPr lang="en-US" sz="800" dirty="0">
                <a:solidFill>
                  <a:srgbClr val="000000"/>
                </a:solidFill>
              </a:rPr>
              <a:t>                                                              </a:t>
            </a:r>
          </a:p>
        </p:txBody>
      </p:sp>
      <p:cxnSp>
        <p:nvCxnSpPr>
          <p:cNvPr id="56" name="Straight Connector 55">
            <a:extLst>
              <a:ext uri="{FF2B5EF4-FFF2-40B4-BE49-F238E27FC236}">
                <a16:creationId xmlns:a16="http://schemas.microsoft.com/office/drawing/2014/main" id="{7212F2E0-22F4-4191-9E86-19912754366B}"/>
              </a:ext>
            </a:extLst>
          </p:cNvPr>
          <p:cNvCxnSpPr/>
          <p:nvPr/>
        </p:nvCxnSpPr>
        <p:spPr bwMode="auto">
          <a:xfrm flipH="1">
            <a:off x="4800600" y="2387441"/>
            <a:ext cx="2886379" cy="584359"/>
          </a:xfrm>
          <a:prstGeom prst="line">
            <a:avLst/>
          </a:prstGeom>
          <a:solidFill>
            <a:schemeClr val="accent1"/>
          </a:solidFill>
          <a:ln w="317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TextBox 37">
            <a:extLst>
              <a:ext uri="{FF2B5EF4-FFF2-40B4-BE49-F238E27FC236}">
                <a16:creationId xmlns:a16="http://schemas.microsoft.com/office/drawing/2014/main" id="{23A453F6-9BA4-4BE0-8B8E-658EA8444890}"/>
              </a:ext>
            </a:extLst>
          </p:cNvPr>
          <p:cNvSpPr txBox="1"/>
          <p:nvPr/>
        </p:nvSpPr>
        <p:spPr>
          <a:xfrm rot="20878106">
            <a:off x="1831888" y="3327504"/>
            <a:ext cx="2858343" cy="215444"/>
          </a:xfrm>
          <a:prstGeom prst="rect">
            <a:avLst/>
          </a:prstGeom>
          <a:solidFill>
            <a:schemeClr val="tx1"/>
          </a:solidFill>
        </p:spPr>
        <p:txBody>
          <a:bodyPr wrap="square" rtlCol="0">
            <a:spAutoFit/>
          </a:bodyPr>
          <a:lstStyle/>
          <a:p>
            <a:r>
              <a:rPr lang="en-US" sz="800" dirty="0">
                <a:solidFill>
                  <a:srgbClr val="000000"/>
                </a:solidFill>
              </a:rPr>
              <a:t>                                                              </a:t>
            </a:r>
          </a:p>
        </p:txBody>
      </p:sp>
      <p:cxnSp>
        <p:nvCxnSpPr>
          <p:cNvPr id="39" name="Straight Connector 38">
            <a:extLst>
              <a:ext uri="{FF2B5EF4-FFF2-40B4-BE49-F238E27FC236}">
                <a16:creationId xmlns:a16="http://schemas.microsoft.com/office/drawing/2014/main" id="{D60633B6-A226-4DB7-894F-2F1A93668376}"/>
              </a:ext>
            </a:extLst>
          </p:cNvPr>
          <p:cNvCxnSpPr/>
          <p:nvPr/>
        </p:nvCxnSpPr>
        <p:spPr bwMode="auto">
          <a:xfrm flipH="1">
            <a:off x="1752600" y="3003885"/>
            <a:ext cx="2879557" cy="665747"/>
          </a:xfrm>
          <a:prstGeom prst="line">
            <a:avLst/>
          </a:prstGeom>
          <a:solidFill>
            <a:schemeClr val="accent1"/>
          </a:solidFill>
          <a:ln w="3175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TextBox 39">
            <a:extLst>
              <a:ext uri="{FF2B5EF4-FFF2-40B4-BE49-F238E27FC236}">
                <a16:creationId xmlns:a16="http://schemas.microsoft.com/office/drawing/2014/main" id="{511109E1-C18F-46C5-ABDF-C5DF8ED8F0DF}"/>
              </a:ext>
            </a:extLst>
          </p:cNvPr>
          <p:cNvSpPr txBox="1"/>
          <p:nvPr/>
        </p:nvSpPr>
        <p:spPr>
          <a:xfrm rot="16200000">
            <a:off x="3116179" y="4716379"/>
            <a:ext cx="3000998" cy="215444"/>
          </a:xfrm>
          <a:prstGeom prst="rect">
            <a:avLst/>
          </a:prstGeom>
          <a:solidFill>
            <a:schemeClr val="tx1"/>
          </a:solidFill>
        </p:spPr>
        <p:txBody>
          <a:bodyPr wrap="square" rtlCol="0">
            <a:spAutoFit/>
          </a:bodyPr>
          <a:lstStyle/>
          <a:p>
            <a:r>
              <a:rPr lang="en-US" sz="800" dirty="0">
                <a:solidFill>
                  <a:srgbClr val="000000"/>
                </a:solidFill>
              </a:rPr>
              <a:t>                                                              </a:t>
            </a:r>
          </a:p>
        </p:txBody>
      </p:sp>
      <p:cxnSp>
        <p:nvCxnSpPr>
          <p:cNvPr id="5" name="Straight Connector 4">
            <a:extLst>
              <a:ext uri="{FF2B5EF4-FFF2-40B4-BE49-F238E27FC236}">
                <a16:creationId xmlns:a16="http://schemas.microsoft.com/office/drawing/2014/main" id="{844816ED-EBF1-4FA8-A0C6-CB4162E92CC4}"/>
              </a:ext>
            </a:extLst>
          </p:cNvPr>
          <p:cNvCxnSpPr/>
          <p:nvPr/>
        </p:nvCxnSpPr>
        <p:spPr bwMode="auto">
          <a:xfrm>
            <a:off x="4740442" y="3041763"/>
            <a:ext cx="0" cy="2825637"/>
          </a:xfrm>
          <a:prstGeom prst="line">
            <a:avLst/>
          </a:prstGeom>
          <a:solidFill>
            <a:schemeClr val="accent1"/>
          </a:solidFill>
          <a:ln w="317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Connector 41">
            <a:extLst>
              <a:ext uri="{FF2B5EF4-FFF2-40B4-BE49-F238E27FC236}">
                <a16:creationId xmlns:a16="http://schemas.microsoft.com/office/drawing/2014/main" id="{57389E0B-3F29-4B8E-8053-BFCF9C10EFD1}"/>
              </a:ext>
            </a:extLst>
          </p:cNvPr>
          <p:cNvCxnSpPr/>
          <p:nvPr/>
        </p:nvCxnSpPr>
        <p:spPr bwMode="auto">
          <a:xfrm>
            <a:off x="4936958" y="3006179"/>
            <a:ext cx="0" cy="275557"/>
          </a:xfrm>
          <a:prstGeom prst="line">
            <a:avLst/>
          </a:prstGeom>
          <a:solidFill>
            <a:schemeClr val="accent1"/>
          </a:solidFill>
          <a:ln w="22225" cap="flat" cmpd="sng" algn="ctr">
            <a:solidFill>
              <a:srgbClr val="FC06F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Arrow Connector 42">
            <a:extLst>
              <a:ext uri="{FF2B5EF4-FFF2-40B4-BE49-F238E27FC236}">
                <a16:creationId xmlns:a16="http://schemas.microsoft.com/office/drawing/2014/main" id="{3D3FF9B2-10C1-4FDB-921D-0C85355B4EE0}"/>
              </a:ext>
            </a:extLst>
          </p:cNvPr>
          <p:cNvCxnSpPr/>
          <p:nvPr/>
        </p:nvCxnSpPr>
        <p:spPr bwMode="auto">
          <a:xfrm flipH="1" flipV="1">
            <a:off x="5029200" y="3346889"/>
            <a:ext cx="336673" cy="539311"/>
          </a:xfrm>
          <a:prstGeom prst="straightConnector1">
            <a:avLst/>
          </a:prstGeom>
          <a:solidFill>
            <a:schemeClr val="accent1"/>
          </a:solidFill>
          <a:ln w="3492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xtBox 1">
            <a:extLst>
              <a:ext uri="{FF2B5EF4-FFF2-40B4-BE49-F238E27FC236}">
                <a16:creationId xmlns:a16="http://schemas.microsoft.com/office/drawing/2014/main" id="{955077C6-7E30-4B8C-A117-52641A16FD9C}"/>
              </a:ext>
            </a:extLst>
          </p:cNvPr>
          <p:cNvSpPr txBox="1"/>
          <p:nvPr/>
        </p:nvSpPr>
        <p:spPr>
          <a:xfrm>
            <a:off x="0" y="5791200"/>
            <a:ext cx="9144000" cy="400110"/>
          </a:xfrm>
          <a:prstGeom prst="rect">
            <a:avLst/>
          </a:prstGeom>
          <a:solidFill>
            <a:schemeClr val="tx1"/>
          </a:solidFill>
        </p:spPr>
        <p:txBody>
          <a:bodyPr wrap="square" rtlCol="0">
            <a:spAutoFit/>
          </a:bodyPr>
          <a:lstStyle/>
          <a:p>
            <a:pPr algn="ctr"/>
            <a:r>
              <a:rPr lang="en-US" sz="2000" dirty="0">
                <a:solidFill>
                  <a:srgbClr val="000000"/>
                </a:solidFill>
              </a:rPr>
              <a:t>innovantennas.com/en/baluns-why-do-i-need-one.html</a:t>
            </a:r>
          </a:p>
        </p:txBody>
      </p:sp>
      <p:sp>
        <p:nvSpPr>
          <p:cNvPr id="41" name="TextBox 40">
            <a:extLst>
              <a:ext uri="{FF2B5EF4-FFF2-40B4-BE49-F238E27FC236}">
                <a16:creationId xmlns:a16="http://schemas.microsoft.com/office/drawing/2014/main" id="{B1F57E2A-FE39-4CA9-ADC8-6876549DD202}"/>
              </a:ext>
            </a:extLst>
          </p:cNvPr>
          <p:cNvSpPr txBox="1"/>
          <p:nvPr/>
        </p:nvSpPr>
        <p:spPr>
          <a:xfrm>
            <a:off x="0" y="6324600"/>
            <a:ext cx="9144000" cy="400110"/>
          </a:xfrm>
          <a:prstGeom prst="rect">
            <a:avLst/>
          </a:prstGeom>
          <a:solidFill>
            <a:schemeClr val="tx1"/>
          </a:solidFill>
        </p:spPr>
        <p:txBody>
          <a:bodyPr wrap="square" rtlCol="0">
            <a:spAutoFit/>
          </a:bodyPr>
          <a:lstStyle/>
          <a:p>
            <a:pPr algn="ctr"/>
            <a:r>
              <a:rPr lang="en-US" sz="2000" dirty="0">
                <a:solidFill>
                  <a:srgbClr val="000000"/>
                </a:solidFill>
              </a:rPr>
              <a:t>www.ifwtech.co.uk/g3sek/in-prac/inpr1005_ext_v2.pdf</a:t>
            </a:r>
          </a:p>
        </p:txBody>
      </p:sp>
      <p:sp>
        <p:nvSpPr>
          <p:cNvPr id="19" name="TextBox 18">
            <a:extLst>
              <a:ext uri="{FF2B5EF4-FFF2-40B4-BE49-F238E27FC236}">
                <a16:creationId xmlns:a16="http://schemas.microsoft.com/office/drawing/2014/main" id="{534F76B7-ECB8-4356-9E34-9081892066CD}"/>
              </a:ext>
            </a:extLst>
          </p:cNvPr>
          <p:cNvSpPr txBox="1"/>
          <p:nvPr/>
        </p:nvSpPr>
        <p:spPr>
          <a:xfrm>
            <a:off x="5029199" y="3733800"/>
            <a:ext cx="3962400" cy="2015936"/>
          </a:xfrm>
          <a:prstGeom prst="rect">
            <a:avLst/>
          </a:prstGeom>
          <a:solidFill>
            <a:schemeClr val="tx1"/>
          </a:solidFill>
        </p:spPr>
        <p:txBody>
          <a:bodyPr wrap="square" rtlCol="0">
            <a:spAutoFit/>
          </a:bodyPr>
          <a:lstStyle/>
          <a:p>
            <a:pPr>
              <a:lnSpc>
                <a:spcPts val="2400"/>
              </a:lnSpc>
            </a:pPr>
            <a:r>
              <a:rPr lang="en-US" dirty="0">
                <a:solidFill>
                  <a:srgbClr val="000000"/>
                </a:solidFill>
              </a:rPr>
              <a:t>RFI received as common mode current on the outside of the coaxial cable shield degrades</a:t>
            </a:r>
          </a:p>
          <a:p>
            <a:pPr>
              <a:lnSpc>
                <a:spcPts val="2400"/>
              </a:lnSpc>
            </a:pPr>
            <a:r>
              <a:rPr lang="en-US" dirty="0">
                <a:solidFill>
                  <a:srgbClr val="000000"/>
                </a:solidFill>
              </a:rPr>
              <a:t>Yagi sidelobes and</a:t>
            </a:r>
          </a:p>
          <a:p>
            <a:pPr>
              <a:lnSpc>
                <a:spcPts val="2400"/>
              </a:lnSpc>
            </a:pPr>
            <a:r>
              <a:rPr lang="en-US" dirty="0">
                <a:solidFill>
                  <a:srgbClr val="000000"/>
                </a:solidFill>
              </a:rPr>
              <a:t>front-to-rear performance </a:t>
            </a:r>
          </a:p>
        </p:txBody>
      </p:sp>
      <p:sp>
        <p:nvSpPr>
          <p:cNvPr id="3" name="TextBox 2">
            <a:extLst>
              <a:ext uri="{FF2B5EF4-FFF2-40B4-BE49-F238E27FC236}">
                <a16:creationId xmlns:a16="http://schemas.microsoft.com/office/drawing/2014/main" id="{3CBBB63B-94BA-44FD-84A9-31EB401F2899}"/>
              </a:ext>
            </a:extLst>
          </p:cNvPr>
          <p:cNvSpPr txBox="1"/>
          <p:nvPr/>
        </p:nvSpPr>
        <p:spPr>
          <a:xfrm rot="20867769">
            <a:off x="5389739" y="2564085"/>
            <a:ext cx="2206395" cy="461665"/>
          </a:xfrm>
          <a:prstGeom prst="rect">
            <a:avLst/>
          </a:prstGeom>
          <a:noFill/>
        </p:spPr>
        <p:txBody>
          <a:bodyPr wrap="square" rtlCol="0">
            <a:spAutoFit/>
          </a:bodyPr>
          <a:lstStyle/>
          <a:p>
            <a:r>
              <a:rPr lang="en-US" dirty="0">
                <a:solidFill>
                  <a:srgbClr val="000000"/>
                </a:solidFill>
              </a:rPr>
              <a:t>driven element</a:t>
            </a:r>
          </a:p>
        </p:txBody>
      </p:sp>
      <p:sp>
        <p:nvSpPr>
          <p:cNvPr id="11" name="TextBox 10">
            <a:extLst>
              <a:ext uri="{FF2B5EF4-FFF2-40B4-BE49-F238E27FC236}">
                <a16:creationId xmlns:a16="http://schemas.microsoft.com/office/drawing/2014/main" id="{39CDC7E5-486C-448A-A371-247DFF8F20D9}"/>
              </a:ext>
            </a:extLst>
          </p:cNvPr>
          <p:cNvSpPr txBox="1"/>
          <p:nvPr/>
        </p:nvSpPr>
        <p:spPr>
          <a:xfrm rot="20826828">
            <a:off x="2150993" y="3291120"/>
            <a:ext cx="2206395" cy="461665"/>
          </a:xfrm>
          <a:prstGeom prst="rect">
            <a:avLst/>
          </a:prstGeom>
          <a:noFill/>
        </p:spPr>
        <p:txBody>
          <a:bodyPr wrap="square" rtlCol="0">
            <a:spAutoFit/>
          </a:bodyPr>
          <a:lstStyle/>
          <a:p>
            <a:r>
              <a:rPr lang="en-US" dirty="0">
                <a:solidFill>
                  <a:srgbClr val="000000"/>
                </a:solidFill>
              </a:rPr>
              <a:t>driven element</a:t>
            </a:r>
          </a:p>
        </p:txBody>
      </p:sp>
    </p:spTree>
    <p:extLst>
      <p:ext uri="{BB962C8B-B14F-4D97-AF65-F5344CB8AC3E}">
        <p14:creationId xmlns:p14="http://schemas.microsoft.com/office/powerpoint/2010/main" val="26683193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533400"/>
            <a:ext cx="7391400" cy="1066800"/>
          </a:xfrm>
        </p:spPr>
        <p:txBody>
          <a:bodyPr/>
          <a:lstStyle/>
          <a:p>
            <a:pPr algn="ctr">
              <a:lnSpc>
                <a:spcPts val="3800"/>
              </a:lnSpc>
            </a:pPr>
            <a:r>
              <a:rPr lang="en-US" sz="3600" dirty="0"/>
              <a:t>RFI Suppression Choke </a:t>
            </a:r>
            <a:br>
              <a:rPr lang="en-US" sz="3600" dirty="0"/>
            </a:br>
            <a:r>
              <a:rPr lang="en-US" sz="3200" dirty="0">
                <a:solidFill>
                  <a:srgbClr val="000000"/>
                </a:solidFill>
              </a:rPr>
              <a:t>Coiled RG-213 </a:t>
            </a:r>
            <a:r>
              <a:rPr lang="en-US" sz="3200" u="sng" dirty="0">
                <a:solidFill>
                  <a:srgbClr val="000000"/>
                </a:solidFill>
              </a:rPr>
              <a:t>Resonant</a:t>
            </a:r>
            <a:r>
              <a:rPr lang="en-US" sz="3200" dirty="0">
                <a:solidFill>
                  <a:srgbClr val="000000"/>
                </a:solidFill>
              </a:rPr>
              <a:t> Choke</a:t>
            </a:r>
            <a:br>
              <a:rPr lang="en-US" sz="3200" dirty="0">
                <a:solidFill>
                  <a:srgbClr val="000000"/>
                </a:solidFill>
              </a:rPr>
            </a:br>
            <a:r>
              <a:rPr lang="en-US" sz="3200" dirty="0">
                <a:solidFill>
                  <a:srgbClr val="000000"/>
                </a:solidFill>
              </a:rPr>
              <a:t>suitable for quiet RFI environments</a:t>
            </a:r>
          </a:p>
        </p:txBody>
      </p:sp>
      <p:pic>
        <p:nvPicPr>
          <p:cNvPr id="2" name="Picture 1">
            <a:extLst>
              <a:ext uri="{FF2B5EF4-FFF2-40B4-BE49-F238E27FC236}">
                <a16:creationId xmlns:a16="http://schemas.microsoft.com/office/drawing/2014/main" id="{32858D1B-223F-43E7-B7F7-8284B5A224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213946" y="1676400"/>
            <a:ext cx="6253654" cy="4267200"/>
          </a:xfrm>
          <a:prstGeom prst="rect">
            <a:avLst/>
          </a:prstGeom>
        </p:spPr>
      </p:pic>
      <p:sp>
        <p:nvSpPr>
          <p:cNvPr id="4" name="Rectangle 2">
            <a:extLst>
              <a:ext uri="{FF2B5EF4-FFF2-40B4-BE49-F238E27FC236}">
                <a16:creationId xmlns:a16="http://schemas.microsoft.com/office/drawing/2014/main" id="{2089B1C4-3FC4-405C-9B2C-C08AF20E990A}"/>
              </a:ext>
            </a:extLst>
          </p:cNvPr>
          <p:cNvSpPr txBox="1">
            <a:spLocks noChangeArrowheads="1"/>
          </p:cNvSpPr>
          <p:nvPr/>
        </p:nvSpPr>
        <p:spPr bwMode="auto">
          <a:xfrm>
            <a:off x="0" y="6043248"/>
            <a:ext cx="9144000" cy="73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3900" b="1">
                <a:solidFill>
                  <a:schemeClr val="folHlink"/>
                </a:solidFill>
                <a:latin typeface="+mj-lt"/>
                <a:ea typeface="+mj-ea"/>
                <a:cs typeface="+mj-cs"/>
              </a:defRPr>
            </a:lvl1pPr>
            <a:lvl2pPr algn="l" rtl="0" eaLnBrk="1" fontAlgn="base" hangingPunct="1">
              <a:spcBef>
                <a:spcPct val="0"/>
              </a:spcBef>
              <a:spcAft>
                <a:spcPct val="0"/>
              </a:spcAft>
              <a:defRPr sz="3900" b="1">
                <a:solidFill>
                  <a:schemeClr val="folHlink"/>
                </a:solidFill>
                <a:latin typeface="Arial" charset="0"/>
              </a:defRPr>
            </a:lvl2pPr>
            <a:lvl3pPr algn="l" rtl="0" eaLnBrk="1" fontAlgn="base" hangingPunct="1">
              <a:spcBef>
                <a:spcPct val="0"/>
              </a:spcBef>
              <a:spcAft>
                <a:spcPct val="0"/>
              </a:spcAft>
              <a:defRPr sz="3900" b="1">
                <a:solidFill>
                  <a:schemeClr val="folHlink"/>
                </a:solidFill>
                <a:latin typeface="Arial" charset="0"/>
              </a:defRPr>
            </a:lvl3pPr>
            <a:lvl4pPr algn="l" rtl="0" eaLnBrk="1" fontAlgn="base" hangingPunct="1">
              <a:spcBef>
                <a:spcPct val="0"/>
              </a:spcBef>
              <a:spcAft>
                <a:spcPct val="0"/>
              </a:spcAft>
              <a:defRPr sz="3900" b="1">
                <a:solidFill>
                  <a:schemeClr val="folHlink"/>
                </a:solidFill>
                <a:latin typeface="Arial" charset="0"/>
              </a:defRPr>
            </a:lvl4pPr>
            <a:lvl5pPr algn="l" rtl="0" eaLnBrk="1" fontAlgn="base" hangingPunct="1">
              <a:spcBef>
                <a:spcPct val="0"/>
              </a:spcBef>
              <a:spcAft>
                <a:spcPct val="0"/>
              </a:spcAft>
              <a:defRPr sz="3900" b="1">
                <a:solidFill>
                  <a:schemeClr val="folHlink"/>
                </a:solidFill>
                <a:latin typeface="Arial" charset="0"/>
              </a:defRPr>
            </a:lvl5pPr>
            <a:lvl6pPr marL="457200" algn="l" rtl="0" eaLnBrk="1" fontAlgn="base" hangingPunct="1">
              <a:spcBef>
                <a:spcPct val="0"/>
              </a:spcBef>
              <a:spcAft>
                <a:spcPct val="0"/>
              </a:spcAft>
              <a:defRPr sz="3900" b="1">
                <a:solidFill>
                  <a:schemeClr val="folHlink"/>
                </a:solidFill>
                <a:latin typeface="Arial" charset="0"/>
              </a:defRPr>
            </a:lvl6pPr>
            <a:lvl7pPr marL="914400" algn="l" rtl="0" eaLnBrk="1" fontAlgn="base" hangingPunct="1">
              <a:spcBef>
                <a:spcPct val="0"/>
              </a:spcBef>
              <a:spcAft>
                <a:spcPct val="0"/>
              </a:spcAft>
              <a:defRPr sz="3900" b="1">
                <a:solidFill>
                  <a:schemeClr val="folHlink"/>
                </a:solidFill>
                <a:latin typeface="Arial" charset="0"/>
              </a:defRPr>
            </a:lvl7pPr>
            <a:lvl8pPr marL="1371600" algn="l" rtl="0" eaLnBrk="1" fontAlgn="base" hangingPunct="1">
              <a:spcBef>
                <a:spcPct val="0"/>
              </a:spcBef>
              <a:spcAft>
                <a:spcPct val="0"/>
              </a:spcAft>
              <a:defRPr sz="3900" b="1">
                <a:solidFill>
                  <a:schemeClr val="folHlink"/>
                </a:solidFill>
                <a:latin typeface="Arial" charset="0"/>
              </a:defRPr>
            </a:lvl8pPr>
            <a:lvl9pPr marL="1828800" algn="l" rtl="0" eaLnBrk="1" fontAlgn="base" hangingPunct="1">
              <a:spcBef>
                <a:spcPct val="0"/>
              </a:spcBef>
              <a:spcAft>
                <a:spcPct val="0"/>
              </a:spcAft>
              <a:defRPr sz="3900" b="1">
                <a:solidFill>
                  <a:schemeClr val="folHlink"/>
                </a:solidFill>
                <a:latin typeface="Arial" charset="0"/>
              </a:defRPr>
            </a:lvl9pPr>
          </a:lstStyle>
          <a:p>
            <a:pPr algn="ctr">
              <a:lnSpc>
                <a:spcPts val="2600"/>
              </a:lnSpc>
            </a:pPr>
            <a:br>
              <a:rPr lang="en-US" sz="3300" kern="0" dirty="0"/>
            </a:br>
            <a:r>
              <a:rPr lang="en-US" sz="2400" kern="0" dirty="0">
                <a:solidFill>
                  <a:srgbClr val="000000"/>
                </a:solidFill>
              </a:rPr>
              <a:t>Four turns of RG-213 wound on a 2.5 inch diameter form           </a:t>
            </a:r>
            <a:r>
              <a:rPr lang="en-US" sz="2400" kern="0" dirty="0">
                <a:solidFill>
                  <a:srgbClr val="FF0000"/>
                </a:solidFill>
              </a:rPr>
              <a:t>The builder must measure for choke resonance near 50 MHz</a:t>
            </a:r>
          </a:p>
        </p:txBody>
      </p:sp>
      <p:sp>
        <p:nvSpPr>
          <p:cNvPr id="5" name="Rectangle 15">
            <a:extLst>
              <a:ext uri="{FF2B5EF4-FFF2-40B4-BE49-F238E27FC236}">
                <a16:creationId xmlns:a16="http://schemas.microsoft.com/office/drawing/2014/main" id="{1A7C3987-D812-4370-BC21-5926B172B3AC}"/>
              </a:ext>
            </a:extLst>
          </p:cNvPr>
          <p:cNvSpPr>
            <a:spLocks noChangeArrowheads="1"/>
          </p:cNvSpPr>
          <p:nvPr/>
        </p:nvSpPr>
        <p:spPr bwMode="auto">
          <a:xfrm>
            <a:off x="4937662" y="4114800"/>
            <a:ext cx="2529938" cy="1828800"/>
          </a:xfrm>
          <a:prstGeom prst="rect">
            <a:avLst/>
          </a:prstGeom>
          <a:solidFill>
            <a:schemeClr val="accent1"/>
          </a:solidFill>
          <a:ln w="9525" algn="ctr">
            <a:noFill/>
            <a:round/>
            <a:headEnd/>
            <a:tailEnd/>
          </a:ln>
        </p:spPr>
        <p:txBody>
          <a:bodyPr/>
          <a:lstStyle/>
          <a:p>
            <a:pPr algn="ctr">
              <a:lnSpc>
                <a:spcPts val="2300"/>
              </a:lnSpc>
            </a:pPr>
            <a:r>
              <a:rPr lang="en-US" dirty="0"/>
              <a:t>Space the choke   a few inches    from the boom</a:t>
            </a:r>
          </a:p>
          <a:p>
            <a:pPr algn="ctr">
              <a:lnSpc>
                <a:spcPts val="2300"/>
              </a:lnSpc>
            </a:pPr>
            <a:r>
              <a:rPr lang="en-US" dirty="0"/>
              <a:t>to preserve        RFI suppression performance</a:t>
            </a:r>
          </a:p>
        </p:txBody>
      </p:sp>
      <p:cxnSp>
        <p:nvCxnSpPr>
          <p:cNvPr id="6" name="Straight Arrow Connector 16">
            <a:extLst>
              <a:ext uri="{FF2B5EF4-FFF2-40B4-BE49-F238E27FC236}">
                <a16:creationId xmlns:a16="http://schemas.microsoft.com/office/drawing/2014/main" id="{91B89FE7-4DFF-4CD2-8F80-C1F1B0A2CC58}"/>
              </a:ext>
            </a:extLst>
          </p:cNvPr>
          <p:cNvCxnSpPr>
            <a:cxnSpLocks noChangeShapeType="1"/>
          </p:cNvCxnSpPr>
          <p:nvPr/>
        </p:nvCxnSpPr>
        <p:spPr bwMode="auto">
          <a:xfrm flipH="1" flipV="1">
            <a:off x="2895600" y="2561562"/>
            <a:ext cx="2133600" cy="1629438"/>
          </a:xfrm>
          <a:prstGeom prst="straightConnector1">
            <a:avLst/>
          </a:prstGeom>
          <a:noFill/>
          <a:ln w="44450" algn="ctr">
            <a:solidFill>
              <a:schemeClr val="accent1"/>
            </a:solidFill>
            <a:round/>
            <a:headEnd/>
            <a:tailEnd type="arrow" w="med" len="med"/>
          </a:ln>
        </p:spPr>
      </p:cxnSp>
      <p:cxnSp>
        <p:nvCxnSpPr>
          <p:cNvPr id="9" name="Straight Arrow Connector 8">
            <a:extLst>
              <a:ext uri="{FF2B5EF4-FFF2-40B4-BE49-F238E27FC236}">
                <a16:creationId xmlns:a16="http://schemas.microsoft.com/office/drawing/2014/main" id="{401241D0-88B0-4FA3-977B-E6C7CF0C751D}"/>
              </a:ext>
            </a:extLst>
          </p:cNvPr>
          <p:cNvCxnSpPr>
            <a:cxnSpLocks/>
          </p:cNvCxnSpPr>
          <p:nvPr/>
        </p:nvCxnSpPr>
        <p:spPr bwMode="auto">
          <a:xfrm>
            <a:off x="2895600" y="2133600"/>
            <a:ext cx="0" cy="1108587"/>
          </a:xfrm>
          <a:prstGeom prst="straightConnector1">
            <a:avLst/>
          </a:prstGeom>
          <a:solidFill>
            <a:schemeClr val="accent1"/>
          </a:solidFill>
          <a:ln w="4445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16">
            <a:extLst>
              <a:ext uri="{FF2B5EF4-FFF2-40B4-BE49-F238E27FC236}">
                <a16:creationId xmlns:a16="http://schemas.microsoft.com/office/drawing/2014/main" id="{DD42C13C-2B28-4A3C-B1C7-5900AFBDA692}"/>
              </a:ext>
            </a:extLst>
          </p:cNvPr>
          <p:cNvCxnSpPr>
            <a:cxnSpLocks noChangeShapeType="1"/>
          </p:cNvCxnSpPr>
          <p:nvPr/>
        </p:nvCxnSpPr>
        <p:spPr bwMode="auto">
          <a:xfrm>
            <a:off x="1213945" y="2743200"/>
            <a:ext cx="995855" cy="914400"/>
          </a:xfrm>
          <a:prstGeom prst="straightConnector1">
            <a:avLst/>
          </a:prstGeom>
          <a:noFill/>
          <a:ln w="44450" algn="ctr">
            <a:solidFill>
              <a:schemeClr val="accent1"/>
            </a:solidFill>
            <a:round/>
            <a:headEnd/>
            <a:tailEnd type="arrow" w="med" len="med"/>
          </a:ln>
        </p:spPr>
      </p:cxnSp>
      <p:sp>
        <p:nvSpPr>
          <p:cNvPr id="8" name="Rectangle 15">
            <a:extLst>
              <a:ext uri="{FF2B5EF4-FFF2-40B4-BE49-F238E27FC236}">
                <a16:creationId xmlns:a16="http://schemas.microsoft.com/office/drawing/2014/main" id="{05D3775C-7D7E-4380-8152-A12909365E17}"/>
              </a:ext>
            </a:extLst>
          </p:cNvPr>
          <p:cNvSpPr>
            <a:spLocks noChangeArrowheads="1"/>
          </p:cNvSpPr>
          <p:nvPr/>
        </p:nvSpPr>
        <p:spPr bwMode="auto">
          <a:xfrm>
            <a:off x="304800" y="2667000"/>
            <a:ext cx="1996538" cy="457200"/>
          </a:xfrm>
          <a:prstGeom prst="rect">
            <a:avLst/>
          </a:prstGeom>
          <a:solidFill>
            <a:schemeClr val="accent1"/>
          </a:solidFill>
          <a:ln w="9525" algn="ctr">
            <a:noFill/>
            <a:round/>
            <a:headEnd/>
            <a:tailEnd/>
          </a:ln>
        </p:spPr>
        <p:txBody>
          <a:bodyPr/>
          <a:lstStyle/>
          <a:p>
            <a:pPr algn="ctr">
              <a:lnSpc>
                <a:spcPts val="2600"/>
              </a:lnSpc>
            </a:pPr>
            <a:r>
              <a:rPr lang="en-US" dirty="0"/>
              <a:t>Close wound</a:t>
            </a:r>
          </a:p>
        </p:txBody>
      </p:sp>
    </p:spTree>
    <p:extLst>
      <p:ext uri="{BB962C8B-B14F-4D97-AF65-F5344CB8AC3E}">
        <p14:creationId xmlns:p14="http://schemas.microsoft.com/office/powerpoint/2010/main" val="11562985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1680" y="228600"/>
            <a:ext cx="8175080" cy="1828800"/>
          </a:xfrm>
        </p:spPr>
        <p:txBody>
          <a:bodyPr/>
          <a:lstStyle/>
          <a:p>
            <a:pPr>
              <a:lnSpc>
                <a:spcPts val="3600"/>
              </a:lnSpc>
              <a:spcBef>
                <a:spcPts val="1200"/>
              </a:spcBef>
            </a:pPr>
            <a:br>
              <a:rPr lang="en-US" sz="3300" dirty="0"/>
            </a:br>
            <a:r>
              <a:rPr lang="en-US" sz="3300" dirty="0"/>
              <a:t>         </a:t>
            </a:r>
            <a:r>
              <a:rPr lang="en-US" sz="3600" dirty="0"/>
              <a:t>RFI Suppression Choke </a:t>
            </a:r>
            <a:br>
              <a:rPr lang="en-US" sz="3300" dirty="0"/>
            </a:br>
            <a:r>
              <a:rPr lang="en-US" sz="3300" dirty="0"/>
              <a:t> </a:t>
            </a:r>
            <a:r>
              <a:rPr lang="en-US" sz="3200" dirty="0">
                <a:solidFill>
                  <a:srgbClr val="000000"/>
                </a:solidFill>
              </a:rPr>
              <a:t>20 Mix-31 Round-Cable Ferrite Cores</a:t>
            </a:r>
            <a:br>
              <a:rPr lang="en-US" sz="3200" dirty="0">
                <a:solidFill>
                  <a:srgbClr val="000000"/>
                </a:solidFill>
              </a:rPr>
            </a:br>
            <a:r>
              <a:rPr lang="en-US" sz="3200" dirty="0">
                <a:solidFill>
                  <a:srgbClr val="000000"/>
                </a:solidFill>
              </a:rPr>
              <a:t>               Installed over RG-213</a:t>
            </a:r>
            <a:br>
              <a:rPr lang="en-US" sz="3200" dirty="0">
                <a:solidFill>
                  <a:srgbClr val="000000"/>
                </a:solidFill>
              </a:rPr>
            </a:br>
            <a:r>
              <a:rPr lang="en-US" sz="3200" dirty="0">
                <a:solidFill>
                  <a:srgbClr val="000000"/>
                </a:solidFill>
              </a:rPr>
              <a:t>  Suitable for most RFI environments</a:t>
            </a:r>
          </a:p>
        </p:txBody>
      </p:sp>
      <p:sp>
        <p:nvSpPr>
          <p:cNvPr id="4" name="TextBox 3">
            <a:extLst>
              <a:ext uri="{FF2B5EF4-FFF2-40B4-BE49-F238E27FC236}">
                <a16:creationId xmlns:a16="http://schemas.microsoft.com/office/drawing/2014/main" id="{4BC4D18A-C5E5-4F7D-8559-84C3E231EC82}"/>
              </a:ext>
            </a:extLst>
          </p:cNvPr>
          <p:cNvSpPr txBox="1"/>
          <p:nvPr/>
        </p:nvSpPr>
        <p:spPr>
          <a:xfrm>
            <a:off x="0" y="5909846"/>
            <a:ext cx="9144000" cy="353943"/>
          </a:xfrm>
          <a:prstGeom prst="rect">
            <a:avLst/>
          </a:prstGeom>
          <a:noFill/>
        </p:spPr>
        <p:txBody>
          <a:bodyPr wrap="square" rtlCol="0">
            <a:spAutoFit/>
          </a:bodyPr>
          <a:lstStyle/>
          <a:p>
            <a:pPr algn="ctr"/>
            <a:r>
              <a:rPr lang="en-US" sz="1700" dirty="0">
                <a:solidFill>
                  <a:srgbClr val="000000"/>
                </a:solidFill>
              </a:rPr>
              <a:t>innovantennas.com/index.php?option=com_content&amp;view=article&amp;id=3&amp;Itemid=189&amp;lang=en</a:t>
            </a:r>
          </a:p>
        </p:txBody>
      </p:sp>
      <p:pic>
        <p:nvPicPr>
          <p:cNvPr id="5" name="Picture 4">
            <a:extLst>
              <a:ext uri="{FF2B5EF4-FFF2-40B4-BE49-F238E27FC236}">
                <a16:creationId xmlns:a16="http://schemas.microsoft.com/office/drawing/2014/main" id="{4176E942-3D3C-46ED-9AF7-B6D49ABEDE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28600" y="2065510"/>
            <a:ext cx="8686800" cy="2887490"/>
          </a:xfrm>
          <a:prstGeom prst="rect">
            <a:avLst/>
          </a:prstGeom>
        </p:spPr>
      </p:pic>
      <p:cxnSp>
        <p:nvCxnSpPr>
          <p:cNvPr id="6" name="Straight Arrow Connector 16">
            <a:extLst>
              <a:ext uri="{FF2B5EF4-FFF2-40B4-BE49-F238E27FC236}">
                <a16:creationId xmlns:a16="http://schemas.microsoft.com/office/drawing/2014/main" id="{6BC830CD-0C94-4472-814B-557D092EAC0D}"/>
              </a:ext>
            </a:extLst>
          </p:cNvPr>
          <p:cNvCxnSpPr>
            <a:cxnSpLocks noChangeShapeType="1"/>
          </p:cNvCxnSpPr>
          <p:nvPr/>
        </p:nvCxnSpPr>
        <p:spPr bwMode="auto">
          <a:xfrm flipH="1" flipV="1">
            <a:off x="4114800" y="3124200"/>
            <a:ext cx="2438400" cy="1219200"/>
          </a:xfrm>
          <a:prstGeom prst="straightConnector1">
            <a:avLst/>
          </a:prstGeom>
          <a:noFill/>
          <a:ln w="44450" algn="ctr">
            <a:solidFill>
              <a:schemeClr val="accent1"/>
            </a:solidFill>
            <a:round/>
            <a:headEnd/>
            <a:tailEnd type="arrow" w="med" len="med"/>
          </a:ln>
        </p:spPr>
      </p:cxnSp>
      <p:sp>
        <p:nvSpPr>
          <p:cNvPr id="7" name="Rectangle 15">
            <a:extLst>
              <a:ext uri="{FF2B5EF4-FFF2-40B4-BE49-F238E27FC236}">
                <a16:creationId xmlns:a16="http://schemas.microsoft.com/office/drawing/2014/main" id="{F5A6C19C-A53E-4FB5-97D3-0B40FCAC4E0D}"/>
              </a:ext>
            </a:extLst>
          </p:cNvPr>
          <p:cNvSpPr>
            <a:spLocks noChangeArrowheads="1"/>
          </p:cNvSpPr>
          <p:nvPr/>
        </p:nvSpPr>
        <p:spPr bwMode="auto">
          <a:xfrm>
            <a:off x="6400800" y="3230880"/>
            <a:ext cx="2514601" cy="1718846"/>
          </a:xfrm>
          <a:prstGeom prst="rect">
            <a:avLst/>
          </a:prstGeom>
          <a:solidFill>
            <a:schemeClr val="accent1"/>
          </a:solidFill>
          <a:ln w="9525" algn="ctr">
            <a:noFill/>
            <a:round/>
            <a:headEnd/>
            <a:tailEnd/>
          </a:ln>
        </p:spPr>
        <p:txBody>
          <a:bodyPr/>
          <a:lstStyle/>
          <a:p>
            <a:pPr algn="ctr">
              <a:lnSpc>
                <a:spcPts val="2200"/>
              </a:lnSpc>
            </a:pPr>
            <a:r>
              <a:rPr lang="en-US" dirty="0"/>
              <a:t>Space the choke a few inches  from the boom</a:t>
            </a:r>
          </a:p>
          <a:p>
            <a:pPr algn="ctr">
              <a:lnSpc>
                <a:spcPts val="2200"/>
              </a:lnSpc>
            </a:pPr>
            <a:r>
              <a:rPr lang="en-US" dirty="0"/>
              <a:t>to preserve    RFI suppression performance</a:t>
            </a:r>
          </a:p>
        </p:txBody>
      </p:sp>
      <p:sp>
        <p:nvSpPr>
          <p:cNvPr id="9" name="Rectangle 15">
            <a:extLst>
              <a:ext uri="{FF2B5EF4-FFF2-40B4-BE49-F238E27FC236}">
                <a16:creationId xmlns:a16="http://schemas.microsoft.com/office/drawing/2014/main" id="{FAF75945-9AC6-4E50-9885-7D86E67A5581}"/>
              </a:ext>
            </a:extLst>
          </p:cNvPr>
          <p:cNvSpPr>
            <a:spLocks noChangeArrowheads="1"/>
          </p:cNvSpPr>
          <p:nvPr/>
        </p:nvSpPr>
        <p:spPr bwMode="auto">
          <a:xfrm>
            <a:off x="0" y="4953000"/>
            <a:ext cx="9144000" cy="838200"/>
          </a:xfrm>
          <a:prstGeom prst="rect">
            <a:avLst/>
          </a:prstGeom>
          <a:noFill/>
          <a:ln w="9525" algn="ctr">
            <a:noFill/>
            <a:round/>
            <a:headEnd/>
            <a:tailEnd/>
          </a:ln>
        </p:spPr>
        <p:txBody>
          <a:bodyPr/>
          <a:lstStyle/>
          <a:p>
            <a:pPr algn="ctr">
              <a:lnSpc>
                <a:spcPts val="2700"/>
              </a:lnSpc>
            </a:pPr>
            <a:r>
              <a:rPr lang="en-US" sz="2300" dirty="0">
                <a:solidFill>
                  <a:srgbClr val="000000"/>
                </a:solidFill>
              </a:rPr>
              <a:t>DX Engineering DXE-CB31-500-10 ferrite cores</a:t>
            </a:r>
          </a:p>
          <a:p>
            <a:pPr algn="ctr">
              <a:lnSpc>
                <a:spcPts val="2700"/>
              </a:lnSpc>
            </a:pPr>
            <a:r>
              <a:rPr lang="en-US" sz="2200" dirty="0">
                <a:solidFill>
                  <a:srgbClr val="000000"/>
                </a:solidFill>
              </a:rPr>
              <a:t>dxengineering.com/parts/dxe-cb31-500-10</a:t>
            </a:r>
          </a:p>
        </p:txBody>
      </p:sp>
      <p:sp>
        <p:nvSpPr>
          <p:cNvPr id="8" name="TextBox 7">
            <a:extLst>
              <a:ext uri="{FF2B5EF4-FFF2-40B4-BE49-F238E27FC236}">
                <a16:creationId xmlns:a16="http://schemas.microsoft.com/office/drawing/2014/main" id="{A61D4B54-86D1-4BBA-B86A-FAEA96A70133}"/>
              </a:ext>
            </a:extLst>
          </p:cNvPr>
          <p:cNvSpPr txBox="1"/>
          <p:nvPr/>
        </p:nvSpPr>
        <p:spPr>
          <a:xfrm>
            <a:off x="152400" y="6324600"/>
            <a:ext cx="9144000" cy="353943"/>
          </a:xfrm>
          <a:prstGeom prst="rect">
            <a:avLst/>
          </a:prstGeom>
          <a:noFill/>
        </p:spPr>
        <p:txBody>
          <a:bodyPr wrap="square" rtlCol="0">
            <a:spAutoFit/>
          </a:bodyPr>
          <a:lstStyle/>
          <a:p>
            <a:pPr algn="ctr"/>
            <a:r>
              <a:rPr lang="en-US" sz="1700" dirty="0">
                <a:solidFill>
                  <a:srgbClr val="000000"/>
                </a:solidFill>
              </a:rPr>
              <a:t>myantennas.com/wp/product/cmc-154-3k</a:t>
            </a:r>
          </a:p>
        </p:txBody>
      </p:sp>
    </p:spTree>
    <p:extLst>
      <p:ext uri="{BB962C8B-B14F-4D97-AF65-F5344CB8AC3E}">
        <p14:creationId xmlns:p14="http://schemas.microsoft.com/office/powerpoint/2010/main" val="13212602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1680" y="71735"/>
            <a:ext cx="7794080" cy="1528465"/>
          </a:xfrm>
        </p:spPr>
        <p:txBody>
          <a:bodyPr/>
          <a:lstStyle/>
          <a:p>
            <a:pPr>
              <a:lnSpc>
                <a:spcPts val="3900"/>
              </a:lnSpc>
            </a:pPr>
            <a:r>
              <a:rPr lang="en-US" sz="3600" dirty="0"/>
              <a:t>         RFI Suppression Choke       </a:t>
            </a:r>
            <a:br>
              <a:rPr lang="en-US" sz="4000" dirty="0"/>
            </a:br>
            <a:r>
              <a:rPr lang="en-US" sz="4000" dirty="0"/>
              <a:t>  </a:t>
            </a:r>
            <a:r>
              <a:rPr lang="en-US" sz="3150" dirty="0">
                <a:solidFill>
                  <a:srgbClr val="000000"/>
                </a:solidFill>
              </a:rPr>
              <a:t>Five Mix-31 Clamp-On Ferrite Beads</a:t>
            </a:r>
            <a:br>
              <a:rPr lang="en-US" sz="3150" dirty="0">
                <a:solidFill>
                  <a:srgbClr val="000000"/>
                </a:solidFill>
              </a:rPr>
            </a:br>
            <a:r>
              <a:rPr lang="en-US" sz="3150" dirty="0">
                <a:solidFill>
                  <a:srgbClr val="000000"/>
                </a:solidFill>
              </a:rPr>
              <a:t>Optimized for severe RFI environments</a:t>
            </a:r>
          </a:p>
        </p:txBody>
      </p:sp>
      <p:sp>
        <p:nvSpPr>
          <p:cNvPr id="9" name="TextBox 8">
            <a:extLst>
              <a:ext uri="{FF2B5EF4-FFF2-40B4-BE49-F238E27FC236}">
                <a16:creationId xmlns:a16="http://schemas.microsoft.com/office/drawing/2014/main" id="{51E18A62-FA0E-4EA4-BB22-82D572BC0839}"/>
              </a:ext>
            </a:extLst>
          </p:cNvPr>
          <p:cNvSpPr txBox="1"/>
          <p:nvPr/>
        </p:nvSpPr>
        <p:spPr>
          <a:xfrm>
            <a:off x="24441" y="6324600"/>
            <a:ext cx="8438826" cy="400110"/>
          </a:xfrm>
          <a:prstGeom prst="rect">
            <a:avLst/>
          </a:prstGeom>
          <a:noFill/>
        </p:spPr>
        <p:txBody>
          <a:bodyPr wrap="square">
            <a:spAutoFit/>
          </a:bodyPr>
          <a:lstStyle/>
          <a:p>
            <a:pPr algn="ctr"/>
            <a:r>
              <a:rPr lang="en-US" sz="2000" dirty="0">
                <a:solidFill>
                  <a:srgbClr val="000000"/>
                </a:solidFill>
              </a:rPr>
              <a:t>audiosystemsgroup.com/ChokesVHF.pdf</a:t>
            </a:r>
          </a:p>
        </p:txBody>
      </p:sp>
      <p:pic>
        <p:nvPicPr>
          <p:cNvPr id="10" name="Picture 9" descr="Graphical user interface&#10;&#10;Description automatically generated">
            <a:extLst>
              <a:ext uri="{FF2B5EF4-FFF2-40B4-BE49-F238E27FC236}">
                <a16:creationId xmlns:a16="http://schemas.microsoft.com/office/drawing/2014/main" id="{108CBA5B-2520-4641-9DBC-31F85D2D34AA}"/>
              </a:ext>
            </a:extLst>
          </p:cNvPr>
          <p:cNvPicPr>
            <a:picLocks noChangeAspect="1"/>
          </p:cNvPicPr>
          <p:nvPr/>
        </p:nvPicPr>
        <p:blipFill rotWithShape="1">
          <a:blip r:embed="rId3">
            <a:extLst>
              <a:ext uri="{28A0092B-C50C-407E-A947-70E740481C1C}">
                <a14:useLocalDpi xmlns:a14="http://schemas.microsoft.com/office/drawing/2010/main" val="0"/>
              </a:ext>
            </a:extLst>
          </a:blip>
          <a:srcRect l="30834" t="40023" r="35403" b="16774"/>
          <a:stretch/>
        </p:blipFill>
        <p:spPr>
          <a:xfrm>
            <a:off x="705175" y="1676400"/>
            <a:ext cx="6457625" cy="4648200"/>
          </a:xfrm>
          <a:prstGeom prst="rect">
            <a:avLst/>
          </a:prstGeom>
        </p:spPr>
      </p:pic>
      <p:sp>
        <p:nvSpPr>
          <p:cNvPr id="11" name="TextBox 10">
            <a:extLst>
              <a:ext uri="{FF2B5EF4-FFF2-40B4-BE49-F238E27FC236}">
                <a16:creationId xmlns:a16="http://schemas.microsoft.com/office/drawing/2014/main" id="{DA9D8F4B-2ADC-43B7-A623-3186A91ED8AA}"/>
              </a:ext>
            </a:extLst>
          </p:cNvPr>
          <p:cNvSpPr txBox="1"/>
          <p:nvPr/>
        </p:nvSpPr>
        <p:spPr>
          <a:xfrm>
            <a:off x="2895600" y="4324472"/>
            <a:ext cx="2667000" cy="215444"/>
          </a:xfrm>
          <a:prstGeom prst="rect">
            <a:avLst/>
          </a:prstGeom>
          <a:solidFill>
            <a:schemeClr val="tx1"/>
          </a:solidFill>
        </p:spPr>
        <p:txBody>
          <a:bodyPr wrap="square" rtlCol="0">
            <a:spAutoFit/>
          </a:bodyPr>
          <a:lstStyle/>
          <a:p>
            <a:endParaRPr lang="en-US" sz="800" dirty="0">
              <a:solidFill>
                <a:srgbClr val="000000"/>
              </a:solidFill>
            </a:endParaRPr>
          </a:p>
        </p:txBody>
      </p:sp>
      <p:sp>
        <p:nvSpPr>
          <p:cNvPr id="13" name="TextBox 12">
            <a:extLst>
              <a:ext uri="{FF2B5EF4-FFF2-40B4-BE49-F238E27FC236}">
                <a16:creationId xmlns:a16="http://schemas.microsoft.com/office/drawing/2014/main" id="{E86ADE3A-D09D-48EE-963E-B7A505C51633}"/>
              </a:ext>
            </a:extLst>
          </p:cNvPr>
          <p:cNvSpPr txBox="1"/>
          <p:nvPr/>
        </p:nvSpPr>
        <p:spPr>
          <a:xfrm>
            <a:off x="228600" y="3962400"/>
            <a:ext cx="8438825" cy="400110"/>
          </a:xfrm>
          <a:prstGeom prst="rect">
            <a:avLst/>
          </a:prstGeom>
          <a:solidFill>
            <a:schemeClr val="tx1"/>
          </a:solidFill>
        </p:spPr>
        <p:txBody>
          <a:bodyPr wrap="square">
            <a:spAutoFit/>
          </a:bodyPr>
          <a:lstStyle/>
          <a:p>
            <a:pPr algn="ctr"/>
            <a:r>
              <a:rPr lang="en-US" sz="2000" dirty="0">
                <a:solidFill>
                  <a:srgbClr val="000000"/>
                </a:solidFill>
              </a:rPr>
              <a:t>before installation</a:t>
            </a:r>
          </a:p>
        </p:txBody>
      </p:sp>
      <p:sp>
        <p:nvSpPr>
          <p:cNvPr id="2" name="TextBox 1">
            <a:extLst>
              <a:ext uri="{FF2B5EF4-FFF2-40B4-BE49-F238E27FC236}">
                <a16:creationId xmlns:a16="http://schemas.microsoft.com/office/drawing/2014/main" id="{37F4A7C4-6E31-40C3-9CA4-3AB747E50D90}"/>
              </a:ext>
            </a:extLst>
          </p:cNvPr>
          <p:cNvSpPr txBox="1"/>
          <p:nvPr/>
        </p:nvSpPr>
        <p:spPr>
          <a:xfrm>
            <a:off x="3765884" y="3424535"/>
            <a:ext cx="1122423" cy="523220"/>
          </a:xfrm>
          <a:prstGeom prst="rect">
            <a:avLst/>
          </a:prstGeom>
          <a:solidFill>
            <a:srgbClr val="E8C4A4"/>
          </a:solidFill>
        </p:spPr>
        <p:txBody>
          <a:bodyPr wrap="none" rtlCol="0">
            <a:spAutoFit/>
          </a:bodyPr>
          <a:lstStyle/>
          <a:p>
            <a:r>
              <a:rPr lang="en-US" sz="2800" dirty="0">
                <a:solidFill>
                  <a:srgbClr val="000000"/>
                </a:solidFill>
              </a:rPr>
              <a:t>K9YC</a:t>
            </a:r>
          </a:p>
        </p:txBody>
      </p:sp>
    </p:spTree>
    <p:extLst>
      <p:ext uri="{BB962C8B-B14F-4D97-AF65-F5344CB8AC3E}">
        <p14:creationId xmlns:p14="http://schemas.microsoft.com/office/powerpoint/2010/main" val="22951259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152400"/>
            <a:ext cx="7391400" cy="1219200"/>
          </a:xfrm>
        </p:spPr>
        <p:txBody>
          <a:bodyPr/>
          <a:lstStyle/>
          <a:p>
            <a:pPr algn="ctr"/>
            <a:r>
              <a:rPr lang="en-US" sz="3600" dirty="0">
                <a:solidFill>
                  <a:srgbClr val="FF0000"/>
                </a:solidFill>
              </a:rPr>
              <a:t>Low Loss Coaxial Cable</a:t>
            </a:r>
            <a:br>
              <a:rPr lang="en-US" sz="4000" dirty="0">
                <a:solidFill>
                  <a:srgbClr val="FF0000"/>
                </a:solidFill>
              </a:rPr>
            </a:br>
            <a:r>
              <a:rPr lang="en-US" sz="3200" dirty="0">
                <a:solidFill>
                  <a:srgbClr val="000000"/>
                </a:solidFill>
              </a:rPr>
              <a:t>Really pays off on 6 meters</a:t>
            </a:r>
          </a:p>
        </p:txBody>
      </p:sp>
      <p:sp>
        <p:nvSpPr>
          <p:cNvPr id="3" name="TextBox 2">
            <a:extLst>
              <a:ext uri="{FF2B5EF4-FFF2-40B4-BE49-F238E27FC236}">
                <a16:creationId xmlns:a16="http://schemas.microsoft.com/office/drawing/2014/main" id="{26ED0398-0FA4-4596-A602-BFF3E2A2735B}"/>
              </a:ext>
            </a:extLst>
          </p:cNvPr>
          <p:cNvSpPr txBox="1"/>
          <p:nvPr/>
        </p:nvSpPr>
        <p:spPr>
          <a:xfrm>
            <a:off x="990600" y="1295400"/>
            <a:ext cx="6906058" cy="5216813"/>
          </a:xfrm>
          <a:prstGeom prst="rect">
            <a:avLst/>
          </a:prstGeom>
          <a:noFill/>
        </p:spPr>
        <p:txBody>
          <a:bodyPr wrap="none" rtlCol="0">
            <a:spAutoFit/>
          </a:bodyPr>
          <a:lstStyle/>
          <a:p>
            <a:endParaRPr lang="en-US" dirty="0">
              <a:solidFill>
                <a:srgbClr val="000000"/>
              </a:solidFill>
            </a:endParaRPr>
          </a:p>
          <a:p>
            <a:r>
              <a:rPr lang="en-US" dirty="0">
                <a:solidFill>
                  <a:srgbClr val="000000"/>
                </a:solidFill>
              </a:rPr>
              <a:t>RG-8X	flexible coax	      40 feet </a:t>
            </a:r>
            <a:r>
              <a:rPr lang="en-US" i="1" dirty="0">
                <a:solidFill>
                  <a:srgbClr val="000000"/>
                </a:solidFill>
              </a:rPr>
              <a:t>per </a:t>
            </a:r>
            <a:r>
              <a:rPr lang="en-US" dirty="0">
                <a:solidFill>
                  <a:srgbClr val="000000"/>
                </a:solidFill>
              </a:rPr>
              <a:t>dB</a:t>
            </a:r>
          </a:p>
          <a:p>
            <a:r>
              <a:rPr lang="en-US" dirty="0">
                <a:solidFill>
                  <a:srgbClr val="000000"/>
                </a:solidFill>
              </a:rPr>
              <a:t>RG-213	flexible coax        60 feet </a:t>
            </a:r>
            <a:r>
              <a:rPr lang="en-US" i="1" dirty="0">
                <a:solidFill>
                  <a:srgbClr val="000000"/>
                </a:solidFill>
              </a:rPr>
              <a:t>per </a:t>
            </a:r>
            <a:r>
              <a:rPr lang="en-US" dirty="0">
                <a:solidFill>
                  <a:srgbClr val="000000"/>
                </a:solidFill>
              </a:rPr>
              <a:t>dB</a:t>
            </a:r>
          </a:p>
          <a:p>
            <a:r>
              <a:rPr lang="en-US" dirty="0">
                <a:solidFill>
                  <a:srgbClr val="000000"/>
                </a:solidFill>
              </a:rPr>
              <a:t>LDF4-50A	1/2” hardline	    200 feet </a:t>
            </a:r>
            <a:r>
              <a:rPr lang="en-US" i="1" dirty="0">
                <a:solidFill>
                  <a:srgbClr val="000000"/>
                </a:solidFill>
              </a:rPr>
              <a:t>per </a:t>
            </a:r>
            <a:r>
              <a:rPr lang="en-US" dirty="0">
                <a:solidFill>
                  <a:srgbClr val="000000"/>
                </a:solidFill>
              </a:rPr>
              <a:t>dB</a:t>
            </a:r>
          </a:p>
          <a:p>
            <a:r>
              <a:rPr lang="en-US" dirty="0">
                <a:solidFill>
                  <a:srgbClr val="000000"/>
                </a:solidFill>
              </a:rPr>
              <a:t>3/4” CATV	75 </a:t>
            </a:r>
            <a:r>
              <a:rPr lang="el-GR" dirty="0">
                <a:solidFill>
                  <a:srgbClr val="000000"/>
                </a:solidFill>
              </a:rPr>
              <a:t>Ω</a:t>
            </a:r>
            <a:r>
              <a:rPr lang="en-US" dirty="0">
                <a:solidFill>
                  <a:srgbClr val="000000"/>
                </a:solidFill>
              </a:rPr>
              <a:t> hardline	    275 feet </a:t>
            </a:r>
            <a:r>
              <a:rPr lang="en-US" i="1" dirty="0">
                <a:solidFill>
                  <a:srgbClr val="000000"/>
                </a:solidFill>
              </a:rPr>
              <a:t>per</a:t>
            </a:r>
            <a:r>
              <a:rPr lang="en-US" dirty="0">
                <a:solidFill>
                  <a:srgbClr val="000000"/>
                </a:solidFill>
              </a:rPr>
              <a:t> dB</a:t>
            </a:r>
          </a:p>
          <a:p>
            <a:r>
              <a:rPr lang="en-US" dirty="0">
                <a:solidFill>
                  <a:srgbClr val="000000"/>
                </a:solidFill>
              </a:rPr>
              <a:t>LDF5-50A	7/8” hardline	    400 feet </a:t>
            </a:r>
            <a:r>
              <a:rPr lang="en-US" i="1" dirty="0">
                <a:solidFill>
                  <a:srgbClr val="000000"/>
                </a:solidFill>
              </a:rPr>
              <a:t>per </a:t>
            </a:r>
            <a:r>
              <a:rPr lang="en-US" dirty="0">
                <a:solidFill>
                  <a:srgbClr val="000000"/>
                </a:solidFill>
              </a:rPr>
              <a:t>dB</a:t>
            </a:r>
          </a:p>
          <a:p>
            <a:pPr>
              <a:spcBef>
                <a:spcPts val="1800"/>
              </a:spcBef>
            </a:pPr>
            <a:r>
              <a:rPr lang="en-US" dirty="0">
                <a:solidFill>
                  <a:srgbClr val="000000"/>
                </a:solidFill>
              </a:rPr>
              <a:t>LDF4-50A has one dB less loss than RG-213</a:t>
            </a:r>
          </a:p>
          <a:p>
            <a:r>
              <a:rPr lang="en-US" dirty="0">
                <a:solidFill>
                  <a:srgbClr val="000000"/>
                </a:solidFill>
              </a:rPr>
              <a:t>at a cable length of only 85 feet </a:t>
            </a:r>
          </a:p>
          <a:p>
            <a:pPr>
              <a:spcBef>
                <a:spcPts val="1800"/>
              </a:spcBef>
            </a:pPr>
            <a:r>
              <a:rPr lang="en-US" dirty="0">
                <a:solidFill>
                  <a:srgbClr val="000000"/>
                </a:solidFill>
              </a:rPr>
              <a:t>LDF4-50A has two dB less loss than RG-213</a:t>
            </a:r>
          </a:p>
          <a:p>
            <a:r>
              <a:rPr lang="en-US" dirty="0">
                <a:solidFill>
                  <a:srgbClr val="000000"/>
                </a:solidFill>
              </a:rPr>
              <a:t>at a cable length of only 170 feet </a:t>
            </a:r>
          </a:p>
          <a:p>
            <a:pPr>
              <a:spcBef>
                <a:spcPts val="1800"/>
              </a:spcBef>
            </a:pPr>
            <a:r>
              <a:rPr lang="en-US" dirty="0">
                <a:solidFill>
                  <a:srgbClr val="000000"/>
                </a:solidFill>
              </a:rPr>
              <a:t>LDF5-50A has one dB less loss than LDF4-50A</a:t>
            </a:r>
          </a:p>
          <a:p>
            <a:r>
              <a:rPr lang="en-US" dirty="0">
                <a:solidFill>
                  <a:srgbClr val="000000"/>
                </a:solidFill>
              </a:rPr>
              <a:t>at a cable length of 475 feet </a:t>
            </a:r>
          </a:p>
        </p:txBody>
      </p:sp>
      <p:sp>
        <p:nvSpPr>
          <p:cNvPr id="2" name="TextBox 1">
            <a:extLst>
              <a:ext uri="{FF2B5EF4-FFF2-40B4-BE49-F238E27FC236}">
                <a16:creationId xmlns:a16="http://schemas.microsoft.com/office/drawing/2014/main" id="{7186E362-8BA4-4BE6-82D4-AC529DAC3807}"/>
              </a:ext>
            </a:extLst>
          </p:cNvPr>
          <p:cNvSpPr txBox="1"/>
          <p:nvPr/>
        </p:nvSpPr>
        <p:spPr>
          <a:xfrm>
            <a:off x="4114800" y="2971800"/>
            <a:ext cx="65" cy="369332"/>
          </a:xfrm>
          <a:prstGeom prst="rect">
            <a:avLst/>
          </a:prstGeom>
          <a:noFill/>
        </p:spPr>
        <p:txBody>
          <a:bodyPr wrap="none" lIns="0" tIns="0" rIns="0" bIns="0" rtlCol="0">
            <a:spAutoFit/>
          </a:bodyPr>
          <a:lstStyle/>
          <a:p>
            <a:endParaRPr lang="en-US" dirty="0"/>
          </a:p>
        </p:txBody>
      </p:sp>
    </p:spTree>
    <p:extLst>
      <p:ext uri="{BB962C8B-B14F-4D97-AF65-F5344CB8AC3E}">
        <p14:creationId xmlns:p14="http://schemas.microsoft.com/office/powerpoint/2010/main" val="37795376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76200"/>
            <a:ext cx="8001000" cy="914400"/>
          </a:xfrm>
        </p:spPr>
        <p:txBody>
          <a:bodyPr/>
          <a:lstStyle/>
          <a:p>
            <a:pPr algn="ctr" eaLnBrk="1" hangingPunct="1">
              <a:lnSpc>
                <a:spcPts val="2900"/>
              </a:lnSpc>
            </a:pPr>
            <a:r>
              <a:rPr lang="en-US" sz="3200" dirty="0"/>
              <a:t>Reliable Coaxial Cable Connectors</a:t>
            </a:r>
            <a:br>
              <a:rPr lang="en-US" sz="3200" dirty="0"/>
            </a:br>
            <a:r>
              <a:rPr lang="en-US" sz="3200" dirty="0"/>
              <a:t>for 6 Meters                       </a:t>
            </a:r>
          </a:p>
        </p:txBody>
      </p:sp>
      <p:sp>
        <p:nvSpPr>
          <p:cNvPr id="33795" name="Rectangle 3"/>
          <p:cNvSpPr>
            <a:spLocks noGrp="1" noChangeArrowheads="1"/>
          </p:cNvSpPr>
          <p:nvPr>
            <p:ph type="body" idx="1"/>
          </p:nvPr>
        </p:nvSpPr>
        <p:spPr>
          <a:xfrm>
            <a:off x="304800" y="914400"/>
            <a:ext cx="8839200" cy="4715198"/>
          </a:xfrm>
        </p:spPr>
        <p:txBody>
          <a:bodyPr/>
          <a:lstStyle/>
          <a:p>
            <a:pPr marL="0" indent="0">
              <a:lnSpc>
                <a:spcPts val="2900"/>
              </a:lnSpc>
              <a:spcBef>
                <a:spcPts val="0"/>
              </a:spcBef>
              <a:buNone/>
            </a:pPr>
            <a:r>
              <a:rPr lang="en-US" sz="2400" dirty="0"/>
              <a:t>N and UHF connectors are commonly used</a:t>
            </a:r>
          </a:p>
          <a:p>
            <a:pPr lvl="1">
              <a:lnSpc>
                <a:spcPts val="2200"/>
              </a:lnSpc>
              <a:spcBef>
                <a:spcPts val="0"/>
              </a:spcBef>
            </a:pPr>
            <a:r>
              <a:rPr lang="en-US" sz="2000" dirty="0"/>
              <a:t>both have insignificant measured loss on 6 meters</a:t>
            </a:r>
          </a:p>
          <a:p>
            <a:pPr marL="0" indent="0">
              <a:lnSpc>
                <a:spcPts val="2900"/>
              </a:lnSpc>
              <a:spcBef>
                <a:spcPts val="0"/>
              </a:spcBef>
              <a:buNone/>
            </a:pPr>
            <a:r>
              <a:rPr lang="en-US" sz="2400" dirty="0"/>
              <a:t>High quality silver plated PL-259 UHF connectors</a:t>
            </a:r>
          </a:p>
          <a:p>
            <a:pPr lvl="1">
              <a:lnSpc>
                <a:spcPts val="2200"/>
              </a:lnSpc>
              <a:spcBef>
                <a:spcPts val="0"/>
              </a:spcBef>
            </a:pPr>
            <a:r>
              <a:rPr lang="en-US" sz="2000" dirty="0"/>
              <a:t>much more reliable center pin mating force than N connectors</a:t>
            </a:r>
            <a:endParaRPr lang="en-US" sz="2400" dirty="0"/>
          </a:p>
          <a:p>
            <a:pPr marL="0" indent="0">
              <a:lnSpc>
                <a:spcPts val="2880"/>
              </a:lnSpc>
              <a:spcBef>
                <a:spcPts val="0"/>
              </a:spcBef>
              <a:buNone/>
            </a:pPr>
            <a:r>
              <a:rPr lang="en-US" sz="2400" dirty="0"/>
              <a:t>Common N connector failures caused by pin installation errors</a:t>
            </a:r>
          </a:p>
          <a:p>
            <a:pPr lvl="1">
              <a:lnSpc>
                <a:spcPts val="2200"/>
              </a:lnSpc>
              <a:spcBef>
                <a:spcPts val="0"/>
              </a:spcBef>
            </a:pPr>
            <a:r>
              <a:rPr lang="en-US" sz="2000" dirty="0"/>
              <a:t>unreliable mating caused by insufficient pin length and pin pullback</a:t>
            </a:r>
          </a:p>
          <a:p>
            <a:pPr lvl="1">
              <a:lnSpc>
                <a:spcPts val="2200"/>
              </a:lnSpc>
              <a:spcBef>
                <a:spcPts val="0"/>
              </a:spcBef>
            </a:pPr>
            <a:r>
              <a:rPr lang="en-US" sz="2000" dirty="0"/>
              <a:t>damage caused by excess pin length and axial pin misalignment</a:t>
            </a:r>
          </a:p>
          <a:p>
            <a:pPr marL="0" indent="0">
              <a:lnSpc>
                <a:spcPts val="2880"/>
              </a:lnSpc>
              <a:spcBef>
                <a:spcPts val="0"/>
              </a:spcBef>
              <a:buNone/>
            </a:pPr>
            <a:r>
              <a:rPr lang="en-US" sz="2400" dirty="0"/>
              <a:t>Captive pin N connectors solve N connector reliability issues</a:t>
            </a:r>
          </a:p>
          <a:p>
            <a:pPr lvl="1">
              <a:lnSpc>
                <a:spcPts val="2200"/>
              </a:lnSpc>
              <a:spcBef>
                <a:spcPts val="0"/>
              </a:spcBef>
            </a:pPr>
            <a:r>
              <a:rPr lang="en-US" sz="2000" dirty="0"/>
              <a:t>assures the necessary +/- 0.020 inch (+/- ½ mm) pin depth tolerance</a:t>
            </a:r>
          </a:p>
          <a:p>
            <a:pPr lvl="1">
              <a:lnSpc>
                <a:spcPts val="2200"/>
              </a:lnSpc>
              <a:spcBef>
                <a:spcPts val="0"/>
              </a:spcBef>
            </a:pPr>
            <a:r>
              <a:rPr lang="en-US" sz="2000" dirty="0"/>
              <a:t>prevents connector damage caused by pin misalignment </a:t>
            </a:r>
          </a:p>
          <a:p>
            <a:pPr lvl="1">
              <a:lnSpc>
                <a:spcPts val="2200"/>
              </a:lnSpc>
              <a:spcBef>
                <a:spcPts val="0"/>
              </a:spcBef>
            </a:pPr>
            <a:r>
              <a:rPr lang="en-US" sz="2000" dirty="0"/>
              <a:t>prevents unreliable connection caused by pin pullback</a:t>
            </a:r>
          </a:p>
          <a:p>
            <a:pPr marL="0" indent="0" eaLnBrk="1" hangingPunct="1">
              <a:lnSpc>
                <a:spcPct val="90000"/>
              </a:lnSpc>
              <a:spcBef>
                <a:spcPts val="300"/>
              </a:spcBef>
              <a:buNone/>
            </a:pPr>
            <a:r>
              <a:rPr lang="en-US" sz="2400" dirty="0"/>
              <a:t>Avoid using adapters as much as possible</a:t>
            </a:r>
          </a:p>
          <a:p>
            <a:pPr lvl="1">
              <a:lnSpc>
                <a:spcPts val="2200"/>
              </a:lnSpc>
              <a:spcBef>
                <a:spcPts val="0"/>
              </a:spcBef>
            </a:pPr>
            <a:r>
              <a:rPr lang="en-US" sz="2000" dirty="0"/>
              <a:t>use only name-brand silver plated adapters          </a:t>
            </a:r>
          </a:p>
          <a:p>
            <a:pPr lvl="1">
              <a:lnSpc>
                <a:spcPts val="2200"/>
              </a:lnSpc>
              <a:spcBef>
                <a:spcPts val="0"/>
              </a:spcBef>
            </a:pPr>
            <a:r>
              <a:rPr lang="en-US" sz="2000" dirty="0"/>
              <a:t>never use nickel plated or “</a:t>
            </a:r>
            <a:r>
              <a:rPr lang="en-US" sz="2000" dirty="0" err="1"/>
              <a:t>astro</a:t>
            </a:r>
            <a:r>
              <a:rPr lang="en-US" sz="2000" dirty="0"/>
              <a:t>-plated” connectors and adapters</a:t>
            </a:r>
          </a:p>
          <a:p>
            <a:pPr lvl="1">
              <a:lnSpc>
                <a:spcPts val="2200"/>
              </a:lnSpc>
              <a:spcBef>
                <a:spcPts val="0"/>
              </a:spcBef>
            </a:pPr>
            <a:r>
              <a:rPr lang="en-US" sz="2000" dirty="0"/>
              <a:t>never use cheap import “no name” adapters and connectors</a:t>
            </a:r>
          </a:p>
          <a:p>
            <a:pPr marL="0" indent="0" eaLnBrk="1" hangingPunct="1">
              <a:lnSpc>
                <a:spcPct val="90000"/>
              </a:lnSpc>
              <a:buNone/>
            </a:pPr>
            <a:r>
              <a:rPr lang="en-US" sz="2400" u="sng" dirty="0">
                <a:solidFill>
                  <a:srgbClr val="FF0000"/>
                </a:solidFill>
              </a:rPr>
              <a:t>Gently</a:t>
            </a:r>
            <a:r>
              <a:rPr lang="en-US" sz="2400" dirty="0">
                <a:solidFill>
                  <a:srgbClr val="FF0000"/>
                </a:solidFill>
              </a:rPr>
              <a:t> wrench tighten all of your PL-259 connectors (~1/4 turn)</a:t>
            </a:r>
          </a:p>
        </p:txBody>
      </p:sp>
      <p:sp>
        <p:nvSpPr>
          <p:cNvPr id="4" name="TextBox 7"/>
          <p:cNvSpPr txBox="1">
            <a:spLocks noChangeArrowheads="1"/>
          </p:cNvSpPr>
          <p:nvPr/>
        </p:nvSpPr>
        <p:spPr bwMode="auto">
          <a:xfrm>
            <a:off x="1066800" y="6175762"/>
            <a:ext cx="6858000" cy="682238"/>
          </a:xfrm>
          <a:prstGeom prst="rect">
            <a:avLst/>
          </a:prstGeom>
          <a:solidFill>
            <a:srgbClr val="FF0000"/>
          </a:solidFill>
          <a:ln w="9525">
            <a:noFill/>
            <a:miter lim="800000"/>
            <a:headEnd/>
            <a:tailEnd/>
          </a:ln>
        </p:spPr>
        <p:txBody>
          <a:bodyPr wrap="square">
            <a:spAutoFit/>
          </a:bodyPr>
          <a:lstStyle/>
          <a:p>
            <a:pPr algn="ctr">
              <a:lnSpc>
                <a:spcPts val="2300"/>
              </a:lnSpc>
            </a:pPr>
            <a:r>
              <a:rPr lang="en-US" dirty="0"/>
              <a:t>Avoid saving a few dollars on cheap unbranded coaxial cable connectors and adapters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122238"/>
            <a:ext cx="8001000" cy="1295400"/>
          </a:xfrm>
        </p:spPr>
        <p:txBody>
          <a:bodyPr/>
          <a:lstStyle/>
          <a:p>
            <a:pPr algn="ctr" eaLnBrk="1" hangingPunct="1"/>
            <a:br>
              <a:rPr lang="en-US" sz="4000" dirty="0"/>
            </a:br>
            <a:r>
              <a:rPr lang="en-US" sz="4000" dirty="0"/>
              <a:t> </a:t>
            </a:r>
            <a:r>
              <a:rPr lang="en-US" sz="3600" dirty="0"/>
              <a:t>Amphenol 83-1SP  </a:t>
            </a:r>
            <a:br>
              <a:rPr lang="en-US" sz="3600" dirty="0"/>
            </a:br>
            <a:r>
              <a:rPr lang="en-US" sz="3600" dirty="0"/>
              <a:t>PL-259 UHF Male Connector</a:t>
            </a:r>
          </a:p>
        </p:txBody>
      </p:sp>
      <p:pic>
        <p:nvPicPr>
          <p:cNvPr id="3481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1524000"/>
            <a:ext cx="2743200" cy="2743200"/>
          </a:xfrm>
          <a:prstGeom prst="rect">
            <a:avLst/>
          </a:prstGeom>
          <a:noFill/>
          <a:ln w="9525">
            <a:noFill/>
            <a:miter lim="800000"/>
            <a:headEnd/>
            <a:tailEnd/>
          </a:ln>
        </p:spPr>
      </p:pic>
      <p:sp>
        <p:nvSpPr>
          <p:cNvPr id="34820" name="Rectangle 4"/>
          <p:cNvSpPr>
            <a:spLocks noChangeArrowheads="1"/>
          </p:cNvSpPr>
          <p:nvPr/>
        </p:nvSpPr>
        <p:spPr bwMode="auto">
          <a:xfrm>
            <a:off x="1295400" y="3657600"/>
            <a:ext cx="2209800" cy="914400"/>
          </a:xfrm>
          <a:prstGeom prst="rect">
            <a:avLst/>
          </a:prstGeom>
          <a:noFill/>
          <a:ln w="9525" algn="ctr">
            <a:noFill/>
            <a:round/>
            <a:headEnd/>
            <a:tailEnd/>
          </a:ln>
        </p:spPr>
        <p:txBody>
          <a:bodyPr/>
          <a:lstStyle/>
          <a:p>
            <a:pPr algn="ctr">
              <a:lnSpc>
                <a:spcPts val="2700"/>
              </a:lnSpc>
            </a:pPr>
            <a:r>
              <a:rPr lang="en-US" dirty="0">
                <a:solidFill>
                  <a:srgbClr val="000000"/>
                </a:solidFill>
              </a:rPr>
              <a:t>Silver Plated Center Pin</a:t>
            </a:r>
          </a:p>
        </p:txBody>
      </p:sp>
      <p:sp>
        <p:nvSpPr>
          <p:cNvPr id="34821" name="Rectangle 5"/>
          <p:cNvSpPr>
            <a:spLocks noChangeArrowheads="1"/>
          </p:cNvSpPr>
          <p:nvPr/>
        </p:nvSpPr>
        <p:spPr bwMode="auto">
          <a:xfrm>
            <a:off x="3962400" y="3581400"/>
            <a:ext cx="2286000" cy="867742"/>
          </a:xfrm>
          <a:prstGeom prst="rect">
            <a:avLst/>
          </a:prstGeom>
          <a:noFill/>
          <a:ln w="9525" algn="ctr">
            <a:noFill/>
            <a:round/>
            <a:headEnd/>
            <a:tailEnd/>
          </a:ln>
        </p:spPr>
        <p:txBody>
          <a:bodyPr/>
          <a:lstStyle/>
          <a:p>
            <a:pPr algn="ctr">
              <a:lnSpc>
                <a:spcPts val="2700"/>
              </a:lnSpc>
            </a:pPr>
            <a:r>
              <a:rPr lang="en-US" dirty="0">
                <a:solidFill>
                  <a:srgbClr val="000000"/>
                </a:solidFill>
              </a:rPr>
              <a:t>Silver Plated Body</a:t>
            </a:r>
          </a:p>
        </p:txBody>
      </p:sp>
      <p:sp>
        <p:nvSpPr>
          <p:cNvPr id="34822" name="Rectangle 6"/>
          <p:cNvSpPr>
            <a:spLocks noChangeArrowheads="1"/>
          </p:cNvSpPr>
          <p:nvPr/>
        </p:nvSpPr>
        <p:spPr bwMode="auto">
          <a:xfrm>
            <a:off x="5410200" y="2789858"/>
            <a:ext cx="3505200" cy="867742"/>
          </a:xfrm>
          <a:prstGeom prst="rect">
            <a:avLst/>
          </a:prstGeom>
          <a:noFill/>
          <a:ln w="9525" algn="ctr">
            <a:noFill/>
            <a:round/>
            <a:headEnd/>
            <a:tailEnd/>
          </a:ln>
        </p:spPr>
        <p:txBody>
          <a:bodyPr/>
          <a:lstStyle/>
          <a:p>
            <a:pPr algn="ctr">
              <a:lnSpc>
                <a:spcPts val="2700"/>
              </a:lnSpc>
            </a:pPr>
            <a:r>
              <a:rPr lang="en-US" dirty="0">
                <a:solidFill>
                  <a:srgbClr val="000000"/>
                </a:solidFill>
              </a:rPr>
              <a:t>Shell is labeled exactly:</a:t>
            </a:r>
          </a:p>
          <a:p>
            <a:pPr algn="ctr">
              <a:lnSpc>
                <a:spcPts val="2700"/>
              </a:lnSpc>
            </a:pPr>
            <a:r>
              <a:rPr lang="en-US" dirty="0">
                <a:solidFill>
                  <a:srgbClr val="FF0000"/>
                </a:solidFill>
              </a:rPr>
              <a:t>Amphenol 83-1SP</a:t>
            </a:r>
          </a:p>
        </p:txBody>
      </p:sp>
      <p:sp>
        <p:nvSpPr>
          <p:cNvPr id="34823" name="TextBox 7"/>
          <p:cNvSpPr txBox="1">
            <a:spLocks noChangeArrowheads="1"/>
          </p:cNvSpPr>
          <p:nvPr/>
        </p:nvSpPr>
        <p:spPr bwMode="auto">
          <a:xfrm>
            <a:off x="0" y="5391090"/>
            <a:ext cx="9144000" cy="384721"/>
          </a:xfrm>
          <a:prstGeom prst="rect">
            <a:avLst/>
          </a:prstGeom>
          <a:noFill/>
          <a:ln w="9525">
            <a:noFill/>
            <a:miter lim="800000"/>
            <a:headEnd/>
            <a:tailEnd/>
          </a:ln>
        </p:spPr>
        <p:txBody>
          <a:bodyPr wrap="square">
            <a:spAutoFit/>
          </a:bodyPr>
          <a:lstStyle/>
          <a:p>
            <a:pPr algn="ctr"/>
            <a:r>
              <a:rPr lang="en-US" sz="1900" dirty="0">
                <a:solidFill>
                  <a:srgbClr val="000000"/>
                </a:solidFill>
              </a:rPr>
              <a:t>newark.com/amphenol-rf/83-1sp/rf-coaxial-uhf-plug-straight-50ohm/dp/59K0534</a:t>
            </a:r>
          </a:p>
        </p:txBody>
      </p:sp>
      <p:sp>
        <p:nvSpPr>
          <p:cNvPr id="34824" name="TextBox 7"/>
          <p:cNvSpPr txBox="1">
            <a:spLocks noChangeArrowheads="1"/>
          </p:cNvSpPr>
          <p:nvPr/>
        </p:nvSpPr>
        <p:spPr bwMode="auto">
          <a:xfrm>
            <a:off x="0" y="6411724"/>
            <a:ext cx="9144000" cy="446276"/>
          </a:xfrm>
          <a:prstGeom prst="rect">
            <a:avLst/>
          </a:prstGeom>
          <a:solidFill>
            <a:srgbClr val="FF0000"/>
          </a:solidFill>
          <a:ln w="9525">
            <a:noFill/>
            <a:miter lim="800000"/>
            <a:headEnd/>
            <a:tailEnd/>
          </a:ln>
        </p:spPr>
        <p:txBody>
          <a:bodyPr wrap="square">
            <a:spAutoFit/>
          </a:bodyPr>
          <a:lstStyle/>
          <a:p>
            <a:pPr algn="ctr"/>
            <a:r>
              <a:rPr lang="en-US" sz="2300" dirty="0"/>
              <a:t>Amphenol 83-1SP: an excellent coaxial connector for 6 meters</a:t>
            </a:r>
          </a:p>
        </p:txBody>
      </p:sp>
      <p:cxnSp>
        <p:nvCxnSpPr>
          <p:cNvPr id="9" name="Straight Arrow Connector 8">
            <a:extLst>
              <a:ext uri="{FF2B5EF4-FFF2-40B4-BE49-F238E27FC236}">
                <a16:creationId xmlns:a16="http://schemas.microsoft.com/office/drawing/2014/main" id="{AF8CE0B2-C019-40D8-830D-C9BBB1491FBA}"/>
              </a:ext>
            </a:extLst>
          </p:cNvPr>
          <p:cNvCxnSpPr/>
          <p:nvPr/>
        </p:nvCxnSpPr>
        <p:spPr bwMode="auto">
          <a:xfrm flipH="1" flipV="1">
            <a:off x="5715000" y="2303510"/>
            <a:ext cx="1143000" cy="557463"/>
          </a:xfrm>
          <a:prstGeom prst="straightConnector1">
            <a:avLst/>
          </a:prstGeom>
          <a:solidFill>
            <a:schemeClr val="accent1"/>
          </a:solidFill>
          <a:ln w="254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998574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533399"/>
            <a:ext cx="7391400" cy="1219201"/>
          </a:xfrm>
        </p:spPr>
        <p:txBody>
          <a:bodyPr/>
          <a:lstStyle/>
          <a:p>
            <a:pPr algn="ctr">
              <a:lnSpc>
                <a:spcPts val="3800"/>
              </a:lnSpc>
            </a:pPr>
            <a:r>
              <a:rPr lang="en-US" sz="3600" dirty="0"/>
              <a:t>Its Very Easy to Waterproof</a:t>
            </a:r>
            <a:br>
              <a:rPr lang="en-US" sz="3600" dirty="0"/>
            </a:br>
            <a:r>
              <a:rPr lang="en-US" sz="3600" dirty="0"/>
              <a:t>your RG-213 Coaxial Cable</a:t>
            </a:r>
            <a:br>
              <a:rPr lang="en-US" sz="3600" dirty="0"/>
            </a:br>
            <a:r>
              <a:rPr lang="en-US" sz="3600" dirty="0"/>
              <a:t>to preserve the life of your coax</a:t>
            </a:r>
          </a:p>
        </p:txBody>
      </p:sp>
      <p:pic>
        <p:nvPicPr>
          <p:cNvPr id="4098" name="Picture 2" descr="http://www.g0ksc.co.uk/images/stories/coax2.jpg">
            <a:extLst>
              <a:ext uri="{FF2B5EF4-FFF2-40B4-BE49-F238E27FC236}">
                <a16:creationId xmlns:a16="http://schemas.microsoft.com/office/drawing/2014/main" id="{B9B48822-F76D-47BE-A255-6626B90B57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7187"/>
          <a:stretch/>
        </p:blipFill>
        <p:spPr bwMode="auto">
          <a:xfrm>
            <a:off x="883794" y="1981200"/>
            <a:ext cx="7345806" cy="4038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5">
            <a:extLst>
              <a:ext uri="{FF2B5EF4-FFF2-40B4-BE49-F238E27FC236}">
                <a16:creationId xmlns:a16="http://schemas.microsoft.com/office/drawing/2014/main" id="{2EDD71FE-B319-45B1-AEFF-940AA9BC7722}"/>
              </a:ext>
            </a:extLst>
          </p:cNvPr>
          <p:cNvSpPr>
            <a:spLocks noChangeArrowheads="1"/>
          </p:cNvSpPr>
          <p:nvPr/>
        </p:nvSpPr>
        <p:spPr bwMode="auto">
          <a:xfrm>
            <a:off x="891101" y="3962400"/>
            <a:ext cx="2286000" cy="1828800"/>
          </a:xfrm>
          <a:prstGeom prst="rect">
            <a:avLst/>
          </a:prstGeom>
          <a:solidFill>
            <a:schemeClr val="accent1"/>
          </a:solidFill>
          <a:ln w="9525" algn="ctr">
            <a:noFill/>
            <a:round/>
            <a:headEnd/>
            <a:tailEnd/>
          </a:ln>
        </p:spPr>
        <p:txBody>
          <a:bodyPr/>
          <a:lstStyle/>
          <a:p>
            <a:pPr algn="ctr">
              <a:lnSpc>
                <a:spcPts val="2700"/>
              </a:lnSpc>
            </a:pPr>
            <a:r>
              <a:rPr lang="en-US" dirty="0"/>
              <a:t>Scotch 130C rubber tape covered by Scotch 33+ electrical tape</a:t>
            </a:r>
          </a:p>
        </p:txBody>
      </p:sp>
      <p:cxnSp>
        <p:nvCxnSpPr>
          <p:cNvPr id="6" name="Straight Arrow Connector 16">
            <a:extLst>
              <a:ext uri="{FF2B5EF4-FFF2-40B4-BE49-F238E27FC236}">
                <a16:creationId xmlns:a16="http://schemas.microsoft.com/office/drawing/2014/main" id="{7C600B91-D9FC-4241-9492-1D6F753304D8}"/>
              </a:ext>
            </a:extLst>
          </p:cNvPr>
          <p:cNvCxnSpPr>
            <a:cxnSpLocks noChangeShapeType="1"/>
            <a:stCxn id="22" idx="2"/>
          </p:cNvCxnSpPr>
          <p:nvPr/>
        </p:nvCxnSpPr>
        <p:spPr bwMode="auto">
          <a:xfrm flipH="1">
            <a:off x="5257801" y="3124200"/>
            <a:ext cx="1646320" cy="1086853"/>
          </a:xfrm>
          <a:prstGeom prst="straightConnector1">
            <a:avLst/>
          </a:prstGeom>
          <a:noFill/>
          <a:ln w="44450" algn="ctr">
            <a:solidFill>
              <a:schemeClr val="accent1"/>
            </a:solidFill>
            <a:round/>
            <a:headEnd/>
            <a:tailEnd type="arrow" w="med" len="med"/>
          </a:ln>
        </p:spPr>
      </p:cxnSp>
      <p:sp>
        <p:nvSpPr>
          <p:cNvPr id="12" name="Rectangle 21">
            <a:extLst>
              <a:ext uri="{FF2B5EF4-FFF2-40B4-BE49-F238E27FC236}">
                <a16:creationId xmlns:a16="http://schemas.microsoft.com/office/drawing/2014/main" id="{F74DDC7C-182F-4368-AEAC-22F3B103F8B8}"/>
              </a:ext>
            </a:extLst>
          </p:cNvPr>
          <p:cNvSpPr>
            <a:spLocks noChangeArrowheads="1"/>
          </p:cNvSpPr>
          <p:nvPr/>
        </p:nvSpPr>
        <p:spPr bwMode="auto">
          <a:xfrm>
            <a:off x="890337" y="1991980"/>
            <a:ext cx="2378242" cy="838200"/>
          </a:xfrm>
          <a:prstGeom prst="rect">
            <a:avLst/>
          </a:prstGeom>
          <a:solidFill>
            <a:schemeClr val="accent1"/>
          </a:solidFill>
          <a:ln w="9525" algn="ctr">
            <a:noFill/>
            <a:round/>
            <a:headEnd/>
            <a:tailEnd/>
          </a:ln>
        </p:spPr>
        <p:txBody>
          <a:bodyPr/>
          <a:lstStyle/>
          <a:p>
            <a:pPr algn="ctr">
              <a:lnSpc>
                <a:spcPts val="2700"/>
              </a:lnSpc>
            </a:pPr>
            <a:r>
              <a:rPr lang="en-US" dirty="0"/>
              <a:t>Heavy electrical solder lugs</a:t>
            </a:r>
          </a:p>
        </p:txBody>
      </p:sp>
      <p:cxnSp>
        <p:nvCxnSpPr>
          <p:cNvPr id="16" name="Straight Arrow Connector 16">
            <a:extLst>
              <a:ext uri="{FF2B5EF4-FFF2-40B4-BE49-F238E27FC236}">
                <a16:creationId xmlns:a16="http://schemas.microsoft.com/office/drawing/2014/main" id="{DDDCBAC5-0374-4D46-AAA9-99C405154CE8}"/>
              </a:ext>
            </a:extLst>
          </p:cNvPr>
          <p:cNvCxnSpPr>
            <a:cxnSpLocks noChangeShapeType="1"/>
            <a:stCxn id="5" idx="3"/>
          </p:cNvCxnSpPr>
          <p:nvPr/>
        </p:nvCxnSpPr>
        <p:spPr bwMode="auto">
          <a:xfrm flipV="1">
            <a:off x="3177101" y="4495800"/>
            <a:ext cx="495300" cy="381000"/>
          </a:xfrm>
          <a:prstGeom prst="straightConnector1">
            <a:avLst/>
          </a:prstGeom>
          <a:noFill/>
          <a:ln w="44450" algn="ctr">
            <a:solidFill>
              <a:schemeClr val="accent1"/>
            </a:solidFill>
            <a:round/>
            <a:headEnd/>
            <a:tailEnd type="arrow" w="med" len="med"/>
          </a:ln>
        </p:spPr>
      </p:cxnSp>
      <p:sp>
        <p:nvSpPr>
          <p:cNvPr id="22" name="Rectangle 15">
            <a:extLst>
              <a:ext uri="{FF2B5EF4-FFF2-40B4-BE49-F238E27FC236}">
                <a16:creationId xmlns:a16="http://schemas.microsoft.com/office/drawing/2014/main" id="{7F6E23A7-317D-4051-ABD9-D0D59417A169}"/>
              </a:ext>
            </a:extLst>
          </p:cNvPr>
          <p:cNvSpPr>
            <a:spLocks noChangeArrowheads="1"/>
          </p:cNvSpPr>
          <p:nvPr/>
        </p:nvSpPr>
        <p:spPr bwMode="auto">
          <a:xfrm>
            <a:off x="5578642" y="1981199"/>
            <a:ext cx="2650958" cy="1143001"/>
          </a:xfrm>
          <a:prstGeom prst="rect">
            <a:avLst/>
          </a:prstGeom>
          <a:solidFill>
            <a:schemeClr val="accent1"/>
          </a:solidFill>
          <a:ln w="9525" algn="ctr">
            <a:noFill/>
            <a:round/>
            <a:headEnd/>
            <a:tailEnd/>
          </a:ln>
        </p:spPr>
        <p:txBody>
          <a:bodyPr/>
          <a:lstStyle/>
          <a:p>
            <a:pPr algn="ctr">
              <a:lnSpc>
                <a:spcPts val="2700"/>
              </a:lnSpc>
            </a:pPr>
            <a:r>
              <a:rPr lang="en-US" dirty="0"/>
              <a:t>No exposed coax braid, dielectric or center conductor</a:t>
            </a:r>
          </a:p>
        </p:txBody>
      </p:sp>
      <p:cxnSp>
        <p:nvCxnSpPr>
          <p:cNvPr id="23" name="Straight Arrow Connector 16">
            <a:extLst>
              <a:ext uri="{FF2B5EF4-FFF2-40B4-BE49-F238E27FC236}">
                <a16:creationId xmlns:a16="http://schemas.microsoft.com/office/drawing/2014/main" id="{FCBB1A97-CC4F-4307-A141-D2DB7A4173F2}"/>
              </a:ext>
            </a:extLst>
          </p:cNvPr>
          <p:cNvCxnSpPr>
            <a:cxnSpLocks noChangeShapeType="1"/>
          </p:cNvCxnSpPr>
          <p:nvPr/>
        </p:nvCxnSpPr>
        <p:spPr bwMode="auto">
          <a:xfrm>
            <a:off x="3124200" y="2743200"/>
            <a:ext cx="990600" cy="381000"/>
          </a:xfrm>
          <a:prstGeom prst="straightConnector1">
            <a:avLst/>
          </a:prstGeom>
          <a:noFill/>
          <a:ln w="44450" algn="ctr">
            <a:solidFill>
              <a:schemeClr val="accent1"/>
            </a:solidFill>
            <a:round/>
            <a:headEnd/>
            <a:tailEnd type="arrow" w="med" len="med"/>
          </a:ln>
        </p:spPr>
      </p:cxnSp>
      <p:sp>
        <p:nvSpPr>
          <p:cNvPr id="2" name="TextBox 1">
            <a:extLst>
              <a:ext uri="{FF2B5EF4-FFF2-40B4-BE49-F238E27FC236}">
                <a16:creationId xmlns:a16="http://schemas.microsoft.com/office/drawing/2014/main" id="{B2EEEB79-9C9E-4321-887B-176EDAB6DB42}"/>
              </a:ext>
            </a:extLst>
          </p:cNvPr>
          <p:cNvSpPr txBox="1"/>
          <p:nvPr/>
        </p:nvSpPr>
        <p:spPr>
          <a:xfrm>
            <a:off x="0" y="6187440"/>
            <a:ext cx="9144000" cy="457200"/>
          </a:xfrm>
          <a:prstGeom prst="rect">
            <a:avLst/>
          </a:prstGeom>
          <a:solidFill>
            <a:srgbClr val="FF3300"/>
          </a:solidFill>
        </p:spPr>
        <p:txBody>
          <a:bodyPr wrap="square" rtlCol="0">
            <a:spAutoFit/>
          </a:bodyPr>
          <a:lstStyle/>
          <a:p>
            <a:pPr algn="ctr"/>
            <a:r>
              <a:rPr lang="en-US" sz="2350" dirty="0">
                <a:solidFill>
                  <a:srgbClr val="FFFFFF"/>
                </a:solidFill>
              </a:rPr>
              <a:t>Water and moisture intrusion is the enemy of low coaxial cable loss</a:t>
            </a:r>
          </a:p>
        </p:txBody>
      </p:sp>
    </p:spTree>
    <p:extLst>
      <p:ext uri="{BB962C8B-B14F-4D97-AF65-F5344CB8AC3E}">
        <p14:creationId xmlns:p14="http://schemas.microsoft.com/office/powerpoint/2010/main" val="1602623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0" y="609600"/>
            <a:ext cx="7696200" cy="985838"/>
          </a:xfrm>
        </p:spPr>
        <p:txBody>
          <a:bodyPr/>
          <a:lstStyle/>
          <a:p>
            <a:pPr>
              <a:spcBef>
                <a:spcPts val="1800"/>
              </a:spcBef>
            </a:pPr>
            <a:r>
              <a:rPr lang="en-US" sz="3600" dirty="0"/>
              <a:t>          Yagi Driven Element</a:t>
            </a:r>
            <a:br>
              <a:rPr lang="en-US" dirty="0"/>
            </a:br>
            <a:r>
              <a:rPr lang="en-US" sz="3100" dirty="0">
                <a:solidFill>
                  <a:srgbClr val="000000"/>
                </a:solidFill>
              </a:rPr>
              <a:t>Waterproof, shakeproof and corrosion</a:t>
            </a:r>
            <a:br>
              <a:rPr lang="en-US" sz="3100" dirty="0">
                <a:solidFill>
                  <a:srgbClr val="000000"/>
                </a:solidFill>
              </a:rPr>
            </a:br>
            <a:r>
              <a:rPr lang="en-US" sz="3100" dirty="0">
                <a:solidFill>
                  <a:srgbClr val="000000"/>
                </a:solidFill>
              </a:rPr>
              <a:t> resistant driven element connections</a:t>
            </a:r>
          </a:p>
        </p:txBody>
      </p:sp>
      <p:pic>
        <p:nvPicPr>
          <p:cNvPr id="37891" name="Picture 5"/>
          <p:cNvPicPr>
            <a:picLocks noGrp="1" noChangeAspect="1" noChangeArrowheads="1"/>
          </p:cNvPicPr>
          <p:nvPr>
            <p:ph idx="1"/>
          </p:nvPr>
        </p:nvPicPr>
        <p:blipFill>
          <a:blip r:embed="rId2" cstate="print"/>
          <a:srcRect/>
          <a:stretch>
            <a:fillRect/>
          </a:stretch>
        </p:blipFill>
        <p:spPr>
          <a:xfrm>
            <a:off x="1143000" y="2557462"/>
            <a:ext cx="6061075" cy="4029075"/>
          </a:xfrm>
          <a:noFill/>
        </p:spPr>
      </p:pic>
      <p:sp>
        <p:nvSpPr>
          <p:cNvPr id="37892" name="Rectangle 7"/>
          <p:cNvSpPr>
            <a:spLocks noChangeArrowheads="1"/>
          </p:cNvSpPr>
          <p:nvPr/>
        </p:nvSpPr>
        <p:spPr bwMode="auto">
          <a:xfrm>
            <a:off x="6096000" y="5600700"/>
            <a:ext cx="2151064" cy="990600"/>
          </a:xfrm>
          <a:prstGeom prst="rect">
            <a:avLst/>
          </a:prstGeom>
          <a:solidFill>
            <a:schemeClr val="accent1"/>
          </a:solidFill>
          <a:ln w="9525" algn="ctr">
            <a:noFill/>
            <a:round/>
            <a:headEnd/>
            <a:tailEnd/>
          </a:ln>
        </p:spPr>
        <p:txBody>
          <a:bodyPr/>
          <a:lstStyle/>
          <a:p>
            <a:pPr algn="ctr">
              <a:lnSpc>
                <a:spcPts val="2400"/>
              </a:lnSpc>
            </a:pPr>
            <a:r>
              <a:rPr lang="en-US" dirty="0"/>
              <a:t>Stainless steel</a:t>
            </a:r>
          </a:p>
          <a:p>
            <a:pPr algn="ctr">
              <a:lnSpc>
                <a:spcPts val="2400"/>
              </a:lnSpc>
            </a:pPr>
            <a:r>
              <a:rPr lang="en-US" dirty="0"/>
              <a:t>external tooth </a:t>
            </a:r>
            <a:r>
              <a:rPr lang="en-US" dirty="0" err="1"/>
              <a:t>lockwasher</a:t>
            </a:r>
            <a:endParaRPr lang="en-US" dirty="0"/>
          </a:p>
        </p:txBody>
      </p:sp>
      <p:cxnSp>
        <p:nvCxnSpPr>
          <p:cNvPr id="37893" name="Straight Arrow Connector 9"/>
          <p:cNvCxnSpPr>
            <a:cxnSpLocks noChangeShapeType="1"/>
            <a:stCxn id="37892" idx="1"/>
          </p:cNvCxnSpPr>
          <p:nvPr/>
        </p:nvCxnSpPr>
        <p:spPr bwMode="auto">
          <a:xfrm flipH="1" flipV="1">
            <a:off x="4572000" y="5072062"/>
            <a:ext cx="1524000" cy="1023938"/>
          </a:xfrm>
          <a:prstGeom prst="straightConnector1">
            <a:avLst/>
          </a:prstGeom>
          <a:noFill/>
          <a:ln w="44450" algn="ctr">
            <a:solidFill>
              <a:schemeClr val="accent1"/>
            </a:solidFill>
            <a:round/>
            <a:headEnd/>
            <a:tailEnd type="arrow" w="med" len="med"/>
          </a:ln>
        </p:spPr>
      </p:cxnSp>
      <p:cxnSp>
        <p:nvCxnSpPr>
          <p:cNvPr id="37895" name="Straight Arrow Connector 16"/>
          <p:cNvCxnSpPr>
            <a:cxnSpLocks noChangeShapeType="1"/>
          </p:cNvCxnSpPr>
          <p:nvPr/>
        </p:nvCxnSpPr>
        <p:spPr bwMode="auto">
          <a:xfrm flipV="1">
            <a:off x="2170396" y="4219098"/>
            <a:ext cx="666395" cy="939801"/>
          </a:xfrm>
          <a:prstGeom prst="straightConnector1">
            <a:avLst/>
          </a:prstGeom>
          <a:noFill/>
          <a:ln w="44450" algn="ctr">
            <a:solidFill>
              <a:schemeClr val="accent1"/>
            </a:solidFill>
            <a:round/>
            <a:headEnd/>
            <a:tailEnd type="arrow" w="med" len="med"/>
          </a:ln>
        </p:spPr>
      </p:cxnSp>
      <p:sp>
        <p:nvSpPr>
          <p:cNvPr id="37896" name="Rectangle 21"/>
          <p:cNvSpPr>
            <a:spLocks noChangeArrowheads="1"/>
          </p:cNvSpPr>
          <p:nvPr/>
        </p:nvSpPr>
        <p:spPr bwMode="auto">
          <a:xfrm>
            <a:off x="4800600" y="1834832"/>
            <a:ext cx="3900488" cy="984568"/>
          </a:xfrm>
          <a:prstGeom prst="rect">
            <a:avLst/>
          </a:prstGeom>
          <a:solidFill>
            <a:schemeClr val="accent1"/>
          </a:solidFill>
          <a:ln w="9525" algn="ctr">
            <a:noFill/>
            <a:round/>
            <a:headEnd/>
            <a:tailEnd/>
          </a:ln>
        </p:spPr>
        <p:txBody>
          <a:bodyPr/>
          <a:lstStyle/>
          <a:p>
            <a:pPr algn="ctr">
              <a:lnSpc>
                <a:spcPts val="2400"/>
              </a:lnSpc>
            </a:pPr>
            <a:r>
              <a:rPr lang="en-US" dirty="0"/>
              <a:t>Heavy electrical solder lugs not in direct contact       with aluminum tubing</a:t>
            </a:r>
          </a:p>
        </p:txBody>
      </p:sp>
      <p:cxnSp>
        <p:nvCxnSpPr>
          <p:cNvPr id="37897" name="Straight Arrow Connector 22"/>
          <p:cNvCxnSpPr>
            <a:cxnSpLocks noChangeShapeType="1"/>
          </p:cNvCxnSpPr>
          <p:nvPr/>
        </p:nvCxnSpPr>
        <p:spPr bwMode="auto">
          <a:xfrm flipH="1">
            <a:off x="4193224" y="2782554"/>
            <a:ext cx="1293176" cy="2145363"/>
          </a:xfrm>
          <a:prstGeom prst="straightConnector1">
            <a:avLst/>
          </a:prstGeom>
          <a:noFill/>
          <a:ln w="44450" algn="ctr">
            <a:solidFill>
              <a:schemeClr val="accent1"/>
            </a:solidFill>
            <a:round/>
            <a:headEnd/>
            <a:tailEnd type="arrow" w="med" len="med"/>
          </a:ln>
        </p:spPr>
      </p:cxnSp>
      <p:sp>
        <p:nvSpPr>
          <p:cNvPr id="37898" name="Rectangle 38"/>
          <p:cNvSpPr>
            <a:spLocks noChangeArrowheads="1"/>
          </p:cNvSpPr>
          <p:nvPr/>
        </p:nvSpPr>
        <p:spPr bwMode="auto">
          <a:xfrm>
            <a:off x="6096000" y="3962400"/>
            <a:ext cx="2286000" cy="990600"/>
          </a:xfrm>
          <a:prstGeom prst="rect">
            <a:avLst/>
          </a:prstGeom>
          <a:solidFill>
            <a:schemeClr val="accent1"/>
          </a:solidFill>
          <a:ln w="9525" algn="ctr">
            <a:noFill/>
            <a:round/>
            <a:headEnd/>
            <a:tailEnd/>
          </a:ln>
        </p:spPr>
        <p:txBody>
          <a:bodyPr/>
          <a:lstStyle/>
          <a:p>
            <a:pPr algn="ctr">
              <a:lnSpc>
                <a:spcPts val="2400"/>
              </a:lnSpc>
            </a:pPr>
            <a:r>
              <a:rPr lang="en-US" dirty="0"/>
              <a:t>Stainless steel</a:t>
            </a:r>
          </a:p>
          <a:p>
            <a:pPr algn="ctr">
              <a:lnSpc>
                <a:spcPts val="2400"/>
              </a:lnSpc>
            </a:pPr>
            <a:r>
              <a:rPr lang="en-US" dirty="0"/>
              <a:t>nylon insert “</a:t>
            </a:r>
            <a:r>
              <a:rPr lang="en-US" dirty="0" err="1"/>
              <a:t>Nyloc</a:t>
            </a:r>
            <a:r>
              <a:rPr lang="en-US" dirty="0"/>
              <a:t>” locknut</a:t>
            </a:r>
          </a:p>
        </p:txBody>
      </p:sp>
      <p:cxnSp>
        <p:nvCxnSpPr>
          <p:cNvPr id="37899" name="Straight Arrow Connector 39"/>
          <p:cNvCxnSpPr>
            <a:cxnSpLocks noChangeShapeType="1"/>
          </p:cNvCxnSpPr>
          <p:nvPr/>
        </p:nvCxnSpPr>
        <p:spPr bwMode="auto">
          <a:xfrm flipH="1">
            <a:off x="4572000" y="4438650"/>
            <a:ext cx="1600200" cy="514350"/>
          </a:xfrm>
          <a:prstGeom prst="straightConnector1">
            <a:avLst/>
          </a:prstGeom>
          <a:noFill/>
          <a:ln w="44450" algn="ctr">
            <a:solidFill>
              <a:schemeClr val="accent1"/>
            </a:solidFill>
            <a:round/>
            <a:headEnd/>
            <a:tailEnd type="arrow" w="med" len="med"/>
          </a:ln>
        </p:spPr>
      </p:cxnSp>
      <p:cxnSp>
        <p:nvCxnSpPr>
          <p:cNvPr id="37900" name="Straight Arrow Connector 49"/>
          <p:cNvCxnSpPr>
            <a:cxnSpLocks noChangeShapeType="1"/>
          </p:cNvCxnSpPr>
          <p:nvPr/>
        </p:nvCxnSpPr>
        <p:spPr bwMode="auto">
          <a:xfrm flipH="1">
            <a:off x="4448628" y="3468341"/>
            <a:ext cx="1219200" cy="1339516"/>
          </a:xfrm>
          <a:prstGeom prst="straightConnector1">
            <a:avLst/>
          </a:prstGeom>
          <a:noFill/>
          <a:ln w="44450" algn="ctr">
            <a:solidFill>
              <a:schemeClr val="accent1"/>
            </a:solidFill>
            <a:round/>
            <a:headEnd/>
            <a:tailEnd type="arrow" w="med" len="med"/>
          </a:ln>
        </p:spPr>
      </p:cxnSp>
      <p:sp>
        <p:nvSpPr>
          <p:cNvPr id="37901" name="Rectangle 50"/>
          <p:cNvSpPr>
            <a:spLocks noChangeArrowheads="1"/>
          </p:cNvSpPr>
          <p:nvPr/>
        </p:nvSpPr>
        <p:spPr bwMode="auto">
          <a:xfrm>
            <a:off x="5486400" y="3200400"/>
            <a:ext cx="3200400" cy="457200"/>
          </a:xfrm>
          <a:prstGeom prst="rect">
            <a:avLst/>
          </a:prstGeom>
          <a:solidFill>
            <a:schemeClr val="accent1"/>
          </a:solidFill>
          <a:ln w="9525" algn="ctr">
            <a:noFill/>
            <a:round/>
            <a:headEnd/>
            <a:tailEnd/>
          </a:ln>
        </p:spPr>
        <p:txBody>
          <a:bodyPr/>
          <a:lstStyle/>
          <a:p>
            <a:pPr algn="ctr"/>
            <a:r>
              <a:rPr lang="en-US" dirty="0"/>
              <a:t>Stainless steel screw</a:t>
            </a:r>
          </a:p>
        </p:txBody>
      </p:sp>
      <p:sp>
        <p:nvSpPr>
          <p:cNvPr id="37902" name="Rectangle 15"/>
          <p:cNvSpPr>
            <a:spLocks noChangeArrowheads="1"/>
          </p:cNvSpPr>
          <p:nvPr/>
        </p:nvSpPr>
        <p:spPr bwMode="auto">
          <a:xfrm>
            <a:off x="1143000" y="1828800"/>
            <a:ext cx="3200400" cy="962661"/>
          </a:xfrm>
          <a:prstGeom prst="rect">
            <a:avLst/>
          </a:prstGeom>
          <a:solidFill>
            <a:schemeClr val="accent1"/>
          </a:solidFill>
          <a:ln w="9525" algn="ctr">
            <a:noFill/>
            <a:round/>
            <a:headEnd/>
            <a:tailEnd/>
          </a:ln>
        </p:spPr>
        <p:txBody>
          <a:bodyPr/>
          <a:lstStyle/>
          <a:p>
            <a:pPr algn="ctr">
              <a:lnSpc>
                <a:spcPts val="2400"/>
              </a:lnSpc>
            </a:pPr>
            <a:r>
              <a:rPr lang="en-US" dirty="0"/>
              <a:t>Firmly fasten your coax to the boom      to prevent vibration</a:t>
            </a:r>
          </a:p>
        </p:txBody>
      </p:sp>
      <p:cxnSp>
        <p:nvCxnSpPr>
          <p:cNvPr id="16" name="Straight Arrow Connector 22"/>
          <p:cNvCxnSpPr>
            <a:cxnSpLocks noChangeShapeType="1"/>
          </p:cNvCxnSpPr>
          <p:nvPr/>
        </p:nvCxnSpPr>
        <p:spPr bwMode="auto">
          <a:xfrm flipH="1">
            <a:off x="1524000" y="2782554"/>
            <a:ext cx="644525" cy="1486218"/>
          </a:xfrm>
          <a:prstGeom prst="straightConnector1">
            <a:avLst/>
          </a:prstGeom>
          <a:noFill/>
          <a:ln w="44450" algn="ctr">
            <a:solidFill>
              <a:schemeClr val="accent1"/>
            </a:solidFill>
            <a:round/>
            <a:headEnd/>
            <a:tailEnd type="arrow" w="med" len="med"/>
          </a:ln>
        </p:spPr>
      </p:cxnSp>
      <p:sp>
        <p:nvSpPr>
          <p:cNvPr id="37894" name="Rectangle 15"/>
          <p:cNvSpPr>
            <a:spLocks noChangeArrowheads="1"/>
          </p:cNvSpPr>
          <p:nvPr/>
        </p:nvSpPr>
        <p:spPr bwMode="auto">
          <a:xfrm>
            <a:off x="1153673" y="4982028"/>
            <a:ext cx="2151064" cy="1600200"/>
          </a:xfrm>
          <a:prstGeom prst="rect">
            <a:avLst/>
          </a:prstGeom>
          <a:solidFill>
            <a:schemeClr val="accent1"/>
          </a:solidFill>
          <a:ln w="9525" algn="ctr">
            <a:noFill/>
            <a:round/>
            <a:headEnd/>
            <a:tailEnd/>
          </a:ln>
        </p:spPr>
        <p:txBody>
          <a:bodyPr/>
          <a:lstStyle/>
          <a:p>
            <a:pPr algn="ctr">
              <a:lnSpc>
                <a:spcPts val="2400"/>
              </a:lnSpc>
            </a:pPr>
            <a:r>
              <a:rPr lang="en-US" dirty="0"/>
              <a:t>Scotch 130C</a:t>
            </a:r>
          </a:p>
          <a:p>
            <a:pPr algn="ctr">
              <a:lnSpc>
                <a:spcPts val="2400"/>
              </a:lnSpc>
            </a:pPr>
            <a:r>
              <a:rPr lang="en-US" dirty="0"/>
              <a:t>rubber tape covered by Scotch 33+ electrical tape</a:t>
            </a:r>
          </a:p>
        </p:txBody>
      </p:sp>
    </p:spTree>
    <p:extLst>
      <p:ext uri="{BB962C8B-B14F-4D97-AF65-F5344CB8AC3E}">
        <p14:creationId xmlns:p14="http://schemas.microsoft.com/office/powerpoint/2010/main" val="3112635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6130CE77-A4FD-4702-962E-4DCD9A60AAEF}"/>
              </a:ext>
            </a:extLst>
          </p:cNvPr>
          <p:cNvSpPr>
            <a:spLocks noGrp="1"/>
          </p:cNvSpPr>
          <p:nvPr>
            <p:ph type="title"/>
          </p:nvPr>
        </p:nvSpPr>
        <p:spPr>
          <a:xfrm>
            <a:off x="0" y="194855"/>
            <a:ext cx="7992380" cy="795745"/>
          </a:xfrm>
          <a:noFill/>
        </p:spPr>
        <p:txBody>
          <a:bodyPr/>
          <a:lstStyle/>
          <a:p>
            <a:pPr>
              <a:lnSpc>
                <a:spcPts val="3000"/>
              </a:lnSpc>
            </a:pPr>
            <a:r>
              <a:rPr lang="en-US" altLang="en-US" sz="3200" b="1" dirty="0">
                <a:solidFill>
                  <a:srgbClr val="FF0000"/>
                </a:solidFill>
                <a:latin typeface="Arial" panose="020B0604020202020204" pitchFamily="34" charset="0"/>
                <a:cs typeface="Arial" panose="020B0604020202020204" pitchFamily="34" charset="0"/>
              </a:rPr>
              <a:t>          </a:t>
            </a:r>
            <a:r>
              <a:rPr lang="en-US" altLang="en-US" sz="3600" b="1" dirty="0">
                <a:solidFill>
                  <a:srgbClr val="FF0000"/>
                </a:solidFill>
                <a:latin typeface="Arial" panose="020B0604020202020204" pitchFamily="34" charset="0"/>
                <a:cs typeface="Arial" panose="020B0604020202020204" pitchFamily="34" charset="0"/>
              </a:rPr>
              <a:t>Single Hop </a:t>
            </a:r>
            <a:r>
              <a:rPr lang="en-US" sz="3600" i="0" baseline="0" dirty="0">
                <a:solidFill>
                  <a:srgbClr val="FF0000"/>
                </a:solidFill>
                <a:latin typeface="Arial" panose="020B0604020202020204" pitchFamily="34" charset="0"/>
                <a:cs typeface="Arial" panose="020B0604020202020204" pitchFamily="34" charset="0"/>
              </a:rPr>
              <a:t>E</a:t>
            </a:r>
            <a:r>
              <a:rPr lang="en-US" sz="4000" i="0" baseline="-25000" dirty="0">
                <a:solidFill>
                  <a:srgbClr val="FF0000"/>
                </a:solidFill>
                <a:latin typeface="Arial" panose="020B0604020202020204" pitchFamily="34" charset="0"/>
                <a:cs typeface="Arial" panose="020B0604020202020204" pitchFamily="34" charset="0"/>
              </a:rPr>
              <a:t>s</a:t>
            </a:r>
            <a:r>
              <a:rPr lang="en-US" sz="3600" i="0" baseline="0" dirty="0">
                <a:solidFill>
                  <a:srgbClr val="FF0000"/>
                </a:solidFill>
                <a:latin typeface="Arial" panose="020B0604020202020204" pitchFamily="34" charset="0"/>
                <a:cs typeface="Arial" panose="020B0604020202020204" pitchFamily="34" charset="0"/>
              </a:rPr>
              <a:t> </a:t>
            </a:r>
            <a:r>
              <a:rPr lang="en-US" altLang="en-US" sz="3600" b="1" dirty="0">
                <a:solidFill>
                  <a:srgbClr val="FF0000"/>
                </a:solidFill>
                <a:latin typeface="Arial" panose="020B0604020202020204" pitchFamily="34" charset="0"/>
                <a:cs typeface="Arial" panose="020B0604020202020204" pitchFamily="34" charset="0"/>
              </a:rPr>
              <a:t>Propagation</a:t>
            </a:r>
            <a:br>
              <a:rPr lang="en-US" altLang="en-US" sz="3200" dirty="0">
                <a:solidFill>
                  <a:srgbClr val="FF0000"/>
                </a:solidFill>
                <a:latin typeface="Arial" panose="020B0604020202020204" pitchFamily="34" charset="0"/>
                <a:cs typeface="Arial" panose="020B0604020202020204" pitchFamily="34" charset="0"/>
              </a:rPr>
            </a:br>
            <a:r>
              <a:rPr lang="en-US" altLang="en-US" sz="3000" dirty="0">
                <a:solidFill>
                  <a:srgbClr val="000714"/>
                </a:solidFill>
                <a:latin typeface="Arial" panose="020B0604020202020204" pitchFamily="34" charset="0"/>
                <a:cs typeface="Arial" panose="020B0604020202020204" pitchFamily="34" charset="0"/>
              </a:rPr>
              <a:t>B</a:t>
            </a:r>
            <a:r>
              <a:rPr lang="en-US" altLang="en-US" sz="3000" b="1" dirty="0">
                <a:solidFill>
                  <a:srgbClr val="000714"/>
                </a:solidFill>
                <a:latin typeface="Arial" panose="020B0604020202020204" pitchFamily="34" charset="0"/>
                <a:cs typeface="Arial" panose="020B0604020202020204" pitchFamily="34" charset="0"/>
              </a:rPr>
              <a:t>y far the most common </a:t>
            </a:r>
            <a:r>
              <a:rPr lang="en-US" sz="3000" i="0" baseline="0" dirty="0">
                <a:solidFill>
                  <a:srgbClr val="000714"/>
                </a:solidFill>
                <a:latin typeface="Arial" panose="020B0604020202020204" pitchFamily="34" charset="0"/>
                <a:cs typeface="Arial" panose="020B0604020202020204" pitchFamily="34" charset="0"/>
              </a:rPr>
              <a:t>E</a:t>
            </a:r>
            <a:r>
              <a:rPr lang="en-US" sz="3600" i="0" baseline="-25000" dirty="0">
                <a:solidFill>
                  <a:srgbClr val="000714"/>
                </a:solidFill>
                <a:latin typeface="Arial" panose="020B0604020202020204" pitchFamily="34" charset="0"/>
                <a:cs typeface="Arial" panose="020B0604020202020204" pitchFamily="34" charset="0"/>
              </a:rPr>
              <a:t>s</a:t>
            </a:r>
            <a:r>
              <a:rPr lang="en-US" altLang="en-US" sz="3000" b="1" dirty="0">
                <a:solidFill>
                  <a:srgbClr val="000714"/>
                </a:solidFill>
                <a:latin typeface="Arial" panose="020B0604020202020204" pitchFamily="34" charset="0"/>
                <a:cs typeface="Arial" panose="020B0604020202020204" pitchFamily="34" charset="0"/>
              </a:rPr>
              <a:t> propagation</a:t>
            </a:r>
            <a:endParaRPr altLang="en-US" sz="3000" b="1" dirty="0">
              <a:solidFill>
                <a:srgbClr val="000714"/>
              </a:solidFill>
              <a:latin typeface="Arial" panose="020B0604020202020204" pitchFamily="34" charset="0"/>
              <a:cs typeface="Arial" panose="020B0604020202020204" pitchFamily="34" charset="0"/>
            </a:endParaRPr>
          </a:p>
        </p:txBody>
      </p:sp>
      <p:pic>
        <p:nvPicPr>
          <p:cNvPr id="8195" name="Picture 2" descr="Geometry of non-tilted Es cloud to cloud propagation">
            <a:extLst>
              <a:ext uri="{FF2B5EF4-FFF2-40B4-BE49-F238E27FC236}">
                <a16:creationId xmlns:a16="http://schemas.microsoft.com/office/drawing/2014/main" id="{2CC169AF-8303-4772-BF6E-DC0CE1B85F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50" t="25606" r="2357" b="710"/>
          <a:stretch>
            <a:fillRect/>
          </a:stretch>
        </p:blipFill>
        <p:spPr bwMode="auto">
          <a:xfrm>
            <a:off x="-1678" y="3143250"/>
            <a:ext cx="9145678"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79718727-9EE9-4105-8CBF-E74F036E906A}"/>
              </a:ext>
            </a:extLst>
          </p:cNvPr>
          <p:cNvCxnSpPr>
            <a:cxnSpLocks/>
          </p:cNvCxnSpPr>
          <p:nvPr/>
        </p:nvCxnSpPr>
        <p:spPr>
          <a:xfrm>
            <a:off x="2771800" y="4041068"/>
            <a:ext cx="5040288" cy="1080207"/>
          </a:xfrm>
          <a:prstGeom prst="line">
            <a:avLst/>
          </a:prstGeom>
          <a:ln w="41275">
            <a:solidFill>
              <a:srgbClr val="028BFE"/>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7E14C2F-9EAF-4751-B279-F62D435377DE}"/>
              </a:ext>
            </a:extLst>
          </p:cNvPr>
          <p:cNvSpPr txBox="1"/>
          <p:nvPr/>
        </p:nvSpPr>
        <p:spPr>
          <a:xfrm>
            <a:off x="6655521" y="3176972"/>
            <a:ext cx="184731" cy="369332"/>
          </a:xfrm>
          <a:prstGeom prst="rect">
            <a:avLst/>
          </a:prstGeom>
          <a:solidFill>
            <a:srgbClr val="081585"/>
          </a:solidFill>
        </p:spPr>
        <p:txBody>
          <a:bodyPr wrap="none" rtlCol="0">
            <a:spAutoFit/>
          </a:bodyPr>
          <a:lstStyle/>
          <a:p>
            <a:endParaRPr lang="en-US" dirty="0"/>
          </a:p>
        </p:txBody>
      </p:sp>
      <p:sp>
        <p:nvSpPr>
          <p:cNvPr id="12" name="TextBox 11">
            <a:extLst>
              <a:ext uri="{FF2B5EF4-FFF2-40B4-BE49-F238E27FC236}">
                <a16:creationId xmlns:a16="http://schemas.microsoft.com/office/drawing/2014/main" id="{830F88D5-8212-4376-8403-CE6387F00A18}"/>
              </a:ext>
            </a:extLst>
          </p:cNvPr>
          <p:cNvSpPr txBox="1"/>
          <p:nvPr/>
        </p:nvSpPr>
        <p:spPr>
          <a:xfrm>
            <a:off x="6588224" y="3176972"/>
            <a:ext cx="184731" cy="369332"/>
          </a:xfrm>
          <a:prstGeom prst="rect">
            <a:avLst/>
          </a:prstGeom>
          <a:solidFill>
            <a:srgbClr val="081585"/>
          </a:solidFill>
        </p:spPr>
        <p:txBody>
          <a:bodyPr wrap="none" rtlCol="0">
            <a:spAutoFit/>
          </a:bodyPr>
          <a:lstStyle/>
          <a:p>
            <a:endParaRPr lang="en-US" dirty="0"/>
          </a:p>
        </p:txBody>
      </p:sp>
      <p:sp>
        <p:nvSpPr>
          <p:cNvPr id="13" name="TextBox 12">
            <a:extLst>
              <a:ext uri="{FF2B5EF4-FFF2-40B4-BE49-F238E27FC236}">
                <a16:creationId xmlns:a16="http://schemas.microsoft.com/office/drawing/2014/main" id="{C45AC244-9A0E-4E75-9468-6D420FA9B95D}"/>
              </a:ext>
            </a:extLst>
          </p:cNvPr>
          <p:cNvSpPr txBox="1"/>
          <p:nvPr/>
        </p:nvSpPr>
        <p:spPr>
          <a:xfrm>
            <a:off x="6295481" y="3176972"/>
            <a:ext cx="184731" cy="369332"/>
          </a:xfrm>
          <a:prstGeom prst="rect">
            <a:avLst/>
          </a:prstGeom>
          <a:solidFill>
            <a:srgbClr val="05158E"/>
          </a:solidFill>
        </p:spPr>
        <p:txBody>
          <a:bodyPr wrap="none" rtlCol="0">
            <a:spAutoFit/>
          </a:bodyPr>
          <a:lstStyle/>
          <a:p>
            <a:endParaRPr lang="en-US" dirty="0"/>
          </a:p>
        </p:txBody>
      </p:sp>
      <p:sp>
        <p:nvSpPr>
          <p:cNvPr id="14" name="TextBox 13">
            <a:extLst>
              <a:ext uri="{FF2B5EF4-FFF2-40B4-BE49-F238E27FC236}">
                <a16:creationId xmlns:a16="http://schemas.microsoft.com/office/drawing/2014/main" id="{5B6A6319-348C-4714-83FE-532D8EC8E27C}"/>
              </a:ext>
            </a:extLst>
          </p:cNvPr>
          <p:cNvSpPr txBox="1"/>
          <p:nvPr/>
        </p:nvSpPr>
        <p:spPr>
          <a:xfrm>
            <a:off x="6115461" y="3176972"/>
            <a:ext cx="184731" cy="369332"/>
          </a:xfrm>
          <a:prstGeom prst="rect">
            <a:avLst/>
          </a:prstGeom>
          <a:solidFill>
            <a:srgbClr val="06169C"/>
          </a:solidFill>
        </p:spPr>
        <p:txBody>
          <a:bodyPr wrap="none" rtlCol="0">
            <a:spAutoFit/>
          </a:bodyPr>
          <a:lstStyle/>
          <a:p>
            <a:endParaRPr lang="en-US" dirty="0"/>
          </a:p>
        </p:txBody>
      </p:sp>
      <p:sp>
        <p:nvSpPr>
          <p:cNvPr id="15" name="TextBox 14">
            <a:extLst>
              <a:ext uri="{FF2B5EF4-FFF2-40B4-BE49-F238E27FC236}">
                <a16:creationId xmlns:a16="http://schemas.microsoft.com/office/drawing/2014/main" id="{AECEA323-DC15-4433-8CD0-9481EE0B3B55}"/>
              </a:ext>
            </a:extLst>
          </p:cNvPr>
          <p:cNvSpPr txBox="1"/>
          <p:nvPr/>
        </p:nvSpPr>
        <p:spPr>
          <a:xfrm>
            <a:off x="5935441" y="3140968"/>
            <a:ext cx="184731" cy="369332"/>
          </a:xfrm>
          <a:prstGeom prst="rect">
            <a:avLst/>
          </a:prstGeom>
          <a:solidFill>
            <a:srgbClr val="06169C"/>
          </a:solidFill>
        </p:spPr>
        <p:txBody>
          <a:bodyPr wrap="none" rtlCol="0">
            <a:spAutoFit/>
          </a:bodyPr>
          <a:lstStyle/>
          <a:p>
            <a:endParaRPr lang="en-US" dirty="0"/>
          </a:p>
        </p:txBody>
      </p:sp>
      <p:sp>
        <p:nvSpPr>
          <p:cNvPr id="16" name="TextBox 15">
            <a:extLst>
              <a:ext uri="{FF2B5EF4-FFF2-40B4-BE49-F238E27FC236}">
                <a16:creationId xmlns:a16="http://schemas.microsoft.com/office/drawing/2014/main" id="{2CF1E9BB-0B35-4009-A04E-B7B13F823D89}"/>
              </a:ext>
            </a:extLst>
          </p:cNvPr>
          <p:cNvSpPr txBox="1"/>
          <p:nvPr/>
        </p:nvSpPr>
        <p:spPr>
          <a:xfrm>
            <a:off x="5760132" y="3140968"/>
            <a:ext cx="184731" cy="369332"/>
          </a:xfrm>
          <a:prstGeom prst="rect">
            <a:avLst/>
          </a:prstGeom>
          <a:solidFill>
            <a:srgbClr val="061AA3"/>
          </a:solidFill>
        </p:spPr>
        <p:txBody>
          <a:bodyPr wrap="none" rtlCol="0">
            <a:spAutoFit/>
          </a:bodyPr>
          <a:lstStyle/>
          <a:p>
            <a:endParaRPr lang="en-US" dirty="0"/>
          </a:p>
        </p:txBody>
      </p:sp>
      <p:sp>
        <p:nvSpPr>
          <p:cNvPr id="17" name="TextBox 16">
            <a:extLst>
              <a:ext uri="{FF2B5EF4-FFF2-40B4-BE49-F238E27FC236}">
                <a16:creationId xmlns:a16="http://schemas.microsoft.com/office/drawing/2014/main" id="{8CA7EEF4-02D8-45DF-8CC3-B9C6B0C6E5BA}"/>
              </a:ext>
            </a:extLst>
          </p:cNvPr>
          <p:cNvSpPr txBox="1"/>
          <p:nvPr/>
        </p:nvSpPr>
        <p:spPr>
          <a:xfrm>
            <a:off x="5652120" y="3140968"/>
            <a:ext cx="184731" cy="369332"/>
          </a:xfrm>
          <a:prstGeom prst="rect">
            <a:avLst/>
          </a:prstGeom>
          <a:solidFill>
            <a:srgbClr val="0920AC"/>
          </a:solidFill>
        </p:spPr>
        <p:txBody>
          <a:bodyPr wrap="none" rtlCol="0">
            <a:spAutoFit/>
          </a:bodyPr>
          <a:lstStyle/>
          <a:p>
            <a:endParaRPr lang="en-US" dirty="0"/>
          </a:p>
        </p:txBody>
      </p:sp>
      <p:sp>
        <p:nvSpPr>
          <p:cNvPr id="18" name="TextBox 17">
            <a:extLst>
              <a:ext uri="{FF2B5EF4-FFF2-40B4-BE49-F238E27FC236}">
                <a16:creationId xmlns:a16="http://schemas.microsoft.com/office/drawing/2014/main" id="{D08C9160-D9B2-4F9F-A65B-582EF1BA998C}"/>
              </a:ext>
            </a:extLst>
          </p:cNvPr>
          <p:cNvSpPr txBox="1"/>
          <p:nvPr/>
        </p:nvSpPr>
        <p:spPr>
          <a:xfrm>
            <a:off x="5580112" y="3599728"/>
            <a:ext cx="184731" cy="369332"/>
          </a:xfrm>
          <a:prstGeom prst="rect">
            <a:avLst/>
          </a:prstGeom>
          <a:solidFill>
            <a:srgbClr val="1B249D"/>
          </a:solidFill>
        </p:spPr>
        <p:txBody>
          <a:bodyPr wrap="none" rtlCol="0">
            <a:spAutoFit/>
          </a:bodyPr>
          <a:lstStyle/>
          <a:p>
            <a:endParaRPr lang="en-US" dirty="0"/>
          </a:p>
        </p:txBody>
      </p:sp>
      <p:sp>
        <p:nvSpPr>
          <p:cNvPr id="19" name="TextBox 18">
            <a:extLst>
              <a:ext uri="{FF2B5EF4-FFF2-40B4-BE49-F238E27FC236}">
                <a16:creationId xmlns:a16="http://schemas.microsoft.com/office/drawing/2014/main" id="{823AFDF8-2ED2-486D-AAC1-4D9F314A5664}"/>
              </a:ext>
            </a:extLst>
          </p:cNvPr>
          <p:cNvSpPr txBox="1"/>
          <p:nvPr/>
        </p:nvSpPr>
        <p:spPr>
          <a:xfrm>
            <a:off x="5760132" y="3609020"/>
            <a:ext cx="184731" cy="369332"/>
          </a:xfrm>
          <a:prstGeom prst="rect">
            <a:avLst/>
          </a:prstGeom>
          <a:solidFill>
            <a:srgbClr val="071AA4"/>
          </a:solidFill>
        </p:spPr>
        <p:txBody>
          <a:bodyPr wrap="none" rtlCol="0">
            <a:spAutoFit/>
          </a:bodyPr>
          <a:lstStyle/>
          <a:p>
            <a:endParaRPr lang="en-US" dirty="0"/>
          </a:p>
        </p:txBody>
      </p:sp>
      <p:sp>
        <p:nvSpPr>
          <p:cNvPr id="20" name="TextBox 19">
            <a:extLst>
              <a:ext uri="{FF2B5EF4-FFF2-40B4-BE49-F238E27FC236}">
                <a16:creationId xmlns:a16="http://schemas.microsoft.com/office/drawing/2014/main" id="{8F7D1FEC-3E94-49AB-9D13-3B1AC160576F}"/>
              </a:ext>
            </a:extLst>
          </p:cNvPr>
          <p:cNvSpPr txBox="1"/>
          <p:nvPr/>
        </p:nvSpPr>
        <p:spPr>
          <a:xfrm>
            <a:off x="5940152" y="3609020"/>
            <a:ext cx="184731" cy="369332"/>
          </a:xfrm>
          <a:prstGeom prst="rect">
            <a:avLst/>
          </a:prstGeom>
          <a:solidFill>
            <a:srgbClr val="0920AC"/>
          </a:solidFill>
        </p:spPr>
        <p:txBody>
          <a:bodyPr wrap="none" rtlCol="0">
            <a:spAutoFit/>
          </a:bodyPr>
          <a:lstStyle/>
          <a:p>
            <a:endParaRPr lang="en-US" dirty="0"/>
          </a:p>
        </p:txBody>
      </p:sp>
      <p:sp>
        <p:nvSpPr>
          <p:cNvPr id="21" name="TextBox 20">
            <a:extLst>
              <a:ext uri="{FF2B5EF4-FFF2-40B4-BE49-F238E27FC236}">
                <a16:creationId xmlns:a16="http://schemas.microsoft.com/office/drawing/2014/main" id="{0CE087EA-81A4-4298-8810-8B97121F05A9}"/>
              </a:ext>
            </a:extLst>
          </p:cNvPr>
          <p:cNvSpPr txBox="1"/>
          <p:nvPr/>
        </p:nvSpPr>
        <p:spPr>
          <a:xfrm>
            <a:off x="6120172" y="3599728"/>
            <a:ext cx="184731" cy="369332"/>
          </a:xfrm>
          <a:prstGeom prst="rect">
            <a:avLst/>
          </a:prstGeom>
          <a:solidFill>
            <a:srgbClr val="06169C"/>
          </a:solidFill>
        </p:spPr>
        <p:txBody>
          <a:bodyPr wrap="none" rtlCol="0">
            <a:spAutoFit/>
          </a:bodyPr>
          <a:lstStyle/>
          <a:p>
            <a:endParaRPr lang="en-US" dirty="0"/>
          </a:p>
        </p:txBody>
      </p:sp>
      <p:sp>
        <p:nvSpPr>
          <p:cNvPr id="22" name="TextBox 21">
            <a:extLst>
              <a:ext uri="{FF2B5EF4-FFF2-40B4-BE49-F238E27FC236}">
                <a16:creationId xmlns:a16="http://schemas.microsoft.com/office/drawing/2014/main" id="{908ED87F-17FE-4931-8721-67C10B5B7B0E}"/>
              </a:ext>
            </a:extLst>
          </p:cNvPr>
          <p:cNvSpPr txBox="1"/>
          <p:nvPr/>
        </p:nvSpPr>
        <p:spPr>
          <a:xfrm>
            <a:off x="6264188" y="3609020"/>
            <a:ext cx="184731" cy="369332"/>
          </a:xfrm>
          <a:prstGeom prst="rect">
            <a:avLst/>
          </a:prstGeom>
          <a:solidFill>
            <a:srgbClr val="051793"/>
          </a:solidFill>
        </p:spPr>
        <p:txBody>
          <a:bodyPr wrap="none" rtlCol="0">
            <a:spAutoFit/>
          </a:bodyPr>
          <a:lstStyle/>
          <a:p>
            <a:endParaRPr lang="en-US" dirty="0"/>
          </a:p>
        </p:txBody>
      </p:sp>
      <p:sp>
        <p:nvSpPr>
          <p:cNvPr id="23" name="TextBox 22">
            <a:extLst>
              <a:ext uri="{FF2B5EF4-FFF2-40B4-BE49-F238E27FC236}">
                <a16:creationId xmlns:a16="http://schemas.microsoft.com/office/drawing/2014/main" id="{D63AC171-D0B7-48D0-9ECC-A22A9467244C}"/>
              </a:ext>
            </a:extLst>
          </p:cNvPr>
          <p:cNvSpPr txBox="1"/>
          <p:nvPr/>
        </p:nvSpPr>
        <p:spPr>
          <a:xfrm>
            <a:off x="6444208" y="3609020"/>
            <a:ext cx="184731" cy="369332"/>
          </a:xfrm>
          <a:prstGeom prst="rect">
            <a:avLst/>
          </a:prstGeom>
          <a:solidFill>
            <a:srgbClr val="06168F"/>
          </a:solidFill>
        </p:spPr>
        <p:txBody>
          <a:bodyPr wrap="none" rtlCol="0">
            <a:spAutoFit/>
          </a:bodyPr>
          <a:lstStyle/>
          <a:p>
            <a:endParaRPr lang="en-US" dirty="0"/>
          </a:p>
        </p:txBody>
      </p:sp>
      <p:sp>
        <p:nvSpPr>
          <p:cNvPr id="24" name="TextBox 23">
            <a:extLst>
              <a:ext uri="{FF2B5EF4-FFF2-40B4-BE49-F238E27FC236}">
                <a16:creationId xmlns:a16="http://schemas.microsoft.com/office/drawing/2014/main" id="{28BDF1A5-11A9-47D5-A70B-F61B9E8D82D4}"/>
              </a:ext>
            </a:extLst>
          </p:cNvPr>
          <p:cNvSpPr txBox="1"/>
          <p:nvPr/>
        </p:nvSpPr>
        <p:spPr>
          <a:xfrm>
            <a:off x="6624228" y="3761420"/>
            <a:ext cx="184731" cy="369332"/>
          </a:xfrm>
          <a:prstGeom prst="rect">
            <a:avLst/>
          </a:prstGeom>
          <a:solidFill>
            <a:srgbClr val="020D75"/>
          </a:solidFill>
        </p:spPr>
        <p:txBody>
          <a:bodyPr wrap="none" rtlCol="0">
            <a:spAutoFit/>
          </a:bodyPr>
          <a:lstStyle/>
          <a:p>
            <a:endParaRPr lang="en-US" dirty="0"/>
          </a:p>
        </p:txBody>
      </p:sp>
      <p:sp>
        <p:nvSpPr>
          <p:cNvPr id="25" name="TextBox 24">
            <a:extLst>
              <a:ext uri="{FF2B5EF4-FFF2-40B4-BE49-F238E27FC236}">
                <a16:creationId xmlns:a16="http://schemas.microsoft.com/office/drawing/2014/main" id="{18934AFD-7218-40AA-A64B-B33ADFB9D46A}"/>
              </a:ext>
            </a:extLst>
          </p:cNvPr>
          <p:cNvSpPr txBox="1"/>
          <p:nvPr/>
        </p:nvSpPr>
        <p:spPr>
          <a:xfrm>
            <a:off x="6804248" y="3761420"/>
            <a:ext cx="184731" cy="369332"/>
          </a:xfrm>
          <a:prstGeom prst="rect">
            <a:avLst/>
          </a:prstGeom>
          <a:solidFill>
            <a:srgbClr val="040F78"/>
          </a:solidFill>
        </p:spPr>
        <p:txBody>
          <a:bodyPr wrap="none" rtlCol="0">
            <a:spAutoFit/>
          </a:bodyPr>
          <a:lstStyle/>
          <a:p>
            <a:endParaRPr lang="en-US" dirty="0"/>
          </a:p>
        </p:txBody>
      </p:sp>
      <p:sp>
        <p:nvSpPr>
          <p:cNvPr id="26" name="TextBox 25">
            <a:extLst>
              <a:ext uri="{FF2B5EF4-FFF2-40B4-BE49-F238E27FC236}">
                <a16:creationId xmlns:a16="http://schemas.microsoft.com/office/drawing/2014/main" id="{5A60B9A1-8573-4F6B-AAB4-DF63B97898C6}"/>
              </a:ext>
            </a:extLst>
          </p:cNvPr>
          <p:cNvSpPr txBox="1"/>
          <p:nvPr/>
        </p:nvSpPr>
        <p:spPr>
          <a:xfrm rot="1897630">
            <a:off x="6016426" y="3787468"/>
            <a:ext cx="761747" cy="369332"/>
          </a:xfrm>
          <a:prstGeom prst="rect">
            <a:avLst/>
          </a:prstGeom>
          <a:solidFill>
            <a:srgbClr val="04148E"/>
          </a:solidFill>
        </p:spPr>
        <p:txBody>
          <a:bodyPr wrap="none" rtlCol="0">
            <a:spAutoFit/>
          </a:bodyPr>
          <a:lstStyle/>
          <a:p>
            <a:r>
              <a:rPr lang="en-US" dirty="0"/>
              <a:t>          </a:t>
            </a:r>
          </a:p>
        </p:txBody>
      </p:sp>
      <p:sp>
        <p:nvSpPr>
          <p:cNvPr id="27" name="TextBox 26">
            <a:extLst>
              <a:ext uri="{FF2B5EF4-FFF2-40B4-BE49-F238E27FC236}">
                <a16:creationId xmlns:a16="http://schemas.microsoft.com/office/drawing/2014/main" id="{724FBAE1-421E-40B7-88A7-94F0CAEB0E98}"/>
              </a:ext>
            </a:extLst>
          </p:cNvPr>
          <p:cNvSpPr txBox="1"/>
          <p:nvPr/>
        </p:nvSpPr>
        <p:spPr>
          <a:xfrm>
            <a:off x="3250913" y="3212976"/>
            <a:ext cx="184731" cy="369332"/>
          </a:xfrm>
          <a:prstGeom prst="rect">
            <a:avLst/>
          </a:prstGeom>
          <a:solidFill>
            <a:srgbClr val="0920AC"/>
          </a:solidFill>
        </p:spPr>
        <p:txBody>
          <a:bodyPr wrap="none" rtlCol="0">
            <a:spAutoFit/>
          </a:bodyPr>
          <a:lstStyle/>
          <a:p>
            <a:endParaRPr lang="en-US" dirty="0"/>
          </a:p>
        </p:txBody>
      </p:sp>
      <p:sp>
        <p:nvSpPr>
          <p:cNvPr id="28" name="TextBox 27">
            <a:extLst>
              <a:ext uri="{FF2B5EF4-FFF2-40B4-BE49-F238E27FC236}">
                <a16:creationId xmlns:a16="http://schemas.microsoft.com/office/drawing/2014/main" id="{7FCF15DC-6019-4DC6-89A8-C2354FBD906E}"/>
              </a:ext>
            </a:extLst>
          </p:cNvPr>
          <p:cNvSpPr txBox="1"/>
          <p:nvPr/>
        </p:nvSpPr>
        <p:spPr>
          <a:xfrm>
            <a:off x="4799752" y="3609020"/>
            <a:ext cx="761747" cy="369332"/>
          </a:xfrm>
          <a:prstGeom prst="rect">
            <a:avLst/>
          </a:prstGeom>
          <a:solidFill>
            <a:srgbClr val="04148E"/>
          </a:solidFill>
        </p:spPr>
        <p:txBody>
          <a:bodyPr wrap="none" rtlCol="0">
            <a:spAutoFit/>
          </a:bodyPr>
          <a:lstStyle/>
          <a:p>
            <a:r>
              <a:rPr lang="en-US" dirty="0"/>
              <a:t>          </a:t>
            </a:r>
          </a:p>
        </p:txBody>
      </p:sp>
      <p:sp>
        <p:nvSpPr>
          <p:cNvPr id="6" name="TextBox 5">
            <a:extLst>
              <a:ext uri="{FF2B5EF4-FFF2-40B4-BE49-F238E27FC236}">
                <a16:creationId xmlns:a16="http://schemas.microsoft.com/office/drawing/2014/main" id="{6223C108-A712-4049-9A1F-C3A77126FF0B}"/>
              </a:ext>
            </a:extLst>
          </p:cNvPr>
          <p:cNvSpPr txBox="1"/>
          <p:nvPr/>
        </p:nvSpPr>
        <p:spPr>
          <a:xfrm>
            <a:off x="3379706" y="3861628"/>
            <a:ext cx="364202" cy="215444"/>
          </a:xfrm>
          <a:prstGeom prst="rect">
            <a:avLst/>
          </a:prstGeom>
          <a:solidFill>
            <a:srgbClr val="05129E"/>
          </a:solidFill>
        </p:spPr>
        <p:txBody>
          <a:bodyPr wrap="none" rtlCol="0">
            <a:spAutoFit/>
          </a:bodyPr>
          <a:lstStyle/>
          <a:p>
            <a:r>
              <a:rPr lang="en-US" sz="800" dirty="0"/>
              <a:t>       </a:t>
            </a:r>
          </a:p>
        </p:txBody>
      </p:sp>
      <p:sp>
        <p:nvSpPr>
          <p:cNvPr id="31" name="TextBox 30">
            <a:extLst>
              <a:ext uri="{FF2B5EF4-FFF2-40B4-BE49-F238E27FC236}">
                <a16:creationId xmlns:a16="http://schemas.microsoft.com/office/drawing/2014/main" id="{7DC7F50D-FA6A-4162-B5EB-356F2EF427A7}"/>
              </a:ext>
            </a:extLst>
          </p:cNvPr>
          <p:cNvSpPr txBox="1"/>
          <p:nvPr/>
        </p:nvSpPr>
        <p:spPr>
          <a:xfrm>
            <a:off x="3707904" y="3933056"/>
            <a:ext cx="364202" cy="215444"/>
          </a:xfrm>
          <a:prstGeom prst="rect">
            <a:avLst/>
          </a:prstGeom>
          <a:solidFill>
            <a:srgbClr val="05129E"/>
          </a:solidFill>
        </p:spPr>
        <p:txBody>
          <a:bodyPr wrap="none" rtlCol="0">
            <a:spAutoFit/>
          </a:bodyPr>
          <a:lstStyle/>
          <a:p>
            <a:r>
              <a:rPr lang="en-US" sz="800" dirty="0"/>
              <a:t>       </a:t>
            </a:r>
          </a:p>
        </p:txBody>
      </p:sp>
      <p:sp>
        <p:nvSpPr>
          <p:cNvPr id="32" name="TextBox 31">
            <a:extLst>
              <a:ext uri="{FF2B5EF4-FFF2-40B4-BE49-F238E27FC236}">
                <a16:creationId xmlns:a16="http://schemas.microsoft.com/office/drawing/2014/main" id="{03FE1AE7-F314-4EFB-A828-F7126C75B507}"/>
              </a:ext>
            </a:extLst>
          </p:cNvPr>
          <p:cNvSpPr txBox="1"/>
          <p:nvPr/>
        </p:nvSpPr>
        <p:spPr>
          <a:xfrm>
            <a:off x="4027778" y="3897052"/>
            <a:ext cx="364202" cy="215444"/>
          </a:xfrm>
          <a:prstGeom prst="rect">
            <a:avLst/>
          </a:prstGeom>
          <a:solidFill>
            <a:srgbClr val="05129E"/>
          </a:solidFill>
        </p:spPr>
        <p:txBody>
          <a:bodyPr wrap="none" rtlCol="0">
            <a:spAutoFit/>
          </a:bodyPr>
          <a:lstStyle/>
          <a:p>
            <a:r>
              <a:rPr lang="en-US" sz="800" dirty="0"/>
              <a:t>       </a:t>
            </a:r>
          </a:p>
        </p:txBody>
      </p:sp>
      <p:sp>
        <p:nvSpPr>
          <p:cNvPr id="34" name="TextBox 33">
            <a:extLst>
              <a:ext uri="{FF2B5EF4-FFF2-40B4-BE49-F238E27FC236}">
                <a16:creationId xmlns:a16="http://schemas.microsoft.com/office/drawing/2014/main" id="{468E82D0-27C6-4FD7-9EE8-2489C5F31333}"/>
              </a:ext>
            </a:extLst>
          </p:cNvPr>
          <p:cNvSpPr txBox="1"/>
          <p:nvPr/>
        </p:nvSpPr>
        <p:spPr>
          <a:xfrm>
            <a:off x="4391980" y="3933056"/>
            <a:ext cx="364202" cy="215444"/>
          </a:xfrm>
          <a:prstGeom prst="rect">
            <a:avLst/>
          </a:prstGeom>
          <a:solidFill>
            <a:srgbClr val="05129E"/>
          </a:solidFill>
        </p:spPr>
        <p:txBody>
          <a:bodyPr wrap="none" rtlCol="0">
            <a:spAutoFit/>
          </a:bodyPr>
          <a:lstStyle/>
          <a:p>
            <a:r>
              <a:rPr lang="en-US" sz="800" dirty="0"/>
              <a:t>       </a:t>
            </a:r>
          </a:p>
        </p:txBody>
      </p:sp>
      <p:sp>
        <p:nvSpPr>
          <p:cNvPr id="35" name="TextBox 34">
            <a:extLst>
              <a:ext uri="{FF2B5EF4-FFF2-40B4-BE49-F238E27FC236}">
                <a16:creationId xmlns:a16="http://schemas.microsoft.com/office/drawing/2014/main" id="{1DCB4D03-FF21-4876-8B26-FC7C004B20BC}"/>
              </a:ext>
            </a:extLst>
          </p:cNvPr>
          <p:cNvSpPr txBox="1"/>
          <p:nvPr/>
        </p:nvSpPr>
        <p:spPr>
          <a:xfrm>
            <a:off x="4711854" y="3897052"/>
            <a:ext cx="364202" cy="215444"/>
          </a:xfrm>
          <a:prstGeom prst="rect">
            <a:avLst/>
          </a:prstGeom>
          <a:solidFill>
            <a:srgbClr val="05129E"/>
          </a:solidFill>
        </p:spPr>
        <p:txBody>
          <a:bodyPr wrap="none" rtlCol="0">
            <a:spAutoFit/>
          </a:bodyPr>
          <a:lstStyle/>
          <a:p>
            <a:r>
              <a:rPr lang="en-US" sz="800" dirty="0"/>
              <a:t>       </a:t>
            </a:r>
          </a:p>
        </p:txBody>
      </p:sp>
      <p:sp>
        <p:nvSpPr>
          <p:cNvPr id="36" name="TextBox 35">
            <a:extLst>
              <a:ext uri="{FF2B5EF4-FFF2-40B4-BE49-F238E27FC236}">
                <a16:creationId xmlns:a16="http://schemas.microsoft.com/office/drawing/2014/main" id="{9125899C-BA4F-456E-B3B7-3B42183EF796}"/>
              </a:ext>
            </a:extLst>
          </p:cNvPr>
          <p:cNvSpPr txBox="1"/>
          <p:nvPr/>
        </p:nvSpPr>
        <p:spPr>
          <a:xfrm>
            <a:off x="4999886" y="3933056"/>
            <a:ext cx="364202" cy="215444"/>
          </a:xfrm>
          <a:prstGeom prst="rect">
            <a:avLst/>
          </a:prstGeom>
          <a:solidFill>
            <a:srgbClr val="05129E"/>
          </a:solidFill>
        </p:spPr>
        <p:txBody>
          <a:bodyPr wrap="none" rtlCol="0">
            <a:spAutoFit/>
          </a:bodyPr>
          <a:lstStyle/>
          <a:p>
            <a:r>
              <a:rPr lang="en-US" sz="800" dirty="0"/>
              <a:t>       </a:t>
            </a:r>
          </a:p>
        </p:txBody>
      </p:sp>
      <p:sp>
        <p:nvSpPr>
          <p:cNvPr id="37" name="TextBox 36">
            <a:extLst>
              <a:ext uri="{FF2B5EF4-FFF2-40B4-BE49-F238E27FC236}">
                <a16:creationId xmlns:a16="http://schemas.microsoft.com/office/drawing/2014/main" id="{5FF29118-6C22-49A6-BF06-19A5CCB5EEDD}"/>
              </a:ext>
            </a:extLst>
          </p:cNvPr>
          <p:cNvSpPr txBox="1"/>
          <p:nvPr/>
        </p:nvSpPr>
        <p:spPr>
          <a:xfrm>
            <a:off x="5287918" y="3861048"/>
            <a:ext cx="364202" cy="215444"/>
          </a:xfrm>
          <a:prstGeom prst="rect">
            <a:avLst/>
          </a:prstGeom>
          <a:solidFill>
            <a:srgbClr val="05129E"/>
          </a:solidFill>
        </p:spPr>
        <p:txBody>
          <a:bodyPr wrap="none" rtlCol="0">
            <a:spAutoFit/>
          </a:bodyPr>
          <a:lstStyle/>
          <a:p>
            <a:r>
              <a:rPr lang="en-US" sz="800" dirty="0"/>
              <a:t>       </a:t>
            </a:r>
          </a:p>
        </p:txBody>
      </p:sp>
      <p:sp>
        <p:nvSpPr>
          <p:cNvPr id="38" name="TextBox 37">
            <a:extLst>
              <a:ext uri="{FF2B5EF4-FFF2-40B4-BE49-F238E27FC236}">
                <a16:creationId xmlns:a16="http://schemas.microsoft.com/office/drawing/2014/main" id="{83250C2A-DFEE-45DD-AFB8-4BCFC28D3670}"/>
              </a:ext>
            </a:extLst>
          </p:cNvPr>
          <p:cNvSpPr txBox="1"/>
          <p:nvPr/>
        </p:nvSpPr>
        <p:spPr>
          <a:xfrm>
            <a:off x="5611954" y="3861048"/>
            <a:ext cx="364202" cy="215444"/>
          </a:xfrm>
          <a:prstGeom prst="rect">
            <a:avLst/>
          </a:prstGeom>
          <a:solidFill>
            <a:srgbClr val="05129E"/>
          </a:solidFill>
        </p:spPr>
        <p:txBody>
          <a:bodyPr wrap="none" rtlCol="0">
            <a:spAutoFit/>
          </a:bodyPr>
          <a:lstStyle/>
          <a:p>
            <a:r>
              <a:rPr lang="en-US" sz="800" dirty="0"/>
              <a:t>       </a:t>
            </a:r>
          </a:p>
        </p:txBody>
      </p:sp>
      <p:sp>
        <p:nvSpPr>
          <p:cNvPr id="39" name="TextBox 38">
            <a:extLst>
              <a:ext uri="{FF2B5EF4-FFF2-40B4-BE49-F238E27FC236}">
                <a16:creationId xmlns:a16="http://schemas.microsoft.com/office/drawing/2014/main" id="{455F6F4F-9251-479D-AAC7-329CCE12F4D7}"/>
              </a:ext>
            </a:extLst>
          </p:cNvPr>
          <p:cNvSpPr txBox="1"/>
          <p:nvPr/>
        </p:nvSpPr>
        <p:spPr>
          <a:xfrm>
            <a:off x="5935990" y="3861628"/>
            <a:ext cx="364202" cy="215444"/>
          </a:xfrm>
          <a:prstGeom prst="rect">
            <a:avLst/>
          </a:prstGeom>
          <a:solidFill>
            <a:srgbClr val="05129E"/>
          </a:solidFill>
        </p:spPr>
        <p:txBody>
          <a:bodyPr wrap="none" rtlCol="0">
            <a:spAutoFit/>
          </a:bodyPr>
          <a:lstStyle/>
          <a:p>
            <a:r>
              <a:rPr lang="en-US" sz="800" dirty="0"/>
              <a:t>       </a:t>
            </a:r>
          </a:p>
        </p:txBody>
      </p:sp>
      <p:sp>
        <p:nvSpPr>
          <p:cNvPr id="40" name="TextBox 39">
            <a:extLst>
              <a:ext uri="{FF2B5EF4-FFF2-40B4-BE49-F238E27FC236}">
                <a16:creationId xmlns:a16="http://schemas.microsoft.com/office/drawing/2014/main" id="{66FA107A-F1D8-4BC1-A182-71E23505400B}"/>
              </a:ext>
            </a:extLst>
          </p:cNvPr>
          <p:cNvSpPr txBox="1"/>
          <p:nvPr/>
        </p:nvSpPr>
        <p:spPr>
          <a:xfrm rot="1897630">
            <a:off x="6470283" y="4183512"/>
            <a:ext cx="761747" cy="369332"/>
          </a:xfrm>
          <a:prstGeom prst="rect">
            <a:avLst/>
          </a:prstGeom>
          <a:solidFill>
            <a:srgbClr val="040D69"/>
          </a:solidFill>
        </p:spPr>
        <p:txBody>
          <a:bodyPr wrap="none" rtlCol="0">
            <a:spAutoFit/>
          </a:bodyPr>
          <a:lstStyle/>
          <a:p>
            <a:r>
              <a:rPr lang="en-US" dirty="0"/>
              <a:t>          </a:t>
            </a:r>
          </a:p>
        </p:txBody>
      </p:sp>
      <p:sp>
        <p:nvSpPr>
          <p:cNvPr id="41" name="TextBox 40">
            <a:extLst>
              <a:ext uri="{FF2B5EF4-FFF2-40B4-BE49-F238E27FC236}">
                <a16:creationId xmlns:a16="http://schemas.microsoft.com/office/drawing/2014/main" id="{B1FB4252-9AD1-442D-9D2A-AF4B56F2B10F}"/>
              </a:ext>
            </a:extLst>
          </p:cNvPr>
          <p:cNvSpPr txBox="1"/>
          <p:nvPr/>
        </p:nvSpPr>
        <p:spPr>
          <a:xfrm rot="1897630">
            <a:off x="6168826" y="3939868"/>
            <a:ext cx="761747" cy="369332"/>
          </a:xfrm>
          <a:prstGeom prst="rect">
            <a:avLst/>
          </a:prstGeom>
          <a:solidFill>
            <a:srgbClr val="040F78"/>
          </a:solidFill>
        </p:spPr>
        <p:txBody>
          <a:bodyPr wrap="none" rtlCol="0">
            <a:spAutoFit/>
          </a:bodyPr>
          <a:lstStyle/>
          <a:p>
            <a:r>
              <a:rPr lang="en-US" dirty="0"/>
              <a:t>          </a:t>
            </a:r>
          </a:p>
        </p:txBody>
      </p:sp>
      <p:sp>
        <p:nvSpPr>
          <p:cNvPr id="42" name="TextBox 41">
            <a:extLst>
              <a:ext uri="{FF2B5EF4-FFF2-40B4-BE49-F238E27FC236}">
                <a16:creationId xmlns:a16="http://schemas.microsoft.com/office/drawing/2014/main" id="{3D6EEB4D-9CF2-45BB-B749-BD9AE3A1B8B1}"/>
              </a:ext>
            </a:extLst>
          </p:cNvPr>
          <p:cNvSpPr txBox="1"/>
          <p:nvPr/>
        </p:nvSpPr>
        <p:spPr>
          <a:xfrm rot="1897630">
            <a:off x="7082351" y="4435540"/>
            <a:ext cx="761747" cy="369332"/>
          </a:xfrm>
          <a:prstGeom prst="rect">
            <a:avLst/>
          </a:prstGeom>
          <a:solidFill>
            <a:srgbClr val="020A5D"/>
          </a:solidFill>
        </p:spPr>
        <p:txBody>
          <a:bodyPr wrap="none" rtlCol="0">
            <a:spAutoFit/>
          </a:bodyPr>
          <a:lstStyle/>
          <a:p>
            <a:r>
              <a:rPr lang="en-US" dirty="0"/>
              <a:t>          </a:t>
            </a:r>
          </a:p>
        </p:txBody>
      </p:sp>
      <p:sp>
        <p:nvSpPr>
          <p:cNvPr id="43" name="TextBox 42">
            <a:extLst>
              <a:ext uri="{FF2B5EF4-FFF2-40B4-BE49-F238E27FC236}">
                <a16:creationId xmlns:a16="http://schemas.microsoft.com/office/drawing/2014/main" id="{2E90724D-BC1B-415C-AFDD-552B8257B7B6}"/>
              </a:ext>
            </a:extLst>
          </p:cNvPr>
          <p:cNvSpPr txBox="1"/>
          <p:nvPr/>
        </p:nvSpPr>
        <p:spPr>
          <a:xfrm rot="1306090">
            <a:off x="7665427" y="5199840"/>
            <a:ext cx="761747" cy="369332"/>
          </a:xfrm>
          <a:prstGeom prst="rect">
            <a:avLst/>
          </a:prstGeom>
          <a:solidFill>
            <a:srgbClr val="01073D"/>
          </a:solidFill>
        </p:spPr>
        <p:txBody>
          <a:bodyPr wrap="none" rtlCol="0">
            <a:spAutoFit/>
          </a:bodyPr>
          <a:lstStyle/>
          <a:p>
            <a:r>
              <a:rPr lang="en-US" dirty="0"/>
              <a:t>          </a:t>
            </a:r>
          </a:p>
        </p:txBody>
      </p:sp>
      <p:sp>
        <p:nvSpPr>
          <p:cNvPr id="44" name="TextBox 43">
            <a:extLst>
              <a:ext uri="{FF2B5EF4-FFF2-40B4-BE49-F238E27FC236}">
                <a16:creationId xmlns:a16="http://schemas.microsoft.com/office/drawing/2014/main" id="{84467DD0-1A4E-4CEF-906D-D7F813A190FF}"/>
              </a:ext>
            </a:extLst>
          </p:cNvPr>
          <p:cNvSpPr txBox="1"/>
          <p:nvPr/>
        </p:nvSpPr>
        <p:spPr>
          <a:xfrm rot="1306090">
            <a:off x="7817827" y="4889228"/>
            <a:ext cx="761747" cy="369332"/>
          </a:xfrm>
          <a:prstGeom prst="rect">
            <a:avLst/>
          </a:prstGeom>
          <a:solidFill>
            <a:srgbClr val="01083F"/>
          </a:solidFill>
        </p:spPr>
        <p:txBody>
          <a:bodyPr wrap="none" rtlCol="0">
            <a:spAutoFit/>
          </a:bodyPr>
          <a:lstStyle/>
          <a:p>
            <a:r>
              <a:rPr lang="en-US" dirty="0"/>
              <a:t>          </a:t>
            </a:r>
          </a:p>
        </p:txBody>
      </p:sp>
      <p:sp>
        <p:nvSpPr>
          <p:cNvPr id="45" name="TextBox 44">
            <a:extLst>
              <a:ext uri="{FF2B5EF4-FFF2-40B4-BE49-F238E27FC236}">
                <a16:creationId xmlns:a16="http://schemas.microsoft.com/office/drawing/2014/main" id="{054E85F2-238F-4D8B-960D-9D28BE7544FB}"/>
              </a:ext>
            </a:extLst>
          </p:cNvPr>
          <p:cNvSpPr txBox="1"/>
          <p:nvPr/>
        </p:nvSpPr>
        <p:spPr>
          <a:xfrm rot="176725">
            <a:off x="7677330" y="4696524"/>
            <a:ext cx="761747" cy="369332"/>
          </a:xfrm>
          <a:prstGeom prst="rect">
            <a:avLst/>
          </a:prstGeom>
          <a:solidFill>
            <a:srgbClr val="020A52"/>
          </a:solidFill>
        </p:spPr>
        <p:txBody>
          <a:bodyPr wrap="none" rtlCol="0">
            <a:spAutoFit/>
          </a:bodyPr>
          <a:lstStyle/>
          <a:p>
            <a:r>
              <a:rPr lang="en-US" dirty="0"/>
              <a:t>          </a:t>
            </a:r>
          </a:p>
        </p:txBody>
      </p:sp>
      <p:sp>
        <p:nvSpPr>
          <p:cNvPr id="46" name="TextBox 45">
            <a:extLst>
              <a:ext uri="{FF2B5EF4-FFF2-40B4-BE49-F238E27FC236}">
                <a16:creationId xmlns:a16="http://schemas.microsoft.com/office/drawing/2014/main" id="{4C46AAE2-A58A-48FC-A6D8-023A84124642}"/>
              </a:ext>
            </a:extLst>
          </p:cNvPr>
          <p:cNvSpPr txBox="1"/>
          <p:nvPr/>
        </p:nvSpPr>
        <p:spPr>
          <a:xfrm rot="176725">
            <a:off x="7829565" y="4606893"/>
            <a:ext cx="1012308" cy="369332"/>
          </a:xfrm>
          <a:prstGeom prst="rect">
            <a:avLst/>
          </a:prstGeom>
          <a:solidFill>
            <a:srgbClr val="020A52"/>
          </a:solidFill>
        </p:spPr>
        <p:txBody>
          <a:bodyPr wrap="square" rtlCol="0">
            <a:spAutoFit/>
          </a:bodyPr>
          <a:lstStyle/>
          <a:p>
            <a:r>
              <a:rPr lang="en-US" dirty="0"/>
              <a:t>          </a:t>
            </a:r>
          </a:p>
        </p:txBody>
      </p:sp>
      <p:sp>
        <p:nvSpPr>
          <p:cNvPr id="47" name="TextBox 46">
            <a:extLst>
              <a:ext uri="{FF2B5EF4-FFF2-40B4-BE49-F238E27FC236}">
                <a16:creationId xmlns:a16="http://schemas.microsoft.com/office/drawing/2014/main" id="{01E0E616-BA5E-4A08-81E5-0570A08B4DCC}"/>
              </a:ext>
            </a:extLst>
          </p:cNvPr>
          <p:cNvSpPr txBox="1"/>
          <p:nvPr/>
        </p:nvSpPr>
        <p:spPr>
          <a:xfrm rot="822471">
            <a:off x="7197721" y="4774871"/>
            <a:ext cx="761747" cy="369332"/>
          </a:xfrm>
          <a:prstGeom prst="rect">
            <a:avLst/>
          </a:prstGeom>
          <a:solidFill>
            <a:srgbClr val="020A52"/>
          </a:solidFill>
        </p:spPr>
        <p:txBody>
          <a:bodyPr wrap="none" rtlCol="0">
            <a:spAutoFit/>
          </a:bodyPr>
          <a:lstStyle/>
          <a:p>
            <a:r>
              <a:rPr lang="en-US" dirty="0"/>
              <a:t>          </a:t>
            </a:r>
          </a:p>
        </p:txBody>
      </p:sp>
      <p:sp>
        <p:nvSpPr>
          <p:cNvPr id="48" name="TextBox 47">
            <a:extLst>
              <a:ext uri="{FF2B5EF4-FFF2-40B4-BE49-F238E27FC236}">
                <a16:creationId xmlns:a16="http://schemas.microsoft.com/office/drawing/2014/main" id="{39F46CBB-3267-4CEE-8E93-674ED66C9840}"/>
              </a:ext>
            </a:extLst>
          </p:cNvPr>
          <p:cNvSpPr txBox="1"/>
          <p:nvPr/>
        </p:nvSpPr>
        <p:spPr>
          <a:xfrm rot="822471">
            <a:off x="6513124" y="4630855"/>
            <a:ext cx="761747" cy="369332"/>
          </a:xfrm>
          <a:prstGeom prst="rect">
            <a:avLst/>
          </a:prstGeom>
          <a:solidFill>
            <a:srgbClr val="021369"/>
          </a:solidFill>
        </p:spPr>
        <p:txBody>
          <a:bodyPr wrap="none" rtlCol="0">
            <a:spAutoFit/>
          </a:bodyPr>
          <a:lstStyle/>
          <a:p>
            <a:r>
              <a:rPr lang="en-US" dirty="0"/>
              <a:t>          </a:t>
            </a:r>
          </a:p>
        </p:txBody>
      </p:sp>
      <p:sp>
        <p:nvSpPr>
          <p:cNvPr id="49" name="TextBox 48">
            <a:extLst>
              <a:ext uri="{FF2B5EF4-FFF2-40B4-BE49-F238E27FC236}">
                <a16:creationId xmlns:a16="http://schemas.microsoft.com/office/drawing/2014/main" id="{82D679D7-9EF4-48DB-9A29-036E041D1DFE}"/>
              </a:ext>
            </a:extLst>
          </p:cNvPr>
          <p:cNvSpPr txBox="1"/>
          <p:nvPr/>
        </p:nvSpPr>
        <p:spPr>
          <a:xfrm rot="822471">
            <a:off x="5793565" y="4486839"/>
            <a:ext cx="761747" cy="369332"/>
          </a:xfrm>
          <a:prstGeom prst="rect">
            <a:avLst/>
          </a:prstGeom>
          <a:solidFill>
            <a:srgbClr val="040D83"/>
          </a:solidFill>
        </p:spPr>
        <p:txBody>
          <a:bodyPr wrap="none" rtlCol="0">
            <a:spAutoFit/>
          </a:bodyPr>
          <a:lstStyle/>
          <a:p>
            <a:r>
              <a:rPr lang="en-US" dirty="0"/>
              <a:t>          </a:t>
            </a:r>
          </a:p>
        </p:txBody>
      </p:sp>
      <p:sp>
        <p:nvSpPr>
          <p:cNvPr id="50" name="TextBox 49">
            <a:extLst>
              <a:ext uri="{FF2B5EF4-FFF2-40B4-BE49-F238E27FC236}">
                <a16:creationId xmlns:a16="http://schemas.microsoft.com/office/drawing/2014/main" id="{E00968E8-F082-4FD9-85C3-9CC6FB68D0D2}"/>
              </a:ext>
            </a:extLst>
          </p:cNvPr>
          <p:cNvSpPr txBox="1"/>
          <p:nvPr/>
        </p:nvSpPr>
        <p:spPr>
          <a:xfrm rot="822471">
            <a:off x="5144972" y="4414097"/>
            <a:ext cx="761747" cy="369332"/>
          </a:xfrm>
          <a:prstGeom prst="rect">
            <a:avLst/>
          </a:prstGeom>
          <a:solidFill>
            <a:srgbClr val="04148E"/>
          </a:solidFill>
        </p:spPr>
        <p:txBody>
          <a:bodyPr wrap="none" rtlCol="0">
            <a:spAutoFit/>
          </a:bodyPr>
          <a:lstStyle/>
          <a:p>
            <a:r>
              <a:rPr lang="en-US" dirty="0"/>
              <a:t>          </a:t>
            </a:r>
          </a:p>
        </p:txBody>
      </p:sp>
      <p:sp>
        <p:nvSpPr>
          <p:cNvPr id="51" name="TextBox 50">
            <a:extLst>
              <a:ext uri="{FF2B5EF4-FFF2-40B4-BE49-F238E27FC236}">
                <a16:creationId xmlns:a16="http://schemas.microsoft.com/office/drawing/2014/main" id="{500420D6-6896-403C-B6EA-9F048CA2647D}"/>
              </a:ext>
            </a:extLst>
          </p:cNvPr>
          <p:cNvSpPr txBox="1"/>
          <p:nvPr/>
        </p:nvSpPr>
        <p:spPr>
          <a:xfrm rot="822471">
            <a:off x="4496900" y="4162069"/>
            <a:ext cx="761747" cy="369332"/>
          </a:xfrm>
          <a:prstGeom prst="rect">
            <a:avLst/>
          </a:prstGeom>
          <a:solidFill>
            <a:srgbClr val="04148E"/>
          </a:solidFill>
        </p:spPr>
        <p:txBody>
          <a:bodyPr wrap="none" rtlCol="0">
            <a:spAutoFit/>
          </a:bodyPr>
          <a:lstStyle/>
          <a:p>
            <a:r>
              <a:rPr lang="en-US" dirty="0"/>
              <a:t>          </a:t>
            </a:r>
          </a:p>
        </p:txBody>
      </p:sp>
      <p:sp>
        <p:nvSpPr>
          <p:cNvPr id="52" name="TextBox 51">
            <a:extLst>
              <a:ext uri="{FF2B5EF4-FFF2-40B4-BE49-F238E27FC236}">
                <a16:creationId xmlns:a16="http://schemas.microsoft.com/office/drawing/2014/main" id="{B55D5079-300E-4197-A61F-4AE97DF618FF}"/>
              </a:ext>
            </a:extLst>
          </p:cNvPr>
          <p:cNvSpPr txBox="1"/>
          <p:nvPr/>
        </p:nvSpPr>
        <p:spPr>
          <a:xfrm rot="822471">
            <a:off x="3812824" y="4090061"/>
            <a:ext cx="761747" cy="369332"/>
          </a:xfrm>
          <a:prstGeom prst="rect">
            <a:avLst/>
          </a:prstGeom>
          <a:solidFill>
            <a:srgbClr val="04148E"/>
          </a:solidFill>
        </p:spPr>
        <p:txBody>
          <a:bodyPr wrap="none" rtlCol="0">
            <a:spAutoFit/>
          </a:bodyPr>
          <a:lstStyle/>
          <a:p>
            <a:r>
              <a:rPr lang="en-US" dirty="0"/>
              <a:t>          </a:t>
            </a:r>
          </a:p>
        </p:txBody>
      </p:sp>
      <p:sp>
        <p:nvSpPr>
          <p:cNvPr id="53" name="TextBox 52">
            <a:extLst>
              <a:ext uri="{FF2B5EF4-FFF2-40B4-BE49-F238E27FC236}">
                <a16:creationId xmlns:a16="http://schemas.microsoft.com/office/drawing/2014/main" id="{A3CCAB74-6FB0-4A79-AD84-6423F4327A88}"/>
              </a:ext>
            </a:extLst>
          </p:cNvPr>
          <p:cNvSpPr txBox="1"/>
          <p:nvPr/>
        </p:nvSpPr>
        <p:spPr>
          <a:xfrm>
            <a:off x="2771800" y="4032830"/>
            <a:ext cx="761747" cy="369332"/>
          </a:xfrm>
          <a:prstGeom prst="rect">
            <a:avLst/>
          </a:prstGeom>
          <a:solidFill>
            <a:srgbClr val="04148E"/>
          </a:solidFill>
        </p:spPr>
        <p:txBody>
          <a:bodyPr wrap="none" rtlCol="0">
            <a:spAutoFit/>
          </a:bodyPr>
          <a:lstStyle/>
          <a:p>
            <a:r>
              <a:rPr lang="en-US" dirty="0"/>
              <a:t>          </a:t>
            </a:r>
          </a:p>
        </p:txBody>
      </p:sp>
      <p:sp>
        <p:nvSpPr>
          <p:cNvPr id="54" name="TextBox 53">
            <a:extLst>
              <a:ext uri="{FF2B5EF4-FFF2-40B4-BE49-F238E27FC236}">
                <a16:creationId xmlns:a16="http://schemas.microsoft.com/office/drawing/2014/main" id="{81426840-B665-4A05-A8BA-0AB4AD5F18CA}"/>
              </a:ext>
            </a:extLst>
          </p:cNvPr>
          <p:cNvSpPr txBox="1"/>
          <p:nvPr/>
        </p:nvSpPr>
        <p:spPr>
          <a:xfrm>
            <a:off x="3234189" y="4185230"/>
            <a:ext cx="761747" cy="369332"/>
          </a:xfrm>
          <a:prstGeom prst="rect">
            <a:avLst/>
          </a:prstGeom>
          <a:solidFill>
            <a:srgbClr val="04148E"/>
          </a:solidFill>
        </p:spPr>
        <p:txBody>
          <a:bodyPr wrap="none" rtlCol="0">
            <a:spAutoFit/>
          </a:bodyPr>
          <a:lstStyle/>
          <a:p>
            <a:r>
              <a:rPr lang="en-US" dirty="0"/>
              <a:t>          </a:t>
            </a:r>
          </a:p>
        </p:txBody>
      </p:sp>
      <p:sp>
        <p:nvSpPr>
          <p:cNvPr id="55" name="TextBox 54">
            <a:extLst>
              <a:ext uri="{FF2B5EF4-FFF2-40B4-BE49-F238E27FC236}">
                <a16:creationId xmlns:a16="http://schemas.microsoft.com/office/drawing/2014/main" id="{55BBBF71-014C-4E2B-83BC-EAEAA9693C21}"/>
              </a:ext>
            </a:extLst>
          </p:cNvPr>
          <p:cNvSpPr txBox="1"/>
          <p:nvPr/>
        </p:nvSpPr>
        <p:spPr>
          <a:xfrm>
            <a:off x="4294127" y="4563762"/>
            <a:ext cx="1507234" cy="461665"/>
          </a:xfrm>
          <a:prstGeom prst="rect">
            <a:avLst/>
          </a:prstGeom>
          <a:noFill/>
        </p:spPr>
        <p:txBody>
          <a:bodyPr wrap="square" rtlCol="0">
            <a:spAutoFit/>
          </a:bodyPr>
          <a:lstStyle/>
          <a:p>
            <a:r>
              <a:rPr lang="en-US" dirty="0">
                <a:latin typeface="Comic Sans MS" panose="030F0702030302020204" pitchFamily="66" charset="0"/>
              </a:rPr>
              <a:t>Receiver</a:t>
            </a:r>
          </a:p>
        </p:txBody>
      </p:sp>
      <p:sp>
        <p:nvSpPr>
          <p:cNvPr id="56" name="TextBox 55">
            <a:extLst>
              <a:ext uri="{FF2B5EF4-FFF2-40B4-BE49-F238E27FC236}">
                <a16:creationId xmlns:a16="http://schemas.microsoft.com/office/drawing/2014/main" id="{E18D573F-020F-41FB-BC69-99CA10C369F9}"/>
              </a:ext>
            </a:extLst>
          </p:cNvPr>
          <p:cNvSpPr txBox="1"/>
          <p:nvPr/>
        </p:nvSpPr>
        <p:spPr>
          <a:xfrm>
            <a:off x="1" y="1935480"/>
            <a:ext cx="9144000" cy="1569660"/>
          </a:xfrm>
          <a:prstGeom prst="rect">
            <a:avLst/>
          </a:prstGeom>
          <a:solidFill>
            <a:srgbClr val="031072"/>
          </a:solidFill>
        </p:spPr>
        <p:txBody>
          <a:bodyPr wrap="square" rtlCol="0">
            <a:spAutoFit/>
          </a:bodyPr>
          <a:lstStyle/>
          <a:p>
            <a:endParaRPr lang="en-US" dirty="0"/>
          </a:p>
          <a:p>
            <a:endParaRPr lang="en-US" dirty="0"/>
          </a:p>
          <a:p>
            <a:endParaRPr lang="en-US" dirty="0"/>
          </a:p>
          <a:p>
            <a:endParaRPr lang="en-US" dirty="0"/>
          </a:p>
        </p:txBody>
      </p:sp>
      <p:sp>
        <p:nvSpPr>
          <p:cNvPr id="73" name="TextBox 72">
            <a:extLst>
              <a:ext uri="{FF2B5EF4-FFF2-40B4-BE49-F238E27FC236}">
                <a16:creationId xmlns:a16="http://schemas.microsoft.com/office/drawing/2014/main" id="{FE229995-3F54-4ADE-A27A-20777E292DC3}"/>
              </a:ext>
            </a:extLst>
          </p:cNvPr>
          <p:cNvSpPr txBox="1"/>
          <p:nvPr/>
        </p:nvSpPr>
        <p:spPr>
          <a:xfrm>
            <a:off x="0" y="1889760"/>
            <a:ext cx="9143999" cy="1528624"/>
          </a:xfrm>
          <a:prstGeom prst="rect">
            <a:avLst/>
          </a:prstGeom>
          <a:noFill/>
        </p:spPr>
        <p:txBody>
          <a:bodyPr wrap="square" rtlCol="0">
            <a:spAutoFit/>
          </a:bodyPr>
          <a:lstStyle/>
          <a:p>
            <a:pPr algn="ctr">
              <a:lnSpc>
                <a:spcPts val="2800"/>
              </a:lnSpc>
            </a:pPr>
            <a:r>
              <a:rPr lang="en-US" sz="2400" i="0" baseline="0" dirty="0">
                <a:solidFill>
                  <a:schemeClr val="tx1"/>
                </a:solidFill>
                <a:latin typeface="Arial" panose="020B0604020202020204" pitchFamily="34" charset="0"/>
                <a:cs typeface="Arial" panose="020B0604020202020204" pitchFamily="34" charset="0"/>
              </a:rPr>
              <a:t>Very efficient below and near the</a:t>
            </a:r>
            <a:r>
              <a:rPr lang="en-US" dirty="0">
                <a:latin typeface="Arial" panose="020B0604020202020204" pitchFamily="34" charset="0"/>
                <a:cs typeface="Arial" panose="020B0604020202020204" pitchFamily="34" charset="0"/>
              </a:rPr>
              <a:t> </a:t>
            </a:r>
            <a:r>
              <a:rPr lang="en-US" sz="2400" i="0" baseline="0" dirty="0">
                <a:solidFill>
                  <a:schemeClr val="tx1"/>
                </a:solidFill>
                <a:latin typeface="Arial" panose="020B0604020202020204" pitchFamily="34" charset="0"/>
                <a:cs typeface="Arial" panose="020B0604020202020204" pitchFamily="34" charset="0"/>
              </a:rPr>
              <a:t>MUF reflection from</a:t>
            </a:r>
          </a:p>
          <a:p>
            <a:pPr algn="ctr">
              <a:lnSpc>
                <a:spcPts val="2800"/>
              </a:lnSpc>
            </a:pPr>
            <a:r>
              <a:rPr lang="en-US" sz="2400" i="0" baseline="0" dirty="0">
                <a:solidFill>
                  <a:schemeClr val="tx1"/>
                </a:solidFill>
                <a:latin typeface="Arial" panose="020B0604020202020204" pitchFamily="34" charset="0"/>
                <a:cs typeface="Arial" panose="020B0604020202020204" pitchFamily="34" charset="0"/>
              </a:rPr>
              <a:t>a </a:t>
            </a:r>
            <a:r>
              <a:rPr lang="en-US" dirty="0">
                <a:latin typeface="Arial" panose="020B0604020202020204" pitchFamily="34" charset="0"/>
                <a:cs typeface="Arial" panose="020B0604020202020204" pitchFamily="34" charset="0"/>
              </a:rPr>
              <a:t>t</a:t>
            </a:r>
            <a:r>
              <a:rPr lang="en-US" sz="2400" i="0" baseline="0" dirty="0">
                <a:solidFill>
                  <a:schemeClr val="tx1"/>
                </a:solidFill>
                <a:latin typeface="Arial" panose="020B0604020202020204" pitchFamily="34" charset="0"/>
                <a:cs typeface="Arial" panose="020B0604020202020204" pitchFamily="34" charset="0"/>
              </a:rPr>
              <a:t>hin (about 1 to 2 </a:t>
            </a:r>
            <a:r>
              <a:rPr lang="en-US" dirty="0">
                <a:latin typeface="Arial" panose="020B0604020202020204" pitchFamily="34" charset="0"/>
                <a:cs typeface="Arial" panose="020B0604020202020204" pitchFamily="34" charset="0"/>
              </a:rPr>
              <a:t>km thick), small (about 100 km wide or less)</a:t>
            </a:r>
          </a:p>
          <a:p>
            <a:pPr algn="ctr">
              <a:lnSpc>
                <a:spcPts val="2800"/>
              </a:lnSpc>
            </a:pPr>
            <a:r>
              <a:rPr lang="en-US" sz="2400" i="0" baseline="0" dirty="0">
                <a:solidFill>
                  <a:schemeClr val="tx1"/>
                </a:solidFill>
                <a:latin typeface="Arial" panose="020B0604020202020204" pitchFamily="34" charset="0"/>
                <a:cs typeface="Arial" panose="020B0604020202020204" pitchFamily="34" charset="0"/>
              </a:rPr>
              <a:t>dense,</a:t>
            </a:r>
            <a:r>
              <a:rPr lang="en-US" dirty="0">
                <a:latin typeface="Arial" panose="020B0604020202020204" pitchFamily="34" charset="0"/>
                <a:cs typeface="Arial" panose="020B0604020202020204" pitchFamily="34" charset="0"/>
              </a:rPr>
              <a:t> localized </a:t>
            </a:r>
            <a:r>
              <a:rPr lang="en-US" sz="2400" i="0" baseline="0" dirty="0">
                <a:solidFill>
                  <a:schemeClr val="tx1"/>
                </a:solidFill>
                <a:latin typeface="Arial" panose="020B0604020202020204" pitchFamily="34" charset="0"/>
                <a:cs typeface="Arial" panose="020B0604020202020204" pitchFamily="34" charset="0"/>
              </a:rPr>
              <a:t>E</a:t>
            </a:r>
            <a:r>
              <a:rPr lang="en-US" sz="3600" i="0" baseline="-25000" dirty="0">
                <a:solidFill>
                  <a:schemeClr val="tx1"/>
                </a:solidFill>
                <a:latin typeface="Arial" panose="020B0604020202020204" pitchFamily="34" charset="0"/>
                <a:cs typeface="Arial" panose="020B0604020202020204" pitchFamily="34" charset="0"/>
              </a:rPr>
              <a:t>s</a:t>
            </a:r>
            <a:r>
              <a:rPr lang="en-US" dirty="0">
                <a:latin typeface="Arial" panose="020B0604020202020204" pitchFamily="34" charset="0"/>
                <a:cs typeface="Arial" panose="020B0604020202020204" pitchFamily="34" charset="0"/>
              </a:rPr>
              <a:t> ionization patch</a:t>
            </a:r>
          </a:p>
          <a:p>
            <a:pPr algn="ctr">
              <a:lnSpc>
                <a:spcPts val="2800"/>
              </a:lnSpc>
            </a:pPr>
            <a:r>
              <a:rPr lang="en-US" dirty="0">
                <a:latin typeface="Arial" panose="020B0604020202020204" pitchFamily="34" charset="0"/>
                <a:cs typeface="Arial" panose="020B0604020202020204" pitchFamily="34" charset="0"/>
              </a:rPr>
              <a:t>about 100-110 km (65 miles) above the Earth</a:t>
            </a:r>
          </a:p>
        </p:txBody>
      </p:sp>
      <p:sp>
        <p:nvSpPr>
          <p:cNvPr id="3" name="TextBox 2">
            <a:extLst>
              <a:ext uri="{FF2B5EF4-FFF2-40B4-BE49-F238E27FC236}">
                <a16:creationId xmlns:a16="http://schemas.microsoft.com/office/drawing/2014/main" id="{CE42C615-418C-440D-B52E-8B7FF26045E3}"/>
              </a:ext>
            </a:extLst>
          </p:cNvPr>
          <p:cNvSpPr txBox="1"/>
          <p:nvPr/>
        </p:nvSpPr>
        <p:spPr>
          <a:xfrm>
            <a:off x="0" y="1066800"/>
            <a:ext cx="8305800" cy="834203"/>
          </a:xfrm>
          <a:prstGeom prst="rect">
            <a:avLst/>
          </a:prstGeom>
          <a:noFill/>
        </p:spPr>
        <p:txBody>
          <a:bodyPr wrap="square" rtlCol="0">
            <a:spAutoFit/>
          </a:bodyPr>
          <a:lstStyle/>
          <a:p>
            <a:pPr>
              <a:lnSpc>
                <a:spcPts val="2800"/>
              </a:lnSpc>
            </a:pPr>
            <a:r>
              <a:rPr lang="en-US" altLang="en-US" sz="2350" b="1" dirty="0">
                <a:solidFill>
                  <a:srgbClr val="000000"/>
                </a:solidFill>
                <a:latin typeface="Arial" panose="020B0604020202020204" pitchFamily="34" charset="0"/>
                <a:cs typeface="Arial" panose="020B0604020202020204" pitchFamily="34" charset="0"/>
              </a:rPr>
              <a:t>Usually about 1500 to 2000 km (1000 to 1200 miles)</a:t>
            </a:r>
            <a:br>
              <a:rPr lang="en-US" altLang="en-US" sz="2350" b="1" dirty="0">
                <a:solidFill>
                  <a:srgbClr val="000000"/>
                </a:solidFill>
                <a:latin typeface="Arial" panose="020B0604020202020204" pitchFamily="34" charset="0"/>
                <a:cs typeface="Arial" panose="020B0604020202020204" pitchFamily="34" charset="0"/>
              </a:rPr>
            </a:br>
            <a:r>
              <a:rPr lang="en-US" altLang="en-US" sz="2350" b="1" dirty="0">
                <a:solidFill>
                  <a:srgbClr val="000000"/>
                </a:solidFill>
                <a:latin typeface="Arial" panose="020B0604020202020204" pitchFamily="34" charset="0"/>
                <a:cs typeface="Arial" panose="020B0604020202020204" pitchFamily="34" charset="0"/>
              </a:rPr>
              <a:t>Occasionally about 800 to 2400 km (500 to 1500 miles</a:t>
            </a:r>
            <a:r>
              <a:rPr lang="en-US" altLang="en-US" sz="2350" b="1" dirty="0">
                <a:solidFill>
                  <a:srgbClr val="000000"/>
                </a:solidFill>
                <a:highlight>
                  <a:srgbClr val="FFFFFF"/>
                </a:highlight>
                <a:latin typeface="Arial" panose="020B0604020202020204" pitchFamily="34" charset="0"/>
                <a:cs typeface="Arial" panose="020B0604020202020204" pitchFamily="34" charset="0"/>
              </a:rPr>
              <a:t>)</a:t>
            </a:r>
            <a:endParaRPr lang="en-US" sz="2350" dirty="0">
              <a:highlight>
                <a:srgbClr val="FFFFFF"/>
              </a:highlight>
            </a:endParaRPr>
          </a:p>
        </p:txBody>
      </p:sp>
      <p:sp>
        <p:nvSpPr>
          <p:cNvPr id="2" name="TextBox 1">
            <a:extLst>
              <a:ext uri="{FF2B5EF4-FFF2-40B4-BE49-F238E27FC236}">
                <a16:creationId xmlns:a16="http://schemas.microsoft.com/office/drawing/2014/main" id="{8B1940E7-0839-4ECD-902E-8D2995A0C786}"/>
              </a:ext>
            </a:extLst>
          </p:cNvPr>
          <p:cNvSpPr txBox="1"/>
          <p:nvPr/>
        </p:nvSpPr>
        <p:spPr>
          <a:xfrm>
            <a:off x="0" y="4674513"/>
            <a:ext cx="813043" cy="430887"/>
          </a:xfrm>
          <a:prstGeom prst="rect">
            <a:avLst/>
          </a:prstGeom>
          <a:solidFill>
            <a:srgbClr val="020846"/>
          </a:solidFill>
        </p:spPr>
        <p:txBody>
          <a:bodyPr wrap="none" rtlCol="0">
            <a:spAutoFit/>
          </a:bodyPr>
          <a:lstStyle/>
          <a:p>
            <a:r>
              <a:rPr lang="en-US" sz="2200" dirty="0"/>
              <a:t>        </a:t>
            </a:r>
          </a:p>
        </p:txBody>
      </p:sp>
      <p:cxnSp>
        <p:nvCxnSpPr>
          <p:cNvPr id="58" name="Straight Connector 57">
            <a:extLst>
              <a:ext uri="{FF2B5EF4-FFF2-40B4-BE49-F238E27FC236}">
                <a16:creationId xmlns:a16="http://schemas.microsoft.com/office/drawing/2014/main" id="{631317A7-9B4F-4D65-AF29-44FAA57A52D8}"/>
              </a:ext>
            </a:extLst>
          </p:cNvPr>
          <p:cNvCxnSpPr>
            <a:cxnSpLocks/>
          </p:cNvCxnSpPr>
          <p:nvPr/>
        </p:nvCxnSpPr>
        <p:spPr>
          <a:xfrm flipV="1">
            <a:off x="965443" y="4019098"/>
            <a:ext cx="1806357" cy="1163981"/>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56013941-EB14-486C-A1D7-2B534B7CCC9B}"/>
              </a:ext>
            </a:extLst>
          </p:cNvPr>
          <p:cNvSpPr txBox="1"/>
          <p:nvPr/>
        </p:nvSpPr>
        <p:spPr>
          <a:xfrm>
            <a:off x="4396366" y="4502798"/>
            <a:ext cx="1245922" cy="430887"/>
          </a:xfrm>
          <a:prstGeom prst="rect">
            <a:avLst/>
          </a:prstGeom>
          <a:solidFill>
            <a:srgbClr val="04148E"/>
          </a:solidFill>
        </p:spPr>
        <p:txBody>
          <a:bodyPr wrap="square" rtlCol="0">
            <a:spAutoFit/>
          </a:bodyPr>
          <a:lstStyle/>
          <a:p>
            <a:pPr algn="ctr"/>
            <a:r>
              <a:rPr lang="en-US" sz="2200" dirty="0"/>
              <a:t>    </a:t>
            </a:r>
          </a:p>
        </p:txBody>
      </p:sp>
      <p:cxnSp>
        <p:nvCxnSpPr>
          <p:cNvPr id="8" name="Straight Connector 7">
            <a:extLst>
              <a:ext uri="{FF2B5EF4-FFF2-40B4-BE49-F238E27FC236}">
                <a16:creationId xmlns:a16="http://schemas.microsoft.com/office/drawing/2014/main" id="{3E844598-44D9-4E3E-9A48-7F25156B8405}"/>
              </a:ext>
            </a:extLst>
          </p:cNvPr>
          <p:cNvCxnSpPr>
            <a:cxnSpLocks/>
          </p:cNvCxnSpPr>
          <p:nvPr/>
        </p:nvCxnSpPr>
        <p:spPr>
          <a:xfrm>
            <a:off x="2761714" y="4004584"/>
            <a:ext cx="2257613" cy="93635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0376037-B8CE-4256-82F2-8DA4C2C125CD}"/>
              </a:ext>
            </a:extLst>
          </p:cNvPr>
          <p:cNvCxnSpPr>
            <a:cxnSpLocks/>
          </p:cNvCxnSpPr>
          <p:nvPr/>
        </p:nvCxnSpPr>
        <p:spPr>
          <a:xfrm>
            <a:off x="2771800" y="4041068"/>
            <a:ext cx="1043072" cy="984359"/>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511F8A3A-86E7-48DA-B643-235C7C6D4E3D}"/>
              </a:ext>
            </a:extLst>
          </p:cNvPr>
          <p:cNvSpPr txBox="1"/>
          <p:nvPr/>
        </p:nvSpPr>
        <p:spPr>
          <a:xfrm>
            <a:off x="4029389" y="3643086"/>
            <a:ext cx="1609411" cy="733534"/>
          </a:xfrm>
          <a:prstGeom prst="rect">
            <a:avLst/>
          </a:prstGeom>
          <a:noFill/>
        </p:spPr>
        <p:txBody>
          <a:bodyPr wrap="square" rtlCol="0">
            <a:spAutoFit/>
          </a:bodyPr>
          <a:lstStyle/>
          <a:p>
            <a:pPr algn="ctr">
              <a:lnSpc>
                <a:spcPts val="2500"/>
              </a:lnSpc>
            </a:pPr>
            <a:r>
              <a:rPr lang="en-US" sz="2400" i="0" baseline="0" dirty="0">
                <a:solidFill>
                  <a:schemeClr val="tx1"/>
                </a:solidFill>
                <a:latin typeface="Arial" panose="020B0604020202020204" pitchFamily="34" charset="0"/>
                <a:cs typeface="Arial" panose="020B0604020202020204" pitchFamily="34" charset="0"/>
              </a:rPr>
              <a:t>Near the M</a:t>
            </a:r>
            <a:r>
              <a:rPr lang="en-US" dirty="0">
                <a:latin typeface="Arial" panose="020B0604020202020204" pitchFamily="34" charset="0"/>
                <a:cs typeface="Arial" panose="020B0604020202020204" pitchFamily="34" charset="0"/>
              </a:rPr>
              <a:t>UF</a:t>
            </a:r>
            <a:endParaRPr lang="en-US" sz="2400" i="0" baseline="0" dirty="0">
              <a:solidFill>
                <a:schemeClr val="tx1"/>
              </a:solidFill>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2DA4262B-FDC9-4E6B-873F-0511E1253ABC}"/>
              </a:ext>
            </a:extLst>
          </p:cNvPr>
          <p:cNvSpPr txBox="1"/>
          <p:nvPr/>
        </p:nvSpPr>
        <p:spPr>
          <a:xfrm>
            <a:off x="1905000" y="4465320"/>
            <a:ext cx="1610512" cy="733534"/>
          </a:xfrm>
          <a:prstGeom prst="rect">
            <a:avLst/>
          </a:prstGeom>
          <a:noFill/>
        </p:spPr>
        <p:txBody>
          <a:bodyPr wrap="square" rtlCol="0">
            <a:spAutoFit/>
          </a:bodyPr>
          <a:lstStyle/>
          <a:p>
            <a:pPr algn="ctr">
              <a:lnSpc>
                <a:spcPts val="2500"/>
              </a:lnSpc>
            </a:pPr>
            <a:r>
              <a:rPr lang="en-US" dirty="0">
                <a:latin typeface="Arial" panose="020B0604020202020204" pitchFamily="34" charset="0"/>
                <a:cs typeface="Arial" panose="020B0604020202020204" pitchFamily="34" charset="0"/>
              </a:rPr>
              <a:t>Below</a:t>
            </a:r>
            <a:r>
              <a:rPr lang="en-US" sz="2400" i="0" baseline="0" dirty="0">
                <a:solidFill>
                  <a:schemeClr val="tx1"/>
                </a:solidFill>
                <a:latin typeface="Arial" panose="020B0604020202020204" pitchFamily="34" charset="0"/>
                <a:cs typeface="Arial" panose="020B0604020202020204" pitchFamily="34" charset="0"/>
              </a:rPr>
              <a:t> the M</a:t>
            </a:r>
            <a:r>
              <a:rPr lang="en-US" dirty="0">
                <a:latin typeface="Arial" panose="020B0604020202020204" pitchFamily="34" charset="0"/>
                <a:cs typeface="Arial" panose="020B0604020202020204" pitchFamily="34" charset="0"/>
              </a:rPr>
              <a:t>UF</a:t>
            </a:r>
            <a:endParaRPr lang="en-US" sz="2400" i="0" baseline="0" dirty="0">
              <a:solidFill>
                <a:schemeClr val="tx1"/>
              </a:solidFill>
              <a:latin typeface="Arial" panose="020B0604020202020204" pitchFamily="34" charset="0"/>
              <a:cs typeface="Arial" panose="020B0604020202020204" pitchFamily="34" charset="0"/>
            </a:endParaRPr>
          </a:p>
        </p:txBody>
      </p:sp>
      <p:sp>
        <p:nvSpPr>
          <p:cNvPr id="64" name="TextBox 63">
            <a:extLst>
              <a:ext uri="{FF2B5EF4-FFF2-40B4-BE49-F238E27FC236}">
                <a16:creationId xmlns:a16="http://schemas.microsoft.com/office/drawing/2014/main" id="{05BC5C35-5F71-474D-9942-D54BC056F1D1}"/>
              </a:ext>
            </a:extLst>
          </p:cNvPr>
          <p:cNvSpPr txBox="1"/>
          <p:nvPr/>
        </p:nvSpPr>
        <p:spPr>
          <a:xfrm>
            <a:off x="4419600" y="4916400"/>
            <a:ext cx="1326751" cy="707886"/>
          </a:xfrm>
          <a:prstGeom prst="rect">
            <a:avLst/>
          </a:prstGeom>
          <a:noFill/>
        </p:spPr>
        <p:txBody>
          <a:bodyPr wrap="square" rtlCol="0">
            <a:spAutoFit/>
          </a:bodyPr>
          <a:lstStyle/>
          <a:p>
            <a:pPr>
              <a:lnSpc>
                <a:spcPts val="2400"/>
              </a:lnSpc>
            </a:pPr>
            <a:r>
              <a:rPr lang="en-US" sz="2200" dirty="0"/>
              <a:t>  </a:t>
            </a:r>
            <a:r>
              <a:rPr lang="en-US" sz="2200" dirty="0">
                <a:highlight>
                  <a:srgbClr val="000714"/>
                </a:highlight>
              </a:rPr>
              <a:t>Cuba</a:t>
            </a:r>
          </a:p>
          <a:p>
            <a:pPr>
              <a:lnSpc>
                <a:spcPts val="2400"/>
              </a:lnSpc>
            </a:pPr>
            <a:r>
              <a:rPr lang="en-US" sz="2200" dirty="0">
                <a:highlight>
                  <a:srgbClr val="000714"/>
                </a:highlight>
              </a:rPr>
              <a:t>2000 km</a:t>
            </a:r>
          </a:p>
        </p:txBody>
      </p:sp>
      <p:cxnSp>
        <p:nvCxnSpPr>
          <p:cNvPr id="33" name="Straight Arrow Connector 32">
            <a:extLst>
              <a:ext uri="{FF2B5EF4-FFF2-40B4-BE49-F238E27FC236}">
                <a16:creationId xmlns:a16="http://schemas.microsoft.com/office/drawing/2014/main" id="{A10C447C-1E13-4FE9-BC2D-94390C3E8517}"/>
              </a:ext>
            </a:extLst>
          </p:cNvPr>
          <p:cNvCxnSpPr/>
          <p:nvPr/>
        </p:nvCxnSpPr>
        <p:spPr bwMode="auto">
          <a:xfrm flipH="1">
            <a:off x="4114800" y="3978352"/>
            <a:ext cx="304800" cy="593648"/>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Straight Arrow Connector 69">
            <a:extLst>
              <a:ext uri="{FF2B5EF4-FFF2-40B4-BE49-F238E27FC236}">
                <a16:creationId xmlns:a16="http://schemas.microsoft.com/office/drawing/2014/main" id="{7249A94E-2905-40B4-A89D-CF45F6230397}"/>
              </a:ext>
            </a:extLst>
          </p:cNvPr>
          <p:cNvCxnSpPr/>
          <p:nvPr/>
        </p:nvCxnSpPr>
        <p:spPr bwMode="auto">
          <a:xfrm flipV="1">
            <a:off x="2771800" y="4329100"/>
            <a:ext cx="264400" cy="234662"/>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5" name="TextBox 74">
            <a:extLst>
              <a:ext uri="{FF2B5EF4-FFF2-40B4-BE49-F238E27FC236}">
                <a16:creationId xmlns:a16="http://schemas.microsoft.com/office/drawing/2014/main" id="{9D9656F7-DD78-4519-948C-FCC6846EB3BE}"/>
              </a:ext>
            </a:extLst>
          </p:cNvPr>
          <p:cNvSpPr txBox="1"/>
          <p:nvPr/>
        </p:nvSpPr>
        <p:spPr>
          <a:xfrm>
            <a:off x="228600" y="5715000"/>
            <a:ext cx="1371600" cy="430887"/>
          </a:xfrm>
          <a:prstGeom prst="rect">
            <a:avLst/>
          </a:prstGeom>
          <a:noFill/>
        </p:spPr>
        <p:txBody>
          <a:bodyPr wrap="square" rtlCol="0">
            <a:spAutoFit/>
          </a:bodyPr>
          <a:lstStyle/>
          <a:p>
            <a:pPr algn="ctr"/>
            <a:r>
              <a:rPr lang="en-US" sz="2200" dirty="0">
                <a:highlight>
                  <a:srgbClr val="000714"/>
                </a:highlight>
              </a:rPr>
              <a:t>Maryland  </a:t>
            </a:r>
          </a:p>
        </p:txBody>
      </p:sp>
      <p:sp>
        <p:nvSpPr>
          <p:cNvPr id="76" name="TextBox 75">
            <a:extLst>
              <a:ext uri="{FF2B5EF4-FFF2-40B4-BE49-F238E27FC236}">
                <a16:creationId xmlns:a16="http://schemas.microsoft.com/office/drawing/2014/main" id="{B831EDB8-843B-4EDF-A052-8DF6130D6F73}"/>
              </a:ext>
            </a:extLst>
          </p:cNvPr>
          <p:cNvSpPr txBox="1"/>
          <p:nvPr/>
        </p:nvSpPr>
        <p:spPr>
          <a:xfrm rot="19504501">
            <a:off x="700665" y="4558257"/>
            <a:ext cx="813043" cy="430887"/>
          </a:xfrm>
          <a:prstGeom prst="rect">
            <a:avLst/>
          </a:prstGeom>
          <a:solidFill>
            <a:srgbClr val="020846"/>
          </a:solidFill>
        </p:spPr>
        <p:txBody>
          <a:bodyPr wrap="none" rtlCol="0">
            <a:spAutoFit/>
          </a:bodyPr>
          <a:lstStyle/>
          <a:p>
            <a:r>
              <a:rPr lang="en-US" sz="2200" dirty="0"/>
              <a:t>        </a:t>
            </a:r>
          </a:p>
        </p:txBody>
      </p:sp>
      <p:sp>
        <p:nvSpPr>
          <p:cNvPr id="77" name="TextBox 76">
            <a:extLst>
              <a:ext uri="{FF2B5EF4-FFF2-40B4-BE49-F238E27FC236}">
                <a16:creationId xmlns:a16="http://schemas.microsoft.com/office/drawing/2014/main" id="{73A4BF7F-72C5-4F95-9907-9AB0B7EB91B2}"/>
              </a:ext>
            </a:extLst>
          </p:cNvPr>
          <p:cNvSpPr txBox="1"/>
          <p:nvPr/>
        </p:nvSpPr>
        <p:spPr>
          <a:xfrm>
            <a:off x="152400" y="4826913"/>
            <a:ext cx="813043" cy="430887"/>
          </a:xfrm>
          <a:prstGeom prst="rect">
            <a:avLst/>
          </a:prstGeom>
          <a:solidFill>
            <a:srgbClr val="020846"/>
          </a:solidFill>
        </p:spPr>
        <p:txBody>
          <a:bodyPr wrap="none" rtlCol="0">
            <a:spAutoFit/>
          </a:bodyPr>
          <a:lstStyle/>
          <a:p>
            <a:r>
              <a:rPr lang="en-US" sz="2200" dirty="0"/>
              <a:t>        </a:t>
            </a:r>
          </a:p>
        </p:txBody>
      </p:sp>
      <p:sp>
        <p:nvSpPr>
          <p:cNvPr id="66" name="TextBox 65">
            <a:extLst>
              <a:ext uri="{FF2B5EF4-FFF2-40B4-BE49-F238E27FC236}">
                <a16:creationId xmlns:a16="http://schemas.microsoft.com/office/drawing/2014/main" id="{88D4CA38-5BD3-43B8-ACDE-3D80755E8CFA}"/>
              </a:ext>
            </a:extLst>
          </p:cNvPr>
          <p:cNvSpPr txBox="1"/>
          <p:nvPr/>
        </p:nvSpPr>
        <p:spPr>
          <a:xfrm>
            <a:off x="0" y="3661162"/>
            <a:ext cx="2480373" cy="682238"/>
          </a:xfrm>
          <a:prstGeom prst="rect">
            <a:avLst/>
          </a:prstGeom>
          <a:noFill/>
        </p:spPr>
        <p:txBody>
          <a:bodyPr wrap="square" rtlCol="0">
            <a:spAutoFit/>
          </a:bodyPr>
          <a:lstStyle/>
          <a:p>
            <a:pPr>
              <a:lnSpc>
                <a:spcPts val="2300"/>
              </a:lnSpc>
            </a:pPr>
            <a:r>
              <a:rPr lang="en-US" dirty="0">
                <a:latin typeface="Arial" panose="020B0604020202020204" pitchFamily="34" charset="0"/>
                <a:cs typeface="Arial" panose="020B0604020202020204" pitchFamily="34" charset="0"/>
              </a:rPr>
              <a:t>E</a:t>
            </a:r>
            <a:r>
              <a:rPr lang="en-US" sz="2400" i="0" baseline="0" dirty="0">
                <a:solidFill>
                  <a:schemeClr val="tx1"/>
                </a:solidFill>
                <a:latin typeface="Arial" panose="020B0604020202020204" pitchFamily="34" charset="0"/>
                <a:cs typeface="Arial" panose="020B0604020202020204" pitchFamily="34" charset="0"/>
              </a:rPr>
              <a:t>levation angle usually </a:t>
            </a:r>
            <a:r>
              <a:rPr lang="en-US" dirty="0"/>
              <a:t>b</a:t>
            </a:r>
            <a:r>
              <a:rPr lang="en-US" sz="2400" baseline="0" dirty="0"/>
              <a:t>elow 8º</a:t>
            </a:r>
            <a:endParaRPr lang="en-US" sz="2400" i="0" baseline="0" dirty="0">
              <a:latin typeface="Arial" panose="020B0604020202020204" pitchFamily="34" charset="0"/>
              <a:cs typeface="Arial" panose="020B0604020202020204" pitchFamily="34" charset="0"/>
            </a:endParaRPr>
          </a:p>
        </p:txBody>
      </p:sp>
      <p:cxnSp>
        <p:nvCxnSpPr>
          <p:cNvPr id="67" name="Straight Arrow Connector 66">
            <a:extLst>
              <a:ext uri="{FF2B5EF4-FFF2-40B4-BE49-F238E27FC236}">
                <a16:creationId xmlns:a16="http://schemas.microsoft.com/office/drawing/2014/main" id="{FE969D88-FAD5-42AB-B966-00B1BB90048F}"/>
              </a:ext>
            </a:extLst>
          </p:cNvPr>
          <p:cNvCxnSpPr/>
          <p:nvPr/>
        </p:nvCxnSpPr>
        <p:spPr bwMode="auto">
          <a:xfrm>
            <a:off x="1563837" y="4285011"/>
            <a:ext cx="198923" cy="363318"/>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 name="TextBox 70">
            <a:extLst>
              <a:ext uri="{FF2B5EF4-FFF2-40B4-BE49-F238E27FC236}">
                <a16:creationId xmlns:a16="http://schemas.microsoft.com/office/drawing/2014/main" id="{8DBC4F7E-EDC5-486D-9894-D36E4927FA93}"/>
              </a:ext>
            </a:extLst>
          </p:cNvPr>
          <p:cNvSpPr txBox="1"/>
          <p:nvPr/>
        </p:nvSpPr>
        <p:spPr>
          <a:xfrm>
            <a:off x="1905" y="4619104"/>
            <a:ext cx="1445895" cy="682238"/>
          </a:xfrm>
          <a:prstGeom prst="rect">
            <a:avLst/>
          </a:prstGeom>
          <a:noFill/>
        </p:spPr>
        <p:txBody>
          <a:bodyPr wrap="square" rtlCol="0">
            <a:spAutoFit/>
          </a:bodyPr>
          <a:lstStyle/>
          <a:p>
            <a:pPr>
              <a:lnSpc>
                <a:spcPts val="2300"/>
              </a:lnSpc>
            </a:pPr>
            <a:r>
              <a:rPr lang="en-US" dirty="0">
                <a:latin typeface="Arial" panose="020B0604020202020204" pitchFamily="34" charset="0"/>
                <a:cs typeface="Arial" panose="020B0604020202020204" pitchFamily="34" charset="0"/>
              </a:rPr>
              <a:t>50 ft high</a:t>
            </a:r>
            <a:endParaRPr lang="en-US" sz="2400" i="0" baseline="0" dirty="0">
              <a:solidFill>
                <a:schemeClr val="tx1"/>
              </a:solidFill>
              <a:latin typeface="Arial" panose="020B0604020202020204" pitchFamily="34" charset="0"/>
              <a:cs typeface="Arial" panose="020B0604020202020204" pitchFamily="34" charset="0"/>
            </a:endParaRPr>
          </a:p>
          <a:p>
            <a:pPr>
              <a:lnSpc>
                <a:spcPts val="2300"/>
              </a:lnSpc>
            </a:pPr>
            <a:r>
              <a:rPr lang="en-US" dirty="0">
                <a:latin typeface="Arial" panose="020B0604020202020204" pitchFamily="34" charset="0"/>
                <a:cs typeface="Arial" panose="020B0604020202020204" pitchFamily="34" charset="0"/>
              </a:rPr>
              <a:t>   </a:t>
            </a:r>
            <a:r>
              <a:rPr lang="en-US" sz="2400" i="0" baseline="0" dirty="0">
                <a:solidFill>
                  <a:schemeClr val="tx1"/>
                </a:solidFill>
                <a:latin typeface="Arial" panose="020B0604020202020204" pitchFamily="34" charset="0"/>
                <a:cs typeface="Arial" panose="020B0604020202020204" pitchFamily="34" charset="0"/>
              </a:rPr>
              <a:t>Yagi</a:t>
            </a:r>
            <a:endParaRPr lang="en-US" sz="2400" i="0" baseline="0" dirty="0">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075ABE24-186B-438A-82BD-EA2B98B4CC36}"/>
              </a:ext>
            </a:extLst>
          </p:cNvPr>
          <p:cNvSpPr txBox="1"/>
          <p:nvPr/>
        </p:nvSpPr>
        <p:spPr>
          <a:xfrm>
            <a:off x="3137129" y="4953000"/>
            <a:ext cx="1282471" cy="707886"/>
          </a:xfrm>
          <a:prstGeom prst="rect">
            <a:avLst/>
          </a:prstGeom>
          <a:noFill/>
        </p:spPr>
        <p:txBody>
          <a:bodyPr wrap="square" rtlCol="0">
            <a:spAutoFit/>
          </a:bodyPr>
          <a:lstStyle/>
          <a:p>
            <a:pPr algn="ctr">
              <a:lnSpc>
                <a:spcPts val="2400"/>
              </a:lnSpc>
            </a:pPr>
            <a:r>
              <a:rPr lang="en-US" sz="2200" dirty="0">
                <a:highlight>
                  <a:srgbClr val="000714"/>
                </a:highlight>
              </a:rPr>
              <a:t>Georgia1000 km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52400" y="152400"/>
            <a:ext cx="7696200" cy="1223203"/>
          </a:xfrm>
        </p:spPr>
        <p:txBody>
          <a:bodyPr/>
          <a:lstStyle/>
          <a:p>
            <a:br>
              <a:rPr lang="en-US" sz="3200" dirty="0"/>
            </a:br>
            <a:r>
              <a:rPr lang="en-US" sz="3600" dirty="0"/>
              <a:t>     Driven Element Connections</a:t>
            </a:r>
            <a:br>
              <a:rPr lang="en-US" sz="3200" dirty="0"/>
            </a:br>
            <a:r>
              <a:rPr lang="en-US" sz="3200" dirty="0">
                <a:solidFill>
                  <a:srgbClr val="000000"/>
                </a:solidFill>
              </a:rPr>
              <a:t>Waterproof and Corrosion Resistant</a:t>
            </a:r>
          </a:p>
        </p:txBody>
      </p:sp>
      <p:pic>
        <p:nvPicPr>
          <p:cNvPr id="4" name="Picture 3">
            <a:extLst>
              <a:ext uri="{FF2B5EF4-FFF2-40B4-BE49-F238E27FC236}">
                <a16:creationId xmlns:a16="http://schemas.microsoft.com/office/drawing/2014/main" id="{F5F674CE-D1C5-40F8-B08E-89DB54F2EB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12297" y="1752600"/>
            <a:ext cx="8955503" cy="5117431"/>
          </a:xfrm>
          <a:prstGeom prst="rect">
            <a:avLst/>
          </a:prstGeom>
        </p:spPr>
      </p:pic>
      <p:cxnSp>
        <p:nvCxnSpPr>
          <p:cNvPr id="6" name="Straight Arrow Connector 16">
            <a:extLst>
              <a:ext uri="{FF2B5EF4-FFF2-40B4-BE49-F238E27FC236}">
                <a16:creationId xmlns:a16="http://schemas.microsoft.com/office/drawing/2014/main" id="{D5BE0F42-BC28-4EAE-AE39-519C36C0C71A}"/>
              </a:ext>
            </a:extLst>
          </p:cNvPr>
          <p:cNvCxnSpPr>
            <a:cxnSpLocks noChangeShapeType="1"/>
          </p:cNvCxnSpPr>
          <p:nvPr/>
        </p:nvCxnSpPr>
        <p:spPr bwMode="auto">
          <a:xfrm flipH="1" flipV="1">
            <a:off x="7696200" y="3406341"/>
            <a:ext cx="75207" cy="2156259"/>
          </a:xfrm>
          <a:prstGeom prst="straightConnector1">
            <a:avLst/>
          </a:prstGeom>
          <a:noFill/>
          <a:ln w="44450" algn="ctr">
            <a:solidFill>
              <a:schemeClr val="accent1"/>
            </a:solidFill>
            <a:round/>
            <a:headEnd/>
            <a:tailEnd type="arrow" w="med" len="med"/>
          </a:ln>
        </p:spPr>
      </p:cxnSp>
      <p:cxnSp>
        <p:nvCxnSpPr>
          <p:cNvPr id="8" name="Straight Arrow Connector 16">
            <a:extLst>
              <a:ext uri="{FF2B5EF4-FFF2-40B4-BE49-F238E27FC236}">
                <a16:creationId xmlns:a16="http://schemas.microsoft.com/office/drawing/2014/main" id="{821DA3EA-4CA4-4B37-9279-D6E60D26D3A7}"/>
              </a:ext>
            </a:extLst>
          </p:cNvPr>
          <p:cNvCxnSpPr>
            <a:cxnSpLocks noChangeShapeType="1"/>
          </p:cNvCxnSpPr>
          <p:nvPr/>
        </p:nvCxnSpPr>
        <p:spPr bwMode="auto">
          <a:xfrm flipH="1" flipV="1">
            <a:off x="6098598" y="4284628"/>
            <a:ext cx="992412" cy="798285"/>
          </a:xfrm>
          <a:prstGeom prst="straightConnector1">
            <a:avLst/>
          </a:prstGeom>
          <a:noFill/>
          <a:ln w="44450" algn="ctr">
            <a:solidFill>
              <a:schemeClr val="accent1"/>
            </a:solidFill>
            <a:round/>
            <a:headEnd/>
            <a:tailEnd type="arrow" w="med" len="med"/>
          </a:ln>
        </p:spPr>
      </p:cxnSp>
      <p:cxnSp>
        <p:nvCxnSpPr>
          <p:cNvPr id="7" name="Straight Arrow Connector 16">
            <a:extLst>
              <a:ext uri="{FF2B5EF4-FFF2-40B4-BE49-F238E27FC236}">
                <a16:creationId xmlns:a16="http://schemas.microsoft.com/office/drawing/2014/main" id="{3D6646E2-C825-4D62-AD15-A8C06781264B}"/>
              </a:ext>
            </a:extLst>
          </p:cNvPr>
          <p:cNvCxnSpPr>
            <a:cxnSpLocks noChangeShapeType="1"/>
            <a:stCxn id="5" idx="1"/>
          </p:cNvCxnSpPr>
          <p:nvPr/>
        </p:nvCxnSpPr>
        <p:spPr bwMode="auto">
          <a:xfrm flipH="1" flipV="1">
            <a:off x="4639369" y="4684485"/>
            <a:ext cx="2206599" cy="535216"/>
          </a:xfrm>
          <a:prstGeom prst="straightConnector1">
            <a:avLst/>
          </a:prstGeom>
          <a:noFill/>
          <a:ln w="44450" algn="ctr">
            <a:solidFill>
              <a:schemeClr val="accent1"/>
            </a:solidFill>
            <a:round/>
            <a:headEnd/>
            <a:tailEnd type="arrow" w="med" len="med"/>
          </a:ln>
        </p:spPr>
      </p:cxnSp>
      <p:sp>
        <p:nvSpPr>
          <p:cNvPr id="2" name="TextBox 1">
            <a:extLst>
              <a:ext uri="{FF2B5EF4-FFF2-40B4-BE49-F238E27FC236}">
                <a16:creationId xmlns:a16="http://schemas.microsoft.com/office/drawing/2014/main" id="{41441212-605A-49D7-B5C5-0AA277AA3CDE}"/>
              </a:ext>
            </a:extLst>
          </p:cNvPr>
          <p:cNvSpPr txBox="1"/>
          <p:nvPr/>
        </p:nvSpPr>
        <p:spPr>
          <a:xfrm>
            <a:off x="-2001" y="6454140"/>
            <a:ext cx="8955502" cy="400110"/>
          </a:xfrm>
          <a:prstGeom prst="rect">
            <a:avLst/>
          </a:prstGeom>
          <a:solidFill>
            <a:srgbClr val="FFFFFF"/>
          </a:solidFill>
        </p:spPr>
        <p:txBody>
          <a:bodyPr wrap="square" rtlCol="0">
            <a:spAutoFit/>
          </a:bodyPr>
          <a:lstStyle/>
          <a:p>
            <a:pPr algn="ctr"/>
            <a:r>
              <a:rPr lang="en-US" sz="2000" dirty="0">
                <a:solidFill>
                  <a:srgbClr val="000000"/>
                </a:solidFill>
              </a:rPr>
              <a:t>dxengineering.com/parts/pld-let14z03</a:t>
            </a:r>
          </a:p>
        </p:txBody>
      </p:sp>
      <p:sp>
        <p:nvSpPr>
          <p:cNvPr id="5" name="Rectangle 15">
            <a:extLst>
              <a:ext uri="{FF2B5EF4-FFF2-40B4-BE49-F238E27FC236}">
                <a16:creationId xmlns:a16="http://schemas.microsoft.com/office/drawing/2014/main" id="{8DDC94B8-419E-4698-A129-59FB0D24D623}"/>
              </a:ext>
            </a:extLst>
          </p:cNvPr>
          <p:cNvSpPr>
            <a:spLocks noChangeArrowheads="1"/>
          </p:cNvSpPr>
          <p:nvPr/>
        </p:nvSpPr>
        <p:spPr bwMode="auto">
          <a:xfrm>
            <a:off x="6845968" y="4876801"/>
            <a:ext cx="2117558" cy="685800"/>
          </a:xfrm>
          <a:prstGeom prst="rect">
            <a:avLst/>
          </a:prstGeom>
          <a:solidFill>
            <a:schemeClr val="accent1"/>
          </a:solidFill>
          <a:ln w="9525" algn="ctr">
            <a:noFill/>
            <a:round/>
            <a:headEnd/>
            <a:tailEnd/>
          </a:ln>
        </p:spPr>
        <p:txBody>
          <a:bodyPr/>
          <a:lstStyle/>
          <a:p>
            <a:pPr algn="ctr">
              <a:lnSpc>
                <a:spcPts val="2500"/>
              </a:lnSpc>
            </a:pPr>
            <a:r>
              <a:rPr lang="en-US" dirty="0"/>
              <a:t>Liquid      electrical tape</a:t>
            </a:r>
          </a:p>
        </p:txBody>
      </p:sp>
    </p:spTree>
    <p:extLst>
      <p:ext uri="{BB962C8B-B14F-4D97-AF65-F5344CB8AC3E}">
        <p14:creationId xmlns:p14="http://schemas.microsoft.com/office/powerpoint/2010/main" val="37730226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6"/>
          <p:cNvPicPr>
            <a:picLocks noChangeAspect="1" noChangeArrowheads="1"/>
          </p:cNvPicPr>
          <p:nvPr/>
        </p:nvPicPr>
        <p:blipFill>
          <a:blip r:embed="rId3" cstate="print"/>
          <a:srcRect/>
          <a:stretch>
            <a:fillRect/>
          </a:stretch>
        </p:blipFill>
        <p:spPr bwMode="auto">
          <a:xfrm>
            <a:off x="914400" y="914400"/>
            <a:ext cx="3048000" cy="3048000"/>
          </a:xfrm>
          <a:prstGeom prst="rect">
            <a:avLst/>
          </a:prstGeom>
          <a:noFill/>
          <a:ln w="9525">
            <a:noFill/>
            <a:miter lim="800000"/>
            <a:headEnd/>
            <a:tailEnd/>
          </a:ln>
        </p:spPr>
      </p:pic>
      <p:pic>
        <p:nvPicPr>
          <p:cNvPr id="36868" name="Picture 7"/>
          <p:cNvPicPr>
            <a:picLocks noChangeAspect="1" noChangeArrowheads="1"/>
          </p:cNvPicPr>
          <p:nvPr/>
        </p:nvPicPr>
        <p:blipFill>
          <a:blip r:embed="rId4" cstate="print"/>
          <a:srcRect/>
          <a:stretch>
            <a:fillRect/>
          </a:stretch>
        </p:blipFill>
        <p:spPr bwMode="auto">
          <a:xfrm>
            <a:off x="4800600" y="914400"/>
            <a:ext cx="2590800" cy="2590800"/>
          </a:xfrm>
          <a:prstGeom prst="rect">
            <a:avLst/>
          </a:prstGeom>
          <a:noFill/>
          <a:ln w="9525">
            <a:noFill/>
            <a:miter lim="800000"/>
            <a:headEnd/>
            <a:tailEnd/>
          </a:ln>
        </p:spPr>
      </p:pic>
      <p:sp>
        <p:nvSpPr>
          <p:cNvPr id="36869" name="TextBox 7"/>
          <p:cNvSpPr txBox="1">
            <a:spLocks noChangeArrowheads="1"/>
          </p:cNvSpPr>
          <p:nvPr/>
        </p:nvSpPr>
        <p:spPr bwMode="auto">
          <a:xfrm>
            <a:off x="0" y="3578438"/>
            <a:ext cx="9144000" cy="2618666"/>
          </a:xfrm>
          <a:prstGeom prst="rect">
            <a:avLst/>
          </a:prstGeom>
          <a:noFill/>
          <a:ln w="9525">
            <a:noFill/>
            <a:miter lim="800000"/>
            <a:headEnd/>
            <a:tailEnd/>
          </a:ln>
        </p:spPr>
        <p:txBody>
          <a:bodyPr wrap="square">
            <a:spAutoFit/>
          </a:bodyPr>
          <a:lstStyle/>
          <a:p>
            <a:pPr>
              <a:lnSpc>
                <a:spcPts val="2400"/>
              </a:lnSpc>
              <a:spcAft>
                <a:spcPts val="0"/>
              </a:spcAft>
            </a:pPr>
            <a:r>
              <a:rPr lang="en-US" dirty="0">
                <a:solidFill>
                  <a:srgbClr val="000000"/>
                </a:solidFill>
              </a:rPr>
              <a:t>     Cover your connectors with </a:t>
            </a:r>
            <a:r>
              <a:rPr lang="en-US" dirty="0">
                <a:solidFill>
                  <a:srgbClr val="FF0000"/>
                </a:solidFill>
              </a:rPr>
              <a:t>two 50% overlapped layers</a:t>
            </a:r>
            <a:endParaRPr lang="en-US" dirty="0">
              <a:solidFill>
                <a:srgbClr val="000000"/>
              </a:solidFill>
            </a:endParaRPr>
          </a:p>
          <a:p>
            <a:pPr>
              <a:lnSpc>
                <a:spcPts val="2400"/>
              </a:lnSpc>
              <a:spcAft>
                <a:spcPts val="0"/>
              </a:spcAft>
            </a:pPr>
            <a:r>
              <a:rPr lang="en-US" dirty="0">
                <a:solidFill>
                  <a:srgbClr val="000000"/>
                </a:solidFill>
              </a:rPr>
              <a:t>     of Scotch 130C self-vulcanizing </a:t>
            </a:r>
            <a:r>
              <a:rPr lang="en-US" dirty="0" err="1">
                <a:solidFill>
                  <a:srgbClr val="000000"/>
                </a:solidFill>
              </a:rPr>
              <a:t>linerless</a:t>
            </a:r>
            <a:r>
              <a:rPr lang="en-US" dirty="0">
                <a:solidFill>
                  <a:srgbClr val="000000"/>
                </a:solidFill>
              </a:rPr>
              <a:t> rubber splicing tape</a:t>
            </a:r>
          </a:p>
          <a:p>
            <a:pPr>
              <a:lnSpc>
                <a:spcPts val="2400"/>
              </a:lnSpc>
              <a:spcBef>
                <a:spcPts val="300"/>
              </a:spcBef>
              <a:spcAft>
                <a:spcPts val="0"/>
              </a:spcAft>
            </a:pPr>
            <a:r>
              <a:rPr lang="en-US" dirty="0">
                <a:solidFill>
                  <a:srgbClr val="000000"/>
                </a:solidFill>
              </a:rPr>
              <a:t>        </a:t>
            </a:r>
            <a:r>
              <a:rPr lang="en-US" dirty="0">
                <a:solidFill>
                  <a:srgbClr val="FF0000"/>
                </a:solidFill>
              </a:rPr>
              <a:t>-</a:t>
            </a:r>
            <a:r>
              <a:rPr lang="en-US" dirty="0">
                <a:solidFill>
                  <a:srgbClr val="000000"/>
                </a:solidFill>
              </a:rPr>
              <a:t> </a:t>
            </a:r>
            <a:r>
              <a:rPr lang="en-US" dirty="0">
                <a:solidFill>
                  <a:srgbClr val="FF0000"/>
                </a:solidFill>
              </a:rPr>
              <a:t>stretch to 50% of its original width until it changes color</a:t>
            </a:r>
          </a:p>
          <a:p>
            <a:pPr>
              <a:lnSpc>
                <a:spcPts val="2400"/>
              </a:lnSpc>
              <a:spcBef>
                <a:spcPts val="300"/>
              </a:spcBef>
              <a:spcAft>
                <a:spcPts val="0"/>
              </a:spcAft>
            </a:pPr>
            <a:r>
              <a:rPr lang="en-US" b="1" dirty="0">
                <a:solidFill>
                  <a:srgbClr val="000000"/>
                </a:solidFill>
              </a:rPr>
              <a:t>        </a:t>
            </a:r>
            <a:r>
              <a:rPr lang="en-US" b="1" dirty="0">
                <a:solidFill>
                  <a:srgbClr val="FF0000"/>
                </a:solidFill>
              </a:rPr>
              <a:t>-</a:t>
            </a:r>
            <a:r>
              <a:rPr lang="en-US" b="1" dirty="0">
                <a:solidFill>
                  <a:srgbClr val="000000"/>
                </a:solidFill>
              </a:rPr>
              <a:t> </a:t>
            </a:r>
            <a:r>
              <a:rPr lang="en-US" dirty="0">
                <a:solidFill>
                  <a:srgbClr val="FF0000"/>
                </a:solidFill>
              </a:rPr>
              <a:t>sticky side facing </a:t>
            </a:r>
            <a:r>
              <a:rPr lang="en-US" dirty="0">
                <a:highlight>
                  <a:srgbClr val="FF0000"/>
                </a:highlight>
              </a:rPr>
              <a:t>out</a:t>
            </a:r>
          </a:p>
          <a:p>
            <a:pPr>
              <a:lnSpc>
                <a:spcPts val="2600"/>
              </a:lnSpc>
              <a:spcBef>
                <a:spcPts val="300"/>
              </a:spcBef>
              <a:spcAft>
                <a:spcPts val="0"/>
              </a:spcAft>
            </a:pPr>
            <a:r>
              <a:rPr lang="en-US" sz="1550" dirty="0">
                <a:solidFill>
                  <a:srgbClr val="000000"/>
                </a:solidFill>
              </a:rPr>
              <a:t>homedepot.com/p/3M-Scotch-3-4-in-x-30-ft-Linerless-Rubber-Splicing-Tape-41717-BX-10/205523418</a:t>
            </a:r>
          </a:p>
          <a:p>
            <a:pPr>
              <a:lnSpc>
                <a:spcPts val="2400"/>
              </a:lnSpc>
              <a:spcBef>
                <a:spcPts val="1800"/>
              </a:spcBef>
              <a:spcAft>
                <a:spcPts val="0"/>
              </a:spcAft>
            </a:pPr>
            <a:r>
              <a:rPr lang="en-US" dirty="0">
                <a:solidFill>
                  <a:srgbClr val="000000"/>
                </a:solidFill>
              </a:rPr>
              <a:t>  Cover Scotch 130C rubber tape with </a:t>
            </a:r>
            <a:r>
              <a:rPr lang="en-US" dirty="0">
                <a:solidFill>
                  <a:srgbClr val="FF0000"/>
                </a:solidFill>
              </a:rPr>
              <a:t>two 50% overlapped layers</a:t>
            </a:r>
            <a:endParaRPr lang="en-US" dirty="0">
              <a:solidFill>
                <a:srgbClr val="000000"/>
              </a:solidFill>
            </a:endParaRPr>
          </a:p>
          <a:p>
            <a:pPr>
              <a:lnSpc>
                <a:spcPts val="2400"/>
              </a:lnSpc>
              <a:spcBef>
                <a:spcPts val="0"/>
              </a:spcBef>
              <a:spcAft>
                <a:spcPts val="0"/>
              </a:spcAft>
            </a:pPr>
            <a:r>
              <a:rPr lang="en-US" dirty="0">
                <a:solidFill>
                  <a:srgbClr val="000000"/>
                </a:solidFill>
              </a:rPr>
              <a:t>  of Scotch Super 33+ vinyl electrical tape</a:t>
            </a:r>
          </a:p>
        </p:txBody>
      </p:sp>
      <p:sp>
        <p:nvSpPr>
          <p:cNvPr id="3" name="TextBox 2">
            <a:extLst>
              <a:ext uri="{FF2B5EF4-FFF2-40B4-BE49-F238E27FC236}">
                <a16:creationId xmlns:a16="http://schemas.microsoft.com/office/drawing/2014/main" id="{D21E631F-01D6-428C-A560-C9271069E61D}"/>
              </a:ext>
            </a:extLst>
          </p:cNvPr>
          <p:cNvSpPr txBox="1"/>
          <p:nvPr/>
        </p:nvSpPr>
        <p:spPr>
          <a:xfrm>
            <a:off x="0" y="6019800"/>
            <a:ext cx="9144000" cy="530915"/>
          </a:xfrm>
          <a:prstGeom prst="rect">
            <a:avLst/>
          </a:prstGeom>
          <a:noFill/>
        </p:spPr>
        <p:txBody>
          <a:bodyPr wrap="square" rtlCol="0">
            <a:spAutoFit/>
          </a:bodyPr>
          <a:lstStyle/>
          <a:p>
            <a:endParaRPr lang="en-US" sz="1450" dirty="0">
              <a:solidFill>
                <a:srgbClr val="000000"/>
              </a:solidFill>
            </a:endParaRPr>
          </a:p>
          <a:p>
            <a:pPr algn="ctr"/>
            <a:r>
              <a:rPr lang="en-US" sz="1400" dirty="0">
                <a:solidFill>
                  <a:srgbClr val="000000"/>
                </a:solidFill>
              </a:rPr>
              <a:t>homedepot.com/p/Scotch-Super-33-3-4-in-x-66-ft-x-0-007-in-Vinyl-Electrical-Tape-Black-6132-BA-10/304653556</a:t>
            </a:r>
          </a:p>
        </p:txBody>
      </p:sp>
      <p:sp>
        <p:nvSpPr>
          <p:cNvPr id="36866" name="Rectangle 2"/>
          <p:cNvSpPr>
            <a:spLocks noGrp="1" noChangeArrowheads="1"/>
          </p:cNvSpPr>
          <p:nvPr>
            <p:ph type="title"/>
          </p:nvPr>
        </p:nvSpPr>
        <p:spPr>
          <a:xfrm>
            <a:off x="152400" y="258762"/>
            <a:ext cx="7162800" cy="808038"/>
          </a:xfrm>
        </p:spPr>
        <p:txBody>
          <a:bodyPr/>
          <a:lstStyle/>
          <a:p>
            <a:pPr algn="ctr" eaLnBrk="1" hangingPunct="1">
              <a:lnSpc>
                <a:spcPts val="3200"/>
              </a:lnSpc>
            </a:pPr>
            <a:br>
              <a:rPr lang="en-US" sz="3600" dirty="0"/>
            </a:br>
            <a:r>
              <a:rPr lang="en-US" sz="3600" dirty="0"/>
              <a:t>Inexpensive Materials for Waterproofing your Connectors</a:t>
            </a:r>
          </a:p>
        </p:txBody>
      </p:sp>
    </p:spTree>
    <p:extLst>
      <p:ext uri="{BB962C8B-B14F-4D97-AF65-F5344CB8AC3E}">
        <p14:creationId xmlns:p14="http://schemas.microsoft.com/office/powerpoint/2010/main" val="1886524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20" name="Rectangle 12">
            <a:extLst>
              <a:ext uri="{FF2B5EF4-FFF2-40B4-BE49-F238E27FC236}">
                <a16:creationId xmlns:a16="http://schemas.microsoft.com/office/drawing/2014/main" id="{053B9FF3-49F0-40ED-AE77-1CC8899ED559}"/>
              </a:ext>
            </a:extLst>
          </p:cNvPr>
          <p:cNvSpPr>
            <a:spLocks noChangeArrowheads="1"/>
          </p:cNvSpPr>
          <p:nvPr/>
        </p:nvSpPr>
        <p:spPr bwMode="auto">
          <a:xfrm>
            <a:off x="142875" y="893763"/>
            <a:ext cx="4948238"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174625" indent="-174625" defTabSz="7620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804863" indent="-266700" defTabSz="7620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65225" indent="-161925" defTabSz="7620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60525" indent="-228600" defTabSz="7620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1970088" indent="-130175" defTabSz="7620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427288" indent="-130175" defTabSz="7620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884488" indent="-130175" defTabSz="7620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341688" indent="-130175" defTabSz="7620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798888" indent="-130175" defTabSz="7620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Aft>
                <a:spcPct val="20000"/>
              </a:spcAft>
              <a:buFontTx/>
              <a:buChar char="•"/>
            </a:pPr>
            <a:endParaRPr lang="en-US" altLang="en-US" sz="2000" i="0">
              <a:solidFill>
                <a:schemeClr val="tx1"/>
              </a:solidFill>
              <a:latin typeface="Arial" panose="020B0604020202020204" pitchFamily="34" charset="0"/>
              <a:cs typeface="Arial" panose="020B0604020202020204" pitchFamily="34" charset="0"/>
            </a:endParaRPr>
          </a:p>
        </p:txBody>
      </p:sp>
      <p:sp>
        <p:nvSpPr>
          <p:cNvPr id="10245" name="TextBox 1">
            <a:extLst>
              <a:ext uri="{FF2B5EF4-FFF2-40B4-BE49-F238E27FC236}">
                <a16:creationId xmlns:a16="http://schemas.microsoft.com/office/drawing/2014/main" id="{D7B04AFA-78BA-4551-997C-B3D744751C79}"/>
              </a:ext>
            </a:extLst>
          </p:cNvPr>
          <p:cNvSpPr txBox="1">
            <a:spLocks noChangeArrowheads="1"/>
          </p:cNvSpPr>
          <p:nvPr/>
        </p:nvSpPr>
        <p:spPr bwMode="auto">
          <a:xfrm>
            <a:off x="3309092" y="3861048"/>
            <a:ext cx="2190774" cy="369888"/>
          </a:xfrm>
          <a:prstGeom prst="rect">
            <a:avLst/>
          </a:prstGeom>
          <a:solidFill>
            <a:srgbClr val="07138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sz="1800" i="0">
                <a:solidFill>
                  <a:schemeClr val="tx1"/>
                </a:solidFill>
                <a:latin typeface="Times New Roman" panose="02020603050405020304" pitchFamily="18" charset="0"/>
                <a:cs typeface="Arial" panose="020B0604020202020204" pitchFamily="34" charset="0"/>
              </a:rPr>
              <a:t>                                                   </a:t>
            </a:r>
          </a:p>
        </p:txBody>
      </p:sp>
      <p:cxnSp>
        <p:nvCxnSpPr>
          <p:cNvPr id="8" name="Straight Connector 7">
            <a:extLst>
              <a:ext uri="{FF2B5EF4-FFF2-40B4-BE49-F238E27FC236}">
                <a16:creationId xmlns:a16="http://schemas.microsoft.com/office/drawing/2014/main" id="{7033ABEF-2D7F-4F41-88E0-AD1C6084D0B3}"/>
              </a:ext>
            </a:extLst>
          </p:cNvPr>
          <p:cNvCxnSpPr>
            <a:cxnSpLocks/>
          </p:cNvCxnSpPr>
          <p:nvPr/>
        </p:nvCxnSpPr>
        <p:spPr>
          <a:xfrm flipV="1">
            <a:off x="942876" y="4052358"/>
            <a:ext cx="1797368" cy="114343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1">
            <a:extLst>
              <a:ext uri="{FF2B5EF4-FFF2-40B4-BE49-F238E27FC236}">
                <a16:creationId xmlns:a16="http://schemas.microsoft.com/office/drawing/2014/main" id="{589C62C7-8D8C-4222-AB97-E3B417DBA39C}"/>
              </a:ext>
            </a:extLst>
          </p:cNvPr>
          <p:cNvSpPr txBox="1">
            <a:spLocks noChangeArrowheads="1"/>
          </p:cNvSpPr>
          <p:nvPr/>
        </p:nvSpPr>
        <p:spPr bwMode="auto">
          <a:xfrm>
            <a:off x="3656943" y="3993082"/>
            <a:ext cx="2535237" cy="369888"/>
          </a:xfrm>
          <a:prstGeom prst="rect">
            <a:avLst/>
          </a:prstGeom>
          <a:solidFill>
            <a:srgbClr val="07138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sz="1800" i="0">
                <a:solidFill>
                  <a:schemeClr val="tx1"/>
                </a:solidFill>
                <a:latin typeface="Times New Roman" panose="02020603050405020304" pitchFamily="18" charset="0"/>
                <a:cs typeface="Arial" panose="020B0604020202020204" pitchFamily="34" charset="0"/>
              </a:rPr>
              <a:t>                                                   </a:t>
            </a:r>
          </a:p>
        </p:txBody>
      </p:sp>
      <p:sp>
        <p:nvSpPr>
          <p:cNvPr id="11" name="TextBox 1">
            <a:extLst>
              <a:ext uri="{FF2B5EF4-FFF2-40B4-BE49-F238E27FC236}">
                <a16:creationId xmlns:a16="http://schemas.microsoft.com/office/drawing/2014/main" id="{A546212E-65A8-436C-8622-464316593261}"/>
              </a:ext>
            </a:extLst>
          </p:cNvPr>
          <p:cNvSpPr txBox="1">
            <a:spLocks noChangeArrowheads="1"/>
          </p:cNvSpPr>
          <p:nvPr/>
        </p:nvSpPr>
        <p:spPr bwMode="auto">
          <a:xfrm>
            <a:off x="2727558" y="4026034"/>
            <a:ext cx="2190774" cy="369888"/>
          </a:xfrm>
          <a:prstGeom prst="rect">
            <a:avLst/>
          </a:prstGeom>
          <a:solidFill>
            <a:srgbClr val="07138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sz="1800" i="0">
                <a:solidFill>
                  <a:schemeClr val="tx1"/>
                </a:solidFill>
                <a:latin typeface="Times New Roman" panose="02020603050405020304" pitchFamily="18" charset="0"/>
                <a:cs typeface="Arial" panose="020B0604020202020204" pitchFamily="34" charset="0"/>
              </a:rPr>
              <a:t>                                                   </a:t>
            </a:r>
          </a:p>
        </p:txBody>
      </p:sp>
      <p:sp>
        <p:nvSpPr>
          <p:cNvPr id="12" name="TextBox 1">
            <a:extLst>
              <a:ext uri="{FF2B5EF4-FFF2-40B4-BE49-F238E27FC236}">
                <a16:creationId xmlns:a16="http://schemas.microsoft.com/office/drawing/2014/main" id="{4EEE027D-0643-49AE-9761-3BE2BC5969ED}"/>
              </a:ext>
            </a:extLst>
          </p:cNvPr>
          <p:cNvSpPr txBox="1">
            <a:spLocks noChangeArrowheads="1"/>
          </p:cNvSpPr>
          <p:nvPr/>
        </p:nvSpPr>
        <p:spPr bwMode="auto">
          <a:xfrm rot="1877502">
            <a:off x="6022822" y="4515146"/>
            <a:ext cx="1951680" cy="369888"/>
          </a:xfrm>
          <a:prstGeom prst="rect">
            <a:avLst/>
          </a:prstGeom>
          <a:solidFill>
            <a:srgbClr val="050A66"/>
          </a:solidFill>
          <a:ln>
            <a:noFill/>
          </a:ln>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sz="1800" i="0">
                <a:solidFill>
                  <a:schemeClr val="tx1"/>
                </a:solidFill>
                <a:latin typeface="Times New Roman" panose="02020603050405020304" pitchFamily="18" charset="0"/>
                <a:cs typeface="Arial" panose="020B0604020202020204" pitchFamily="34" charset="0"/>
              </a:rPr>
              <a:t>                                                   </a:t>
            </a:r>
          </a:p>
        </p:txBody>
      </p:sp>
      <p:cxnSp>
        <p:nvCxnSpPr>
          <p:cNvPr id="13" name="Straight Connector 12">
            <a:extLst>
              <a:ext uri="{FF2B5EF4-FFF2-40B4-BE49-F238E27FC236}">
                <a16:creationId xmlns:a16="http://schemas.microsoft.com/office/drawing/2014/main" id="{AA73157C-17BD-4BAD-A517-4D8EDEB944BE}"/>
              </a:ext>
            </a:extLst>
          </p:cNvPr>
          <p:cNvCxnSpPr>
            <a:cxnSpLocks/>
          </p:cNvCxnSpPr>
          <p:nvPr/>
        </p:nvCxnSpPr>
        <p:spPr>
          <a:xfrm>
            <a:off x="2691554" y="4052358"/>
            <a:ext cx="1783550" cy="839984"/>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A61FA83-8A65-4CC2-A420-45DF71D13713}"/>
              </a:ext>
            </a:extLst>
          </p:cNvPr>
          <p:cNvCxnSpPr>
            <a:cxnSpLocks/>
          </p:cNvCxnSpPr>
          <p:nvPr/>
        </p:nvCxnSpPr>
        <p:spPr>
          <a:xfrm>
            <a:off x="6192180" y="4035202"/>
            <a:ext cx="1705961" cy="1051916"/>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36D30A4-BEC3-49D2-A3DA-0B468FA9D7B6}"/>
              </a:ext>
            </a:extLst>
          </p:cNvPr>
          <p:cNvCxnSpPr>
            <a:cxnSpLocks/>
          </p:cNvCxnSpPr>
          <p:nvPr/>
        </p:nvCxnSpPr>
        <p:spPr>
          <a:xfrm flipH="1">
            <a:off x="4482151" y="4026034"/>
            <a:ext cx="1710029" cy="866308"/>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10242" name="Rectangle 2">
            <a:extLst>
              <a:ext uri="{FF2B5EF4-FFF2-40B4-BE49-F238E27FC236}">
                <a16:creationId xmlns:a16="http://schemas.microsoft.com/office/drawing/2014/main" id="{EB2EEB7A-804C-4FA9-AE4E-7CE08D57A872}"/>
              </a:ext>
            </a:extLst>
          </p:cNvPr>
          <p:cNvSpPr>
            <a:spLocks noGrp="1"/>
          </p:cNvSpPr>
          <p:nvPr>
            <p:ph type="title"/>
          </p:nvPr>
        </p:nvSpPr>
        <p:spPr>
          <a:xfrm>
            <a:off x="27173" y="152400"/>
            <a:ext cx="8149716" cy="1375124"/>
          </a:xfrm>
          <a:noFill/>
        </p:spPr>
        <p:txBody>
          <a:bodyPr/>
          <a:lstStyle/>
          <a:p>
            <a:pPr>
              <a:lnSpc>
                <a:spcPts val="3200"/>
              </a:lnSpc>
              <a:spcBef>
                <a:spcPts val="1200"/>
              </a:spcBef>
              <a:spcAft>
                <a:spcPts val="2400"/>
              </a:spcAft>
            </a:pPr>
            <a:r>
              <a:rPr lang="en-US" altLang="en-US" sz="3400" b="1" dirty="0">
                <a:solidFill>
                  <a:srgbClr val="FF0000"/>
                </a:solidFill>
                <a:latin typeface="Arial" panose="020B0604020202020204" pitchFamily="34" charset="0"/>
                <a:cs typeface="Arial" panose="020B0604020202020204" pitchFamily="34" charset="0"/>
              </a:rPr>
              <a:t>      </a:t>
            </a:r>
            <a:r>
              <a:rPr altLang="en-US" sz="3800" b="1" dirty="0">
                <a:solidFill>
                  <a:srgbClr val="FF0000"/>
                </a:solidFill>
                <a:latin typeface="Arial" panose="020B0604020202020204" pitchFamily="34" charset="0"/>
                <a:cs typeface="Arial" panose="020B0604020202020204" pitchFamily="34" charset="0"/>
              </a:rPr>
              <a:t>Double Hop </a:t>
            </a:r>
            <a:r>
              <a:rPr lang="en-US" sz="3800" i="0" baseline="0" dirty="0">
                <a:solidFill>
                  <a:srgbClr val="FF0000"/>
                </a:solidFill>
                <a:latin typeface="Arial" panose="020B0604020202020204" pitchFamily="34" charset="0"/>
                <a:cs typeface="Arial" panose="020B0604020202020204" pitchFamily="34" charset="0"/>
              </a:rPr>
              <a:t>E</a:t>
            </a:r>
            <a:r>
              <a:rPr lang="en-US" sz="4400" i="0" baseline="-25000" dirty="0">
                <a:solidFill>
                  <a:srgbClr val="FF0000"/>
                </a:solidFill>
                <a:latin typeface="Arial" panose="020B0604020202020204" pitchFamily="34" charset="0"/>
                <a:cs typeface="Arial" panose="020B0604020202020204" pitchFamily="34" charset="0"/>
              </a:rPr>
              <a:t>s</a:t>
            </a:r>
            <a:r>
              <a:rPr altLang="en-US" sz="3800" b="1" dirty="0">
                <a:solidFill>
                  <a:srgbClr val="FF0000"/>
                </a:solidFill>
                <a:latin typeface="Arial" panose="020B0604020202020204" pitchFamily="34" charset="0"/>
                <a:cs typeface="Arial" panose="020B0604020202020204" pitchFamily="34" charset="0"/>
              </a:rPr>
              <a:t> Propagation</a:t>
            </a:r>
            <a:br>
              <a:rPr lang="en-US" altLang="en-US" sz="3600" dirty="0">
                <a:solidFill>
                  <a:srgbClr val="FF0000"/>
                </a:solidFill>
                <a:latin typeface="Arial" panose="020B0604020202020204" pitchFamily="34" charset="0"/>
                <a:cs typeface="Arial" panose="020B0604020202020204" pitchFamily="34" charset="0"/>
              </a:rPr>
            </a:br>
            <a:r>
              <a:rPr lang="en-US" altLang="en-US" sz="2400" dirty="0">
                <a:solidFill>
                  <a:srgbClr val="000000"/>
                </a:solidFill>
                <a:latin typeface="Arial" panose="020B0604020202020204" pitchFamily="34" charset="0"/>
                <a:cs typeface="Arial" panose="020B0604020202020204" pitchFamily="34" charset="0"/>
              </a:rPr>
              <a:t>Usually</a:t>
            </a:r>
            <a:r>
              <a:rPr lang="en-US" altLang="en-US" sz="2400" b="1" dirty="0">
                <a:solidFill>
                  <a:srgbClr val="000000"/>
                </a:solidFill>
                <a:latin typeface="Arial" panose="020B0604020202020204" pitchFamily="34" charset="0"/>
                <a:cs typeface="Arial" panose="020B0604020202020204" pitchFamily="34" charset="0"/>
              </a:rPr>
              <a:t> about 2800 to 4000 km (1600-2400 miles)</a:t>
            </a:r>
            <a:br>
              <a:rPr lang="en-US" altLang="en-US" sz="2400" b="1" dirty="0">
                <a:solidFill>
                  <a:srgbClr val="000000"/>
                </a:solidFill>
                <a:latin typeface="Arial" panose="020B0604020202020204" pitchFamily="34" charset="0"/>
                <a:cs typeface="Arial" panose="020B0604020202020204" pitchFamily="34" charset="0"/>
              </a:rPr>
            </a:br>
            <a:r>
              <a:rPr lang="en-US" altLang="en-US" sz="2400" b="1" dirty="0">
                <a:solidFill>
                  <a:srgbClr val="000000"/>
                </a:solidFill>
                <a:latin typeface="Arial" panose="020B0604020202020204" pitchFamily="34" charset="0"/>
                <a:cs typeface="Arial" panose="020B0604020202020204" pitchFamily="34" charset="0"/>
              </a:rPr>
              <a:t>    Sometimes as short as 2200 km (1400 miles)</a:t>
            </a:r>
            <a:endParaRPr altLang="en-US" sz="2400" b="1" dirty="0">
              <a:solidFill>
                <a:srgbClr val="00000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78E6A711-C755-4B66-919E-341F6B15B89A}"/>
              </a:ext>
            </a:extLst>
          </p:cNvPr>
          <p:cNvSpPr txBox="1"/>
          <p:nvPr/>
        </p:nvSpPr>
        <p:spPr>
          <a:xfrm>
            <a:off x="7804122" y="4617132"/>
            <a:ext cx="1161243" cy="377406"/>
          </a:xfrm>
          <a:prstGeom prst="rect">
            <a:avLst/>
          </a:prstGeom>
          <a:solidFill>
            <a:srgbClr val="020749"/>
          </a:solidFill>
        </p:spPr>
        <p:txBody>
          <a:bodyPr wrap="square" rtlCol="0">
            <a:spAutoFit/>
          </a:bodyPr>
          <a:lstStyle/>
          <a:p>
            <a:r>
              <a:rPr lang="en-US" dirty="0">
                <a:latin typeface="Comic Sans MS" panose="030F0702030302020204" pitchFamily="66" charset="0"/>
              </a:rPr>
              <a:t>Receiver</a:t>
            </a:r>
          </a:p>
        </p:txBody>
      </p:sp>
      <p:sp>
        <p:nvSpPr>
          <p:cNvPr id="25" name="TextBox 24">
            <a:extLst>
              <a:ext uri="{FF2B5EF4-FFF2-40B4-BE49-F238E27FC236}">
                <a16:creationId xmlns:a16="http://schemas.microsoft.com/office/drawing/2014/main" id="{750BFB4C-DE07-42A7-8D1C-8F5DC89353F1}"/>
              </a:ext>
            </a:extLst>
          </p:cNvPr>
          <p:cNvSpPr txBox="1"/>
          <p:nvPr/>
        </p:nvSpPr>
        <p:spPr>
          <a:xfrm>
            <a:off x="1799692" y="3167680"/>
            <a:ext cx="2047355" cy="369332"/>
          </a:xfrm>
          <a:prstGeom prst="rect">
            <a:avLst/>
          </a:prstGeom>
          <a:solidFill>
            <a:srgbClr val="0A1CAE"/>
          </a:solidFill>
        </p:spPr>
        <p:txBody>
          <a:bodyPr wrap="none" rtlCol="0">
            <a:spAutoFit/>
          </a:bodyPr>
          <a:lstStyle/>
          <a:p>
            <a:r>
              <a:rPr lang="en-US" dirty="0">
                <a:latin typeface="Comic Sans MS" panose="030F0702030302020204" pitchFamily="66" charset="0"/>
              </a:rPr>
              <a:t>Sporadic-E Patch</a:t>
            </a:r>
          </a:p>
        </p:txBody>
      </p:sp>
      <p:sp>
        <p:nvSpPr>
          <p:cNvPr id="26" name="TextBox 25">
            <a:extLst>
              <a:ext uri="{FF2B5EF4-FFF2-40B4-BE49-F238E27FC236}">
                <a16:creationId xmlns:a16="http://schemas.microsoft.com/office/drawing/2014/main" id="{D0ADBF61-70B1-43D7-A9CA-BC0077F0010B}"/>
              </a:ext>
            </a:extLst>
          </p:cNvPr>
          <p:cNvSpPr txBox="1"/>
          <p:nvPr/>
        </p:nvSpPr>
        <p:spPr>
          <a:xfrm>
            <a:off x="5156015" y="3140968"/>
            <a:ext cx="2116285" cy="369332"/>
          </a:xfrm>
          <a:prstGeom prst="rect">
            <a:avLst/>
          </a:prstGeom>
          <a:solidFill>
            <a:srgbClr val="04148D"/>
          </a:solidFill>
        </p:spPr>
        <p:txBody>
          <a:bodyPr wrap="none" rtlCol="0">
            <a:spAutoFit/>
          </a:bodyPr>
          <a:lstStyle/>
          <a:p>
            <a:r>
              <a:rPr lang="en-US" dirty="0">
                <a:latin typeface="Comic Sans MS" panose="030F0702030302020204" pitchFamily="66" charset="0"/>
              </a:rPr>
              <a:t>Sporadic-E Patch </a:t>
            </a:r>
          </a:p>
        </p:txBody>
      </p:sp>
      <p:sp>
        <p:nvSpPr>
          <p:cNvPr id="2" name="TextBox 1">
            <a:extLst>
              <a:ext uri="{FF2B5EF4-FFF2-40B4-BE49-F238E27FC236}">
                <a16:creationId xmlns:a16="http://schemas.microsoft.com/office/drawing/2014/main" id="{1364F3F7-C546-43A9-A858-35D64BE51721}"/>
              </a:ext>
            </a:extLst>
          </p:cNvPr>
          <p:cNvSpPr txBox="1"/>
          <p:nvPr/>
        </p:nvSpPr>
        <p:spPr>
          <a:xfrm>
            <a:off x="-2637" y="1783140"/>
            <a:ext cx="9146637" cy="1569660"/>
          </a:xfrm>
          <a:prstGeom prst="rect">
            <a:avLst/>
          </a:prstGeom>
          <a:solidFill>
            <a:srgbClr val="04177E"/>
          </a:solidFill>
        </p:spPr>
        <p:txBody>
          <a:bodyPr wrap="square" rtlCol="0">
            <a:spAutoFit/>
          </a:bodyPr>
          <a:lstStyle/>
          <a:p>
            <a:endParaRPr lang="en-US" dirty="0"/>
          </a:p>
          <a:p>
            <a:endParaRPr lang="en-US" dirty="0"/>
          </a:p>
          <a:p>
            <a:endParaRPr lang="en-US" dirty="0"/>
          </a:p>
          <a:p>
            <a:endParaRPr lang="en-US" dirty="0"/>
          </a:p>
        </p:txBody>
      </p:sp>
      <p:pic>
        <p:nvPicPr>
          <p:cNvPr id="10244" name="Picture 2" descr="Geometry of non-tilted Es cloud to cloud propagation">
            <a:extLst>
              <a:ext uri="{FF2B5EF4-FFF2-40B4-BE49-F238E27FC236}">
                <a16:creationId xmlns:a16="http://schemas.microsoft.com/office/drawing/2014/main" id="{79403173-BC98-429B-8BA1-D5C981336F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50" t="25606" r="2357" b="710"/>
          <a:stretch>
            <a:fillRect/>
          </a:stretch>
        </p:blipFill>
        <p:spPr bwMode="auto">
          <a:xfrm>
            <a:off x="3856" y="3137163"/>
            <a:ext cx="913288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a:extLst>
              <a:ext uri="{FF2B5EF4-FFF2-40B4-BE49-F238E27FC236}">
                <a16:creationId xmlns:a16="http://schemas.microsoft.com/office/drawing/2014/main" id="{E550F5E3-4FBD-4829-BDC9-AE6D25D13CBE}"/>
              </a:ext>
            </a:extLst>
          </p:cNvPr>
          <p:cNvSpPr txBox="1"/>
          <p:nvPr/>
        </p:nvSpPr>
        <p:spPr>
          <a:xfrm>
            <a:off x="3134737" y="4110335"/>
            <a:ext cx="2732663" cy="461665"/>
          </a:xfrm>
          <a:prstGeom prst="rect">
            <a:avLst/>
          </a:prstGeom>
          <a:solidFill>
            <a:srgbClr val="060D78"/>
          </a:solidFill>
        </p:spPr>
        <p:txBody>
          <a:bodyPr wrap="square" rtlCol="0">
            <a:spAutoFit/>
          </a:bodyPr>
          <a:lstStyle/>
          <a:p>
            <a:pPr algn="ctr"/>
            <a:endParaRPr lang="en-US" dirty="0">
              <a:latin typeface="Comic Sans MS" panose="030F0702030302020204" pitchFamily="66" charset="0"/>
            </a:endParaRPr>
          </a:p>
        </p:txBody>
      </p:sp>
      <p:sp>
        <p:nvSpPr>
          <p:cNvPr id="16" name="TextBox 15">
            <a:extLst>
              <a:ext uri="{FF2B5EF4-FFF2-40B4-BE49-F238E27FC236}">
                <a16:creationId xmlns:a16="http://schemas.microsoft.com/office/drawing/2014/main" id="{B54CB7B5-3460-4572-AC76-A66E5F2C954C}"/>
              </a:ext>
            </a:extLst>
          </p:cNvPr>
          <p:cNvSpPr txBox="1"/>
          <p:nvPr/>
        </p:nvSpPr>
        <p:spPr>
          <a:xfrm>
            <a:off x="2819400" y="3987991"/>
            <a:ext cx="3372779" cy="215444"/>
          </a:xfrm>
          <a:prstGeom prst="rect">
            <a:avLst/>
          </a:prstGeom>
          <a:solidFill>
            <a:srgbClr val="061393"/>
          </a:solidFill>
        </p:spPr>
        <p:txBody>
          <a:bodyPr wrap="square" rtlCol="0">
            <a:spAutoFit/>
          </a:bodyPr>
          <a:lstStyle/>
          <a:p>
            <a:r>
              <a:rPr lang="en-US" sz="800" dirty="0"/>
              <a:t>                                                          </a:t>
            </a:r>
          </a:p>
        </p:txBody>
      </p:sp>
      <p:cxnSp>
        <p:nvCxnSpPr>
          <p:cNvPr id="27" name="Straight Connector 26">
            <a:extLst>
              <a:ext uri="{FF2B5EF4-FFF2-40B4-BE49-F238E27FC236}">
                <a16:creationId xmlns:a16="http://schemas.microsoft.com/office/drawing/2014/main" id="{49179BEE-2D18-4C20-A595-940D218AD599}"/>
              </a:ext>
            </a:extLst>
          </p:cNvPr>
          <p:cNvCxnSpPr>
            <a:cxnSpLocks/>
          </p:cNvCxnSpPr>
          <p:nvPr/>
        </p:nvCxnSpPr>
        <p:spPr>
          <a:xfrm>
            <a:off x="2761714" y="4038600"/>
            <a:ext cx="1810286" cy="85374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F0C824D-F597-47E7-8A94-02A8460A936C}"/>
              </a:ext>
            </a:extLst>
          </p:cNvPr>
          <p:cNvCxnSpPr>
            <a:cxnSpLocks/>
          </p:cNvCxnSpPr>
          <p:nvPr/>
        </p:nvCxnSpPr>
        <p:spPr>
          <a:xfrm flipV="1">
            <a:off x="4572000" y="4026034"/>
            <a:ext cx="1620180" cy="86630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0A6D14A-ADF2-44AD-8F67-597DE67C8E6A}"/>
              </a:ext>
            </a:extLst>
          </p:cNvPr>
          <p:cNvSpPr txBox="1"/>
          <p:nvPr/>
        </p:nvSpPr>
        <p:spPr>
          <a:xfrm>
            <a:off x="3552464" y="5727665"/>
            <a:ext cx="2543536" cy="1054135"/>
          </a:xfrm>
          <a:prstGeom prst="rect">
            <a:avLst/>
          </a:prstGeom>
          <a:solidFill>
            <a:srgbClr val="0A20B1"/>
          </a:solidFill>
        </p:spPr>
        <p:txBody>
          <a:bodyPr wrap="square" rtlCol="0">
            <a:spAutoFit/>
          </a:bodyPr>
          <a:lstStyle/>
          <a:p>
            <a:pPr algn="ctr">
              <a:lnSpc>
                <a:spcPts val="2500"/>
              </a:lnSpc>
            </a:pPr>
            <a:r>
              <a:rPr lang="en-US" sz="2400" i="0" baseline="0" dirty="0">
                <a:latin typeface="Arial" panose="020B0604020202020204" pitchFamily="34" charset="0"/>
                <a:cs typeface="Arial" panose="020B0604020202020204" pitchFamily="34" charset="0"/>
              </a:rPr>
              <a:t>Lossy</a:t>
            </a:r>
          </a:p>
          <a:p>
            <a:pPr algn="ctr">
              <a:lnSpc>
                <a:spcPts val="2500"/>
              </a:lnSpc>
            </a:pPr>
            <a:r>
              <a:rPr lang="en-US" sz="2400" i="0" baseline="0" dirty="0">
                <a:latin typeface="Arial" panose="020B0604020202020204" pitchFamily="34" charset="0"/>
                <a:cs typeface="Arial" panose="020B0604020202020204" pitchFamily="34" charset="0"/>
              </a:rPr>
              <a:t>intermediate ground reflection</a:t>
            </a:r>
            <a:endParaRPr lang="en-US" dirty="0">
              <a:latin typeface="Arial" panose="020B0604020202020204" pitchFamily="34" charset="0"/>
              <a:cs typeface="Arial" panose="020B0604020202020204" pitchFamily="34" charset="0"/>
            </a:endParaRPr>
          </a:p>
        </p:txBody>
      </p:sp>
      <p:cxnSp>
        <p:nvCxnSpPr>
          <p:cNvPr id="36" name="Straight Arrow Connector 35">
            <a:extLst>
              <a:ext uri="{FF2B5EF4-FFF2-40B4-BE49-F238E27FC236}">
                <a16:creationId xmlns:a16="http://schemas.microsoft.com/office/drawing/2014/main" id="{57E0A542-8410-44A9-A958-D6C3621223FE}"/>
              </a:ext>
            </a:extLst>
          </p:cNvPr>
          <p:cNvCxnSpPr/>
          <p:nvPr/>
        </p:nvCxnSpPr>
        <p:spPr bwMode="auto">
          <a:xfrm flipH="1" flipV="1">
            <a:off x="4580708" y="4897120"/>
            <a:ext cx="266609" cy="866308"/>
          </a:xfrm>
          <a:prstGeom prst="straightConnector1">
            <a:avLst/>
          </a:prstGeom>
          <a:solidFill>
            <a:schemeClr val="accent1"/>
          </a:solidFill>
          <a:ln w="317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Box 13">
            <a:extLst>
              <a:ext uri="{FF2B5EF4-FFF2-40B4-BE49-F238E27FC236}">
                <a16:creationId xmlns:a16="http://schemas.microsoft.com/office/drawing/2014/main" id="{584777F9-898E-461B-B4DC-B0A3CFBBACA8}"/>
              </a:ext>
            </a:extLst>
          </p:cNvPr>
          <p:cNvSpPr txBox="1"/>
          <p:nvPr/>
        </p:nvSpPr>
        <p:spPr>
          <a:xfrm rot="16200000">
            <a:off x="5751882" y="3067264"/>
            <a:ext cx="235501" cy="461665"/>
          </a:xfrm>
          <a:prstGeom prst="rect">
            <a:avLst/>
          </a:prstGeom>
          <a:solidFill>
            <a:srgbClr val="061C93"/>
          </a:solidFill>
        </p:spPr>
        <p:txBody>
          <a:bodyPr wrap="square" rtlCol="0">
            <a:spAutoFit/>
          </a:bodyPr>
          <a:lstStyle/>
          <a:p>
            <a:r>
              <a:rPr lang="en-US" sz="800" dirty="0"/>
              <a:t> </a:t>
            </a:r>
            <a:r>
              <a:rPr lang="en-US" dirty="0"/>
              <a:t> </a:t>
            </a:r>
          </a:p>
        </p:txBody>
      </p:sp>
      <p:sp>
        <p:nvSpPr>
          <p:cNvPr id="38" name="TextBox 37">
            <a:extLst>
              <a:ext uri="{FF2B5EF4-FFF2-40B4-BE49-F238E27FC236}">
                <a16:creationId xmlns:a16="http://schemas.microsoft.com/office/drawing/2014/main" id="{9968A6F6-039C-456D-8B02-701B1F5E2D8A}"/>
              </a:ext>
            </a:extLst>
          </p:cNvPr>
          <p:cNvSpPr txBox="1"/>
          <p:nvPr/>
        </p:nvSpPr>
        <p:spPr>
          <a:xfrm rot="16200000">
            <a:off x="5787574" y="3158252"/>
            <a:ext cx="232228" cy="461665"/>
          </a:xfrm>
          <a:prstGeom prst="rect">
            <a:avLst/>
          </a:prstGeom>
          <a:solidFill>
            <a:srgbClr val="061C93"/>
          </a:solidFill>
        </p:spPr>
        <p:txBody>
          <a:bodyPr wrap="square" rtlCol="0">
            <a:spAutoFit/>
          </a:bodyPr>
          <a:lstStyle/>
          <a:p>
            <a:r>
              <a:rPr lang="en-US" sz="800" dirty="0"/>
              <a:t> </a:t>
            </a:r>
            <a:r>
              <a:rPr lang="en-US" dirty="0"/>
              <a:t> </a:t>
            </a:r>
          </a:p>
        </p:txBody>
      </p:sp>
      <p:sp>
        <p:nvSpPr>
          <p:cNvPr id="39" name="TextBox 38">
            <a:extLst>
              <a:ext uri="{FF2B5EF4-FFF2-40B4-BE49-F238E27FC236}">
                <a16:creationId xmlns:a16="http://schemas.microsoft.com/office/drawing/2014/main" id="{2243130C-481E-46BF-B89F-6105B2788082}"/>
              </a:ext>
            </a:extLst>
          </p:cNvPr>
          <p:cNvSpPr txBox="1"/>
          <p:nvPr/>
        </p:nvSpPr>
        <p:spPr>
          <a:xfrm rot="16200000">
            <a:off x="6210719" y="3161882"/>
            <a:ext cx="232228" cy="461665"/>
          </a:xfrm>
          <a:prstGeom prst="rect">
            <a:avLst/>
          </a:prstGeom>
          <a:solidFill>
            <a:srgbClr val="061C93"/>
          </a:solidFill>
        </p:spPr>
        <p:txBody>
          <a:bodyPr wrap="square" rtlCol="0">
            <a:spAutoFit/>
          </a:bodyPr>
          <a:lstStyle/>
          <a:p>
            <a:r>
              <a:rPr lang="en-US" sz="800" dirty="0"/>
              <a:t> </a:t>
            </a:r>
            <a:r>
              <a:rPr lang="en-US" dirty="0"/>
              <a:t> </a:t>
            </a:r>
          </a:p>
        </p:txBody>
      </p:sp>
      <p:sp>
        <p:nvSpPr>
          <p:cNvPr id="40" name="TextBox 39">
            <a:extLst>
              <a:ext uri="{FF2B5EF4-FFF2-40B4-BE49-F238E27FC236}">
                <a16:creationId xmlns:a16="http://schemas.microsoft.com/office/drawing/2014/main" id="{DE710F00-7E18-47DB-822B-176675176253}"/>
              </a:ext>
            </a:extLst>
          </p:cNvPr>
          <p:cNvSpPr txBox="1"/>
          <p:nvPr/>
        </p:nvSpPr>
        <p:spPr>
          <a:xfrm rot="16200000">
            <a:off x="6587253" y="3161882"/>
            <a:ext cx="232228" cy="461665"/>
          </a:xfrm>
          <a:prstGeom prst="rect">
            <a:avLst/>
          </a:prstGeom>
          <a:solidFill>
            <a:srgbClr val="061C93"/>
          </a:solidFill>
        </p:spPr>
        <p:txBody>
          <a:bodyPr wrap="square" rtlCol="0">
            <a:spAutoFit/>
          </a:bodyPr>
          <a:lstStyle/>
          <a:p>
            <a:r>
              <a:rPr lang="en-US" sz="800" dirty="0"/>
              <a:t> </a:t>
            </a:r>
            <a:r>
              <a:rPr lang="en-US" dirty="0"/>
              <a:t> </a:t>
            </a:r>
          </a:p>
        </p:txBody>
      </p:sp>
      <p:sp>
        <p:nvSpPr>
          <p:cNvPr id="41" name="TextBox 40">
            <a:extLst>
              <a:ext uri="{FF2B5EF4-FFF2-40B4-BE49-F238E27FC236}">
                <a16:creationId xmlns:a16="http://schemas.microsoft.com/office/drawing/2014/main" id="{947552BC-07B5-4E59-92EA-2065B2DB1994}"/>
              </a:ext>
            </a:extLst>
          </p:cNvPr>
          <p:cNvSpPr txBox="1"/>
          <p:nvPr/>
        </p:nvSpPr>
        <p:spPr>
          <a:xfrm rot="16200000">
            <a:off x="2461569" y="3161882"/>
            <a:ext cx="232228" cy="461665"/>
          </a:xfrm>
          <a:prstGeom prst="rect">
            <a:avLst/>
          </a:prstGeom>
          <a:solidFill>
            <a:srgbClr val="061C93"/>
          </a:solidFill>
        </p:spPr>
        <p:txBody>
          <a:bodyPr wrap="square" rtlCol="0">
            <a:spAutoFit/>
          </a:bodyPr>
          <a:lstStyle/>
          <a:p>
            <a:r>
              <a:rPr lang="en-US" sz="800" dirty="0"/>
              <a:t> </a:t>
            </a:r>
            <a:r>
              <a:rPr lang="en-US" dirty="0"/>
              <a:t> </a:t>
            </a:r>
          </a:p>
        </p:txBody>
      </p:sp>
      <p:sp>
        <p:nvSpPr>
          <p:cNvPr id="42" name="TextBox 41">
            <a:extLst>
              <a:ext uri="{FF2B5EF4-FFF2-40B4-BE49-F238E27FC236}">
                <a16:creationId xmlns:a16="http://schemas.microsoft.com/office/drawing/2014/main" id="{398E0553-AFDA-4B6A-82A1-9D1E48A7F31B}"/>
              </a:ext>
            </a:extLst>
          </p:cNvPr>
          <p:cNvSpPr txBox="1"/>
          <p:nvPr/>
        </p:nvSpPr>
        <p:spPr>
          <a:xfrm rot="16200000">
            <a:off x="2926026" y="3161882"/>
            <a:ext cx="232228" cy="461665"/>
          </a:xfrm>
          <a:prstGeom prst="rect">
            <a:avLst/>
          </a:prstGeom>
          <a:solidFill>
            <a:srgbClr val="061C93"/>
          </a:solidFill>
        </p:spPr>
        <p:txBody>
          <a:bodyPr wrap="square" rtlCol="0">
            <a:spAutoFit/>
          </a:bodyPr>
          <a:lstStyle/>
          <a:p>
            <a:r>
              <a:rPr lang="en-US" sz="800" dirty="0"/>
              <a:t> </a:t>
            </a:r>
            <a:r>
              <a:rPr lang="en-US" dirty="0"/>
              <a:t> </a:t>
            </a:r>
          </a:p>
        </p:txBody>
      </p:sp>
      <p:sp>
        <p:nvSpPr>
          <p:cNvPr id="43" name="TextBox 42">
            <a:extLst>
              <a:ext uri="{FF2B5EF4-FFF2-40B4-BE49-F238E27FC236}">
                <a16:creationId xmlns:a16="http://schemas.microsoft.com/office/drawing/2014/main" id="{83CF5F4A-A8FA-4CD5-9823-62C8F9C23A92}"/>
              </a:ext>
            </a:extLst>
          </p:cNvPr>
          <p:cNvSpPr txBox="1"/>
          <p:nvPr/>
        </p:nvSpPr>
        <p:spPr>
          <a:xfrm rot="16200000">
            <a:off x="3234453" y="3161882"/>
            <a:ext cx="232228" cy="461665"/>
          </a:xfrm>
          <a:prstGeom prst="rect">
            <a:avLst/>
          </a:prstGeom>
          <a:solidFill>
            <a:srgbClr val="061C93"/>
          </a:solidFill>
        </p:spPr>
        <p:txBody>
          <a:bodyPr wrap="square" rtlCol="0">
            <a:spAutoFit/>
          </a:bodyPr>
          <a:lstStyle/>
          <a:p>
            <a:r>
              <a:rPr lang="en-US" sz="800" dirty="0"/>
              <a:t> </a:t>
            </a:r>
            <a:r>
              <a:rPr lang="en-US" dirty="0"/>
              <a:t> </a:t>
            </a:r>
          </a:p>
        </p:txBody>
      </p:sp>
      <p:cxnSp>
        <p:nvCxnSpPr>
          <p:cNvPr id="30" name="Straight Arrow Connector 29">
            <a:extLst>
              <a:ext uri="{FF2B5EF4-FFF2-40B4-BE49-F238E27FC236}">
                <a16:creationId xmlns:a16="http://schemas.microsoft.com/office/drawing/2014/main" id="{CB4C28FC-2C10-4957-A0B6-7039374AE1CB}"/>
              </a:ext>
            </a:extLst>
          </p:cNvPr>
          <p:cNvCxnSpPr/>
          <p:nvPr/>
        </p:nvCxnSpPr>
        <p:spPr bwMode="auto">
          <a:xfrm flipH="1">
            <a:off x="2761714" y="2209800"/>
            <a:ext cx="1085333" cy="1786959"/>
          </a:xfrm>
          <a:prstGeom prst="straightConnector1">
            <a:avLst/>
          </a:prstGeom>
          <a:solidFill>
            <a:schemeClr val="accent1"/>
          </a:solidFill>
          <a:ln w="317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TextBox 43">
            <a:extLst>
              <a:ext uri="{FF2B5EF4-FFF2-40B4-BE49-F238E27FC236}">
                <a16:creationId xmlns:a16="http://schemas.microsoft.com/office/drawing/2014/main" id="{974B9B42-8AAD-4841-817E-310B5B701C25}"/>
              </a:ext>
            </a:extLst>
          </p:cNvPr>
          <p:cNvSpPr txBox="1"/>
          <p:nvPr/>
        </p:nvSpPr>
        <p:spPr>
          <a:xfrm>
            <a:off x="-4740" y="4613057"/>
            <a:ext cx="1205779" cy="430887"/>
          </a:xfrm>
          <a:prstGeom prst="rect">
            <a:avLst/>
          </a:prstGeom>
          <a:solidFill>
            <a:srgbClr val="020846"/>
          </a:solidFill>
        </p:spPr>
        <p:txBody>
          <a:bodyPr wrap="none" rtlCol="0">
            <a:spAutoFit/>
          </a:bodyPr>
          <a:lstStyle/>
          <a:p>
            <a:r>
              <a:rPr lang="en-US" sz="2200" dirty="0"/>
              <a:t>             </a:t>
            </a:r>
          </a:p>
        </p:txBody>
      </p:sp>
      <p:cxnSp>
        <p:nvCxnSpPr>
          <p:cNvPr id="23" name="Straight Connector 22">
            <a:extLst>
              <a:ext uri="{FF2B5EF4-FFF2-40B4-BE49-F238E27FC236}">
                <a16:creationId xmlns:a16="http://schemas.microsoft.com/office/drawing/2014/main" id="{F98B3C27-7BFE-478E-99CD-E9390AA52B33}"/>
              </a:ext>
            </a:extLst>
          </p:cNvPr>
          <p:cNvCxnSpPr>
            <a:cxnSpLocks/>
          </p:cNvCxnSpPr>
          <p:nvPr/>
        </p:nvCxnSpPr>
        <p:spPr>
          <a:xfrm flipH="1">
            <a:off x="942876" y="4019098"/>
            <a:ext cx="1818838" cy="1176691"/>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C17F836-3382-40B0-831A-6A1BB8E54EBB}"/>
              </a:ext>
            </a:extLst>
          </p:cNvPr>
          <p:cNvSpPr txBox="1"/>
          <p:nvPr/>
        </p:nvSpPr>
        <p:spPr>
          <a:xfrm>
            <a:off x="7755366" y="4633454"/>
            <a:ext cx="970137" cy="430887"/>
          </a:xfrm>
          <a:prstGeom prst="rect">
            <a:avLst/>
          </a:prstGeom>
          <a:solidFill>
            <a:srgbClr val="020846"/>
          </a:solidFill>
        </p:spPr>
        <p:txBody>
          <a:bodyPr wrap="none" rtlCol="0">
            <a:spAutoFit/>
          </a:bodyPr>
          <a:lstStyle/>
          <a:p>
            <a:r>
              <a:rPr lang="en-US" sz="2200" dirty="0"/>
              <a:t>          </a:t>
            </a:r>
          </a:p>
        </p:txBody>
      </p:sp>
      <p:cxnSp>
        <p:nvCxnSpPr>
          <p:cNvPr id="28" name="Straight Connector 27">
            <a:extLst>
              <a:ext uri="{FF2B5EF4-FFF2-40B4-BE49-F238E27FC236}">
                <a16:creationId xmlns:a16="http://schemas.microsoft.com/office/drawing/2014/main" id="{81B66C5D-BC17-4680-BC7A-EE94C1C59C90}"/>
              </a:ext>
            </a:extLst>
          </p:cNvPr>
          <p:cNvCxnSpPr>
            <a:cxnSpLocks/>
          </p:cNvCxnSpPr>
          <p:nvPr/>
        </p:nvCxnSpPr>
        <p:spPr>
          <a:xfrm flipH="1" flipV="1">
            <a:off x="6192180" y="4019098"/>
            <a:ext cx="1677799" cy="102627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5EB6599-A241-4E99-9CF9-649ACFE6CD9B}"/>
              </a:ext>
            </a:extLst>
          </p:cNvPr>
          <p:cNvSpPr txBox="1"/>
          <p:nvPr/>
        </p:nvSpPr>
        <p:spPr>
          <a:xfrm>
            <a:off x="228600" y="5711370"/>
            <a:ext cx="1371600" cy="430887"/>
          </a:xfrm>
          <a:prstGeom prst="rect">
            <a:avLst/>
          </a:prstGeom>
          <a:noFill/>
        </p:spPr>
        <p:txBody>
          <a:bodyPr wrap="square" rtlCol="0">
            <a:spAutoFit/>
          </a:bodyPr>
          <a:lstStyle/>
          <a:p>
            <a:pPr algn="ctr"/>
            <a:r>
              <a:rPr lang="en-US" sz="2200" dirty="0">
                <a:highlight>
                  <a:srgbClr val="000714"/>
                </a:highlight>
              </a:rPr>
              <a:t>Maryland</a:t>
            </a:r>
            <a:r>
              <a:rPr lang="en-US" sz="2200" dirty="0"/>
              <a:t>  </a:t>
            </a:r>
          </a:p>
        </p:txBody>
      </p:sp>
      <p:sp>
        <p:nvSpPr>
          <p:cNvPr id="46" name="TextBox 45">
            <a:extLst>
              <a:ext uri="{FF2B5EF4-FFF2-40B4-BE49-F238E27FC236}">
                <a16:creationId xmlns:a16="http://schemas.microsoft.com/office/drawing/2014/main" id="{31C7F652-8618-436E-886C-9DF210E1D49F}"/>
              </a:ext>
            </a:extLst>
          </p:cNvPr>
          <p:cNvSpPr txBox="1"/>
          <p:nvPr/>
        </p:nvSpPr>
        <p:spPr>
          <a:xfrm>
            <a:off x="7239000" y="5562600"/>
            <a:ext cx="1371600" cy="769441"/>
          </a:xfrm>
          <a:prstGeom prst="rect">
            <a:avLst/>
          </a:prstGeom>
          <a:solidFill>
            <a:srgbClr val="00010C"/>
          </a:solidFill>
        </p:spPr>
        <p:txBody>
          <a:bodyPr wrap="square" rtlCol="0">
            <a:spAutoFit/>
          </a:bodyPr>
          <a:lstStyle/>
          <a:p>
            <a:pPr algn="ctr"/>
            <a:r>
              <a:rPr lang="en-US" sz="2200" dirty="0"/>
              <a:t>California</a:t>
            </a:r>
          </a:p>
          <a:p>
            <a:pPr algn="ctr"/>
            <a:r>
              <a:rPr lang="en-US" sz="2200" dirty="0"/>
              <a:t>4000 km  </a:t>
            </a:r>
          </a:p>
        </p:txBody>
      </p:sp>
      <p:sp>
        <p:nvSpPr>
          <p:cNvPr id="47" name="TextBox 46">
            <a:extLst>
              <a:ext uri="{FF2B5EF4-FFF2-40B4-BE49-F238E27FC236}">
                <a16:creationId xmlns:a16="http://schemas.microsoft.com/office/drawing/2014/main" id="{24043254-01D5-4B25-8E83-BB82F0AC1693}"/>
              </a:ext>
            </a:extLst>
          </p:cNvPr>
          <p:cNvSpPr txBox="1"/>
          <p:nvPr/>
        </p:nvSpPr>
        <p:spPr>
          <a:xfrm>
            <a:off x="0" y="3432562"/>
            <a:ext cx="3036625" cy="682238"/>
          </a:xfrm>
          <a:prstGeom prst="rect">
            <a:avLst/>
          </a:prstGeom>
          <a:noFill/>
        </p:spPr>
        <p:txBody>
          <a:bodyPr wrap="square" rtlCol="0">
            <a:spAutoFit/>
          </a:bodyPr>
          <a:lstStyle/>
          <a:p>
            <a:pPr>
              <a:lnSpc>
                <a:spcPts val="2300"/>
              </a:lnSpc>
            </a:pPr>
            <a:r>
              <a:rPr lang="en-US" dirty="0">
                <a:latin typeface="Arial" panose="020B0604020202020204" pitchFamily="34" charset="0"/>
                <a:cs typeface="Arial" panose="020B0604020202020204" pitchFamily="34" charset="0"/>
              </a:rPr>
              <a:t>E</a:t>
            </a:r>
            <a:r>
              <a:rPr lang="en-US" sz="2400" i="0" baseline="0" dirty="0">
                <a:solidFill>
                  <a:schemeClr val="tx1"/>
                </a:solidFill>
                <a:latin typeface="Arial" panose="020B0604020202020204" pitchFamily="34" charset="0"/>
                <a:cs typeface="Arial" panose="020B0604020202020204" pitchFamily="34" charset="0"/>
              </a:rPr>
              <a:t>levation angle</a:t>
            </a:r>
          </a:p>
          <a:p>
            <a:pPr>
              <a:lnSpc>
                <a:spcPts val="2300"/>
              </a:lnSpc>
            </a:pPr>
            <a:r>
              <a:rPr lang="en-US" dirty="0">
                <a:latin typeface="Arial" panose="020B0604020202020204" pitchFamily="34" charset="0"/>
                <a:cs typeface="Arial" panose="020B0604020202020204" pitchFamily="34" charset="0"/>
              </a:rPr>
              <a:t> usually below 5</a:t>
            </a:r>
            <a:r>
              <a:rPr lang="en-US" sz="2400" baseline="0" dirty="0"/>
              <a:t>º</a:t>
            </a:r>
            <a:endParaRPr lang="en-US" sz="2400" i="0" baseline="0" dirty="0">
              <a:latin typeface="Arial" panose="020B0604020202020204" pitchFamily="34" charset="0"/>
              <a:cs typeface="Arial" panose="020B0604020202020204" pitchFamily="34" charset="0"/>
            </a:endParaRPr>
          </a:p>
        </p:txBody>
      </p:sp>
      <p:cxnSp>
        <p:nvCxnSpPr>
          <p:cNvPr id="48" name="Straight Arrow Connector 47">
            <a:extLst>
              <a:ext uri="{FF2B5EF4-FFF2-40B4-BE49-F238E27FC236}">
                <a16:creationId xmlns:a16="http://schemas.microsoft.com/office/drawing/2014/main" id="{925C1A35-CE1A-429E-A802-0A347BD1C2B7}"/>
              </a:ext>
            </a:extLst>
          </p:cNvPr>
          <p:cNvCxnSpPr/>
          <p:nvPr/>
        </p:nvCxnSpPr>
        <p:spPr bwMode="auto">
          <a:xfrm>
            <a:off x="1402353" y="4052358"/>
            <a:ext cx="397339" cy="564774"/>
          </a:xfrm>
          <a:prstGeom prst="straightConnector1">
            <a:avLst/>
          </a:prstGeom>
          <a:solidFill>
            <a:schemeClr val="accent1"/>
          </a:solidFill>
          <a:ln w="317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TextBox 48">
            <a:extLst>
              <a:ext uri="{FF2B5EF4-FFF2-40B4-BE49-F238E27FC236}">
                <a16:creationId xmlns:a16="http://schemas.microsoft.com/office/drawing/2014/main" id="{C04A8047-663E-40FD-ADA3-D7D74861127A}"/>
              </a:ext>
            </a:extLst>
          </p:cNvPr>
          <p:cNvSpPr txBox="1"/>
          <p:nvPr/>
        </p:nvSpPr>
        <p:spPr>
          <a:xfrm>
            <a:off x="3855" y="4608217"/>
            <a:ext cx="1445895" cy="682238"/>
          </a:xfrm>
          <a:prstGeom prst="rect">
            <a:avLst/>
          </a:prstGeom>
          <a:noFill/>
        </p:spPr>
        <p:txBody>
          <a:bodyPr wrap="square" rtlCol="0">
            <a:spAutoFit/>
          </a:bodyPr>
          <a:lstStyle/>
          <a:p>
            <a:pPr>
              <a:lnSpc>
                <a:spcPts val="2300"/>
              </a:lnSpc>
            </a:pPr>
            <a:r>
              <a:rPr lang="en-US" dirty="0">
                <a:latin typeface="Arial" panose="020B0604020202020204" pitchFamily="34" charset="0"/>
                <a:cs typeface="Arial" panose="020B0604020202020204" pitchFamily="34" charset="0"/>
              </a:rPr>
              <a:t>50 ft high</a:t>
            </a:r>
            <a:endParaRPr lang="en-US" sz="2400" i="0" baseline="0" dirty="0">
              <a:solidFill>
                <a:schemeClr val="tx1"/>
              </a:solidFill>
              <a:latin typeface="Arial" panose="020B0604020202020204" pitchFamily="34" charset="0"/>
              <a:cs typeface="Arial" panose="020B0604020202020204" pitchFamily="34" charset="0"/>
            </a:endParaRPr>
          </a:p>
          <a:p>
            <a:pPr>
              <a:lnSpc>
                <a:spcPts val="2300"/>
              </a:lnSpc>
            </a:pPr>
            <a:r>
              <a:rPr lang="en-US" dirty="0">
                <a:latin typeface="Arial" panose="020B0604020202020204" pitchFamily="34" charset="0"/>
                <a:cs typeface="Arial" panose="020B0604020202020204" pitchFamily="34" charset="0"/>
              </a:rPr>
              <a:t>   </a:t>
            </a:r>
            <a:r>
              <a:rPr lang="en-US" sz="2400" i="0" baseline="0" dirty="0">
                <a:solidFill>
                  <a:schemeClr val="tx1"/>
                </a:solidFill>
                <a:latin typeface="Arial" panose="020B0604020202020204" pitchFamily="34" charset="0"/>
                <a:cs typeface="Arial" panose="020B0604020202020204" pitchFamily="34" charset="0"/>
              </a:rPr>
              <a:t>Yagi</a:t>
            </a:r>
            <a:endParaRPr lang="en-US" sz="2400" i="0" baseline="0" dirty="0">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B461D5B4-A614-4394-AA89-7120F2629779}"/>
              </a:ext>
            </a:extLst>
          </p:cNvPr>
          <p:cNvSpPr txBox="1"/>
          <p:nvPr/>
        </p:nvSpPr>
        <p:spPr>
          <a:xfrm>
            <a:off x="3468316" y="4891314"/>
            <a:ext cx="1256084" cy="707886"/>
          </a:xfrm>
          <a:prstGeom prst="rect">
            <a:avLst/>
          </a:prstGeom>
          <a:noFill/>
        </p:spPr>
        <p:txBody>
          <a:bodyPr wrap="square" rtlCol="0">
            <a:spAutoFit/>
          </a:bodyPr>
          <a:lstStyle/>
          <a:p>
            <a:pPr algn="ctr">
              <a:lnSpc>
                <a:spcPts val="2400"/>
              </a:lnSpc>
            </a:pPr>
            <a:r>
              <a:rPr lang="en-US" sz="2200" dirty="0">
                <a:highlight>
                  <a:srgbClr val="000714"/>
                </a:highlight>
              </a:rPr>
              <a:t>Kansas</a:t>
            </a:r>
          </a:p>
          <a:p>
            <a:pPr algn="ctr">
              <a:lnSpc>
                <a:spcPts val="2400"/>
              </a:lnSpc>
            </a:pPr>
            <a:r>
              <a:rPr lang="en-US" sz="2200" dirty="0">
                <a:highlight>
                  <a:srgbClr val="000714"/>
                </a:highlight>
              </a:rPr>
              <a:t>2000 km  </a:t>
            </a:r>
          </a:p>
        </p:txBody>
      </p:sp>
      <p:cxnSp>
        <p:nvCxnSpPr>
          <p:cNvPr id="32" name="Straight Arrow Connector 31">
            <a:extLst>
              <a:ext uri="{FF2B5EF4-FFF2-40B4-BE49-F238E27FC236}">
                <a16:creationId xmlns:a16="http://schemas.microsoft.com/office/drawing/2014/main" id="{6FB1A193-587F-4C52-B825-61C01414B811}"/>
              </a:ext>
            </a:extLst>
          </p:cNvPr>
          <p:cNvCxnSpPr/>
          <p:nvPr/>
        </p:nvCxnSpPr>
        <p:spPr bwMode="auto">
          <a:xfrm>
            <a:off x="5181600" y="2209800"/>
            <a:ext cx="1028079" cy="1783969"/>
          </a:xfrm>
          <a:prstGeom prst="straightConnector1">
            <a:avLst/>
          </a:prstGeom>
          <a:solidFill>
            <a:schemeClr val="accent1"/>
          </a:solidFill>
          <a:ln w="317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 name="TextBox 51">
            <a:extLst>
              <a:ext uri="{FF2B5EF4-FFF2-40B4-BE49-F238E27FC236}">
                <a16:creationId xmlns:a16="http://schemas.microsoft.com/office/drawing/2014/main" id="{08B21C49-88BB-4B0A-AB0A-E5C614C20A3C}"/>
              </a:ext>
            </a:extLst>
          </p:cNvPr>
          <p:cNvSpPr txBox="1"/>
          <p:nvPr/>
        </p:nvSpPr>
        <p:spPr>
          <a:xfrm>
            <a:off x="3854" y="2209800"/>
            <a:ext cx="9140145" cy="438582"/>
          </a:xfrm>
          <a:prstGeom prst="rect">
            <a:avLst/>
          </a:prstGeom>
          <a:solidFill>
            <a:srgbClr val="04177E"/>
          </a:solidFill>
        </p:spPr>
        <p:txBody>
          <a:bodyPr wrap="square" rtlCol="0">
            <a:spAutoFit/>
          </a:bodyPr>
          <a:lstStyle/>
          <a:p>
            <a:pPr algn="ctr">
              <a:lnSpc>
                <a:spcPts val="2700"/>
              </a:lnSpc>
            </a:pPr>
            <a:r>
              <a:rPr lang="en-US" i="0" baseline="0" dirty="0">
                <a:solidFill>
                  <a:schemeClr val="tx1"/>
                </a:solidFill>
                <a:latin typeface="Arial" panose="020B0604020202020204" pitchFamily="34" charset="0"/>
                <a:cs typeface="Arial" panose="020B0604020202020204" pitchFamily="34" charset="0"/>
              </a:rPr>
              <a:t>Two localized, </a:t>
            </a:r>
            <a:r>
              <a:rPr lang="en-US" sz="2400" i="0" baseline="0" dirty="0">
                <a:solidFill>
                  <a:schemeClr val="tx1"/>
                </a:solidFill>
                <a:latin typeface="Arial" panose="020B0604020202020204" pitchFamily="34" charset="0"/>
                <a:cs typeface="Arial" panose="020B0604020202020204" pitchFamily="34" charset="0"/>
              </a:rPr>
              <a:t>irregularly spaced,</a:t>
            </a:r>
            <a:r>
              <a:rPr lang="en-US" i="0" baseline="0" dirty="0">
                <a:solidFill>
                  <a:schemeClr val="tx1"/>
                </a:solidFill>
                <a:latin typeface="Arial" panose="020B0604020202020204" pitchFamily="34" charset="0"/>
                <a:cs typeface="Arial" panose="020B0604020202020204" pitchFamily="34" charset="0"/>
              </a:rPr>
              <a:t> irregularly shaped E</a:t>
            </a:r>
            <a:r>
              <a:rPr lang="en-US" sz="2800" i="0" baseline="-25000" dirty="0">
                <a:solidFill>
                  <a:schemeClr val="tx1"/>
                </a:solidFill>
                <a:latin typeface="Arial" panose="020B0604020202020204" pitchFamily="34" charset="0"/>
                <a:cs typeface="Arial" panose="020B0604020202020204" pitchFamily="34" charset="0"/>
              </a:rPr>
              <a:t>s</a:t>
            </a:r>
            <a:r>
              <a:rPr lang="en-US" sz="2400" i="0" baseline="-25000" dirty="0">
                <a:solidFill>
                  <a:schemeClr val="tx1"/>
                </a:solidFill>
                <a:latin typeface="Arial" panose="020B0604020202020204" pitchFamily="34" charset="0"/>
                <a:cs typeface="Arial" panose="020B0604020202020204" pitchFamily="34" charset="0"/>
              </a:rPr>
              <a:t> </a:t>
            </a:r>
            <a:r>
              <a:rPr lang="en-US" sz="2400" i="0" baseline="0" dirty="0">
                <a:solidFill>
                  <a:schemeClr val="tx1"/>
                </a:solidFill>
                <a:latin typeface="Arial" panose="020B0604020202020204" pitchFamily="34" charset="0"/>
                <a:cs typeface="Arial" panose="020B0604020202020204" pitchFamily="34" charset="0"/>
              </a:rPr>
              <a:t>patches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43020">
                                            <p:txEl>
                                              <p:pRg st="0" end="0"/>
                                            </p:txEl>
                                          </p:spTgt>
                                        </p:tgtEl>
                                        <p:attrNameLst>
                                          <p:attrName>style.visibility</p:attrName>
                                        </p:attrNameLst>
                                      </p:cBhvr>
                                      <p:to>
                                        <p:strVal val="visible"/>
                                      </p:to>
                                    </p:set>
                                    <p:animEffect transition="in" filter="wipe(left)">
                                      <p:cBhvr>
                                        <p:cTn id="7" dur="500"/>
                                        <p:tgtEl>
                                          <p:spTgt spid="430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0"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solidFill>
          <a:srgbClr val="030E77"/>
        </a:solidFill>
        <a:effectLst/>
      </p:bgPr>
    </p:bg>
    <p:spTree>
      <p:nvGrpSpPr>
        <p:cNvPr id="1" name=""/>
        <p:cNvGrpSpPr/>
        <p:nvPr/>
      </p:nvGrpSpPr>
      <p:grpSpPr>
        <a:xfrm>
          <a:off x="0" y="0"/>
          <a:ext cx="0" cy="0"/>
          <a:chOff x="0" y="0"/>
          <a:chExt cx="0" cy="0"/>
        </a:xfrm>
      </p:grpSpPr>
      <p:sp>
        <p:nvSpPr>
          <p:cNvPr id="26" name="TextBox 2">
            <a:extLst>
              <a:ext uri="{FF2B5EF4-FFF2-40B4-BE49-F238E27FC236}">
                <a16:creationId xmlns:a16="http://schemas.microsoft.com/office/drawing/2014/main" id="{947675B1-AA24-4697-8796-34DEFFFC50D6}"/>
              </a:ext>
            </a:extLst>
          </p:cNvPr>
          <p:cNvSpPr txBox="1">
            <a:spLocks noChangeArrowheads="1"/>
          </p:cNvSpPr>
          <p:nvPr/>
        </p:nvSpPr>
        <p:spPr bwMode="auto">
          <a:xfrm>
            <a:off x="2524906" y="1367136"/>
            <a:ext cx="2566207" cy="466130"/>
          </a:xfrm>
          <a:prstGeom prst="rect">
            <a:avLst/>
          </a:prstGeom>
          <a:solidFill>
            <a:srgbClr val="030E77"/>
          </a:solidFill>
          <a:ln>
            <a:noFill/>
          </a:ln>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lgn="ctr">
              <a:spcBef>
                <a:spcPct val="0"/>
              </a:spcBef>
              <a:buFontTx/>
              <a:buNone/>
            </a:pPr>
            <a:endParaRPr lang="en-US" altLang="en-US" i="0" dirty="0">
              <a:solidFill>
                <a:schemeClr val="tx1"/>
              </a:solidFill>
              <a:latin typeface="Arial" panose="020B0604020202020204" pitchFamily="34" charset="0"/>
              <a:cs typeface="Arial" panose="020B0604020202020204" pitchFamily="34" charset="0"/>
            </a:endParaRPr>
          </a:p>
        </p:txBody>
      </p:sp>
      <p:pic>
        <p:nvPicPr>
          <p:cNvPr id="12292" name="Picture 2" descr="Geometry of non-tilted Es cloud to cloud propagation">
            <a:extLst>
              <a:ext uri="{FF2B5EF4-FFF2-40B4-BE49-F238E27FC236}">
                <a16:creationId xmlns:a16="http://schemas.microsoft.com/office/drawing/2014/main" id="{A5F8C635-EE8A-4A65-865A-9441CA2649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50" t="25606" r="2357" b="710"/>
          <a:stretch>
            <a:fillRect/>
          </a:stretch>
        </p:blipFill>
        <p:spPr bwMode="auto">
          <a:xfrm>
            <a:off x="6278" y="1776750"/>
            <a:ext cx="9145660" cy="35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0" name="Rectangle 12">
            <a:extLst>
              <a:ext uri="{FF2B5EF4-FFF2-40B4-BE49-F238E27FC236}">
                <a16:creationId xmlns:a16="http://schemas.microsoft.com/office/drawing/2014/main" id="{01465E73-40A8-4FCF-AC31-F431F01DBDED}"/>
              </a:ext>
            </a:extLst>
          </p:cNvPr>
          <p:cNvSpPr>
            <a:spLocks noChangeArrowheads="1"/>
          </p:cNvSpPr>
          <p:nvPr/>
        </p:nvSpPr>
        <p:spPr bwMode="auto">
          <a:xfrm>
            <a:off x="142875" y="893763"/>
            <a:ext cx="4948238"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174625" indent="-174625" defTabSz="7620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804863" indent="-266700" defTabSz="7620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65225" indent="-161925" defTabSz="7620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60525" indent="-228600" defTabSz="7620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1970088" indent="-130175" defTabSz="7620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427288" indent="-130175" defTabSz="7620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884488" indent="-130175" defTabSz="7620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341688" indent="-130175" defTabSz="7620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798888" indent="-130175" defTabSz="7620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Aft>
                <a:spcPct val="20000"/>
              </a:spcAft>
              <a:buFontTx/>
              <a:buChar char="•"/>
            </a:pPr>
            <a:endParaRPr lang="en-US" altLang="en-US" sz="2000" i="0">
              <a:solidFill>
                <a:schemeClr val="tx1"/>
              </a:solidFill>
              <a:latin typeface="Arial" panose="020B0604020202020204" pitchFamily="34" charset="0"/>
              <a:cs typeface="Arial" panose="020B0604020202020204" pitchFamily="34" charset="0"/>
            </a:endParaRPr>
          </a:p>
        </p:txBody>
      </p:sp>
      <p:sp>
        <p:nvSpPr>
          <p:cNvPr id="12293" name="TextBox 1">
            <a:extLst>
              <a:ext uri="{FF2B5EF4-FFF2-40B4-BE49-F238E27FC236}">
                <a16:creationId xmlns:a16="http://schemas.microsoft.com/office/drawing/2014/main" id="{D6D4EA8E-5486-44AA-912B-E3426FE29737}"/>
              </a:ext>
            </a:extLst>
          </p:cNvPr>
          <p:cNvSpPr txBox="1">
            <a:spLocks noChangeArrowheads="1"/>
          </p:cNvSpPr>
          <p:nvPr/>
        </p:nvSpPr>
        <p:spPr bwMode="auto">
          <a:xfrm>
            <a:off x="0" y="5303837"/>
            <a:ext cx="9151938" cy="1502976"/>
          </a:xfrm>
          <a:prstGeom prst="rect">
            <a:avLst/>
          </a:prstGeom>
          <a:solidFill>
            <a:srgbClr val="081CA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lgn="ctr">
              <a:lnSpc>
                <a:spcPts val="2500"/>
              </a:lnSpc>
              <a:spcBef>
                <a:spcPts val="600"/>
              </a:spcBef>
              <a:buFontTx/>
              <a:buNone/>
            </a:pPr>
            <a:r>
              <a:rPr lang="en-US" sz="2200" i="0" baseline="0" dirty="0">
                <a:solidFill>
                  <a:schemeClr val="tx1"/>
                </a:solidFill>
                <a:latin typeface="Arial" panose="020B0604020202020204" pitchFamily="34" charset="0"/>
                <a:cs typeface="Arial" panose="020B0604020202020204" pitchFamily="34" charset="0"/>
              </a:rPr>
              <a:t>E</a:t>
            </a:r>
            <a:r>
              <a:rPr lang="en-US" sz="2800" i="0" baseline="-25000" dirty="0">
                <a:solidFill>
                  <a:schemeClr val="tx1"/>
                </a:solidFill>
                <a:latin typeface="Arial" panose="020B0604020202020204" pitchFamily="34" charset="0"/>
                <a:cs typeface="Arial" panose="020B0604020202020204" pitchFamily="34" charset="0"/>
              </a:rPr>
              <a:t>s</a:t>
            </a:r>
            <a:r>
              <a:rPr lang="en-US" altLang="en-US" sz="2200" i="0" dirty="0">
                <a:solidFill>
                  <a:schemeClr val="tx1"/>
                </a:solidFill>
                <a:latin typeface="Arial" panose="020B0604020202020204" pitchFamily="34" charset="0"/>
                <a:cs typeface="Arial" panose="020B0604020202020204" pitchFamily="34" charset="0"/>
              </a:rPr>
              <a:t> ionization patches are often capable of efficient above-the-MUF partial reflection at higher frequencies than reflections returning to Earth</a:t>
            </a:r>
          </a:p>
          <a:p>
            <a:pPr algn="ctr">
              <a:lnSpc>
                <a:spcPts val="2500"/>
              </a:lnSpc>
              <a:spcBef>
                <a:spcPts val="600"/>
              </a:spcBef>
              <a:buFontTx/>
              <a:buNone/>
            </a:pPr>
            <a:r>
              <a:rPr lang="en-US" altLang="en-US" sz="2200" i="0" dirty="0">
                <a:solidFill>
                  <a:schemeClr val="tx1"/>
                </a:solidFill>
                <a:latin typeface="Arial" panose="020B0604020202020204" pitchFamily="34" charset="0"/>
                <a:cs typeface="Arial" panose="020B0604020202020204" pitchFamily="34" charset="0"/>
              </a:rPr>
              <a:t>Partial reflections may propagate between two or more </a:t>
            </a:r>
            <a:r>
              <a:rPr lang="en-US" sz="2200" i="0" baseline="0" dirty="0">
                <a:solidFill>
                  <a:schemeClr val="tx1"/>
                </a:solidFill>
                <a:latin typeface="Arial" panose="020B0604020202020204" pitchFamily="34" charset="0"/>
                <a:cs typeface="Arial" panose="020B0604020202020204" pitchFamily="34" charset="0"/>
              </a:rPr>
              <a:t>E</a:t>
            </a:r>
            <a:r>
              <a:rPr lang="en-US" sz="2800" i="0" baseline="-25000" dirty="0">
                <a:solidFill>
                  <a:schemeClr val="tx1"/>
                </a:solidFill>
                <a:latin typeface="Arial" panose="020B0604020202020204" pitchFamily="34" charset="0"/>
                <a:cs typeface="Arial" panose="020B0604020202020204" pitchFamily="34" charset="0"/>
              </a:rPr>
              <a:t>s</a:t>
            </a:r>
            <a:r>
              <a:rPr lang="en-US" altLang="en-US" sz="2200" i="0" dirty="0">
                <a:solidFill>
                  <a:schemeClr val="tx1"/>
                </a:solidFill>
                <a:latin typeface="Arial" panose="020B0604020202020204" pitchFamily="34" charset="0"/>
                <a:cs typeface="Arial" panose="020B0604020202020204" pitchFamily="34" charset="0"/>
              </a:rPr>
              <a:t> ionization patches via chordal hops with no lossy intermediate ground reflection </a:t>
            </a:r>
          </a:p>
        </p:txBody>
      </p:sp>
      <p:sp>
        <p:nvSpPr>
          <p:cNvPr id="12294" name="TextBox 10">
            <a:extLst>
              <a:ext uri="{FF2B5EF4-FFF2-40B4-BE49-F238E27FC236}">
                <a16:creationId xmlns:a16="http://schemas.microsoft.com/office/drawing/2014/main" id="{7D0BAB31-6399-4D8A-BFC3-3701E63A3487}"/>
              </a:ext>
            </a:extLst>
          </p:cNvPr>
          <p:cNvSpPr txBox="1">
            <a:spLocks noChangeArrowheads="1"/>
          </p:cNvSpPr>
          <p:nvPr/>
        </p:nvSpPr>
        <p:spPr bwMode="auto">
          <a:xfrm>
            <a:off x="5680075" y="1687513"/>
            <a:ext cx="1203325" cy="461962"/>
          </a:xfrm>
          <a:prstGeom prst="rect">
            <a:avLst/>
          </a:prstGeom>
          <a:solidFill>
            <a:srgbClr val="030E77"/>
          </a:solidFill>
          <a:ln>
            <a:noFill/>
          </a:ln>
        </p:spPr>
        <p:txBody>
          <a:bodyPr wrap="non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i="0" dirty="0">
                <a:solidFill>
                  <a:schemeClr val="tx1"/>
                </a:solidFill>
                <a:latin typeface="Arial" panose="020B0604020202020204" pitchFamily="34" charset="0"/>
                <a:cs typeface="Arial" panose="020B0604020202020204" pitchFamily="34" charset="0"/>
              </a:rPr>
              <a:t>            </a:t>
            </a:r>
          </a:p>
        </p:txBody>
      </p:sp>
      <p:sp>
        <p:nvSpPr>
          <p:cNvPr id="12296" name="TextBox 12">
            <a:extLst>
              <a:ext uri="{FF2B5EF4-FFF2-40B4-BE49-F238E27FC236}">
                <a16:creationId xmlns:a16="http://schemas.microsoft.com/office/drawing/2014/main" id="{906B437A-8178-4A5C-B841-D87A8DCB0C7F}"/>
              </a:ext>
            </a:extLst>
          </p:cNvPr>
          <p:cNvSpPr txBox="1">
            <a:spLocks noChangeArrowheads="1"/>
          </p:cNvSpPr>
          <p:nvPr/>
        </p:nvSpPr>
        <p:spPr bwMode="auto">
          <a:xfrm>
            <a:off x="3864672" y="2600325"/>
            <a:ext cx="1124673" cy="461963"/>
          </a:xfrm>
          <a:prstGeom prst="rect">
            <a:avLst/>
          </a:prstGeom>
          <a:solidFill>
            <a:srgbClr val="040D8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i="0" dirty="0">
                <a:solidFill>
                  <a:schemeClr val="tx1"/>
                </a:solidFill>
                <a:latin typeface="Arial" panose="020B0604020202020204" pitchFamily="34" charset="0"/>
                <a:cs typeface="Arial" panose="020B0604020202020204" pitchFamily="34" charset="0"/>
              </a:rPr>
              <a:t>           </a:t>
            </a:r>
          </a:p>
        </p:txBody>
      </p:sp>
      <p:sp>
        <p:nvSpPr>
          <p:cNvPr id="12298" name="TextBox 19">
            <a:extLst>
              <a:ext uri="{FF2B5EF4-FFF2-40B4-BE49-F238E27FC236}">
                <a16:creationId xmlns:a16="http://schemas.microsoft.com/office/drawing/2014/main" id="{C0A61A50-276D-49A0-97B1-C9B5C6B1F40B}"/>
              </a:ext>
            </a:extLst>
          </p:cNvPr>
          <p:cNvSpPr txBox="1">
            <a:spLocks noChangeArrowheads="1"/>
          </p:cNvSpPr>
          <p:nvPr/>
        </p:nvSpPr>
        <p:spPr bwMode="auto">
          <a:xfrm>
            <a:off x="2284413" y="1598613"/>
            <a:ext cx="1204912" cy="461962"/>
          </a:xfrm>
          <a:prstGeom prst="rect">
            <a:avLst/>
          </a:prstGeom>
          <a:solidFill>
            <a:srgbClr val="0919A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i="0">
                <a:solidFill>
                  <a:schemeClr val="tx1"/>
                </a:solidFill>
                <a:latin typeface="Arial" panose="020B0604020202020204" pitchFamily="34" charset="0"/>
                <a:cs typeface="Arial" panose="020B0604020202020204" pitchFamily="34" charset="0"/>
              </a:rPr>
              <a:t>            </a:t>
            </a:r>
          </a:p>
        </p:txBody>
      </p:sp>
      <p:sp>
        <p:nvSpPr>
          <p:cNvPr id="31" name="TextBox 30">
            <a:extLst>
              <a:ext uri="{FF2B5EF4-FFF2-40B4-BE49-F238E27FC236}">
                <a16:creationId xmlns:a16="http://schemas.microsoft.com/office/drawing/2014/main" id="{05DFBD9B-B1C3-4589-9AE5-0ADF883E1041}"/>
              </a:ext>
            </a:extLst>
          </p:cNvPr>
          <p:cNvSpPr txBox="1"/>
          <p:nvPr/>
        </p:nvSpPr>
        <p:spPr>
          <a:xfrm>
            <a:off x="7807761" y="3200400"/>
            <a:ext cx="1235976" cy="400110"/>
          </a:xfrm>
          <a:prstGeom prst="rect">
            <a:avLst/>
          </a:prstGeom>
          <a:solidFill>
            <a:srgbClr val="020749"/>
          </a:solidFill>
        </p:spPr>
        <p:txBody>
          <a:bodyPr wrap="square" rtlCol="0">
            <a:spAutoFit/>
          </a:bodyPr>
          <a:lstStyle/>
          <a:p>
            <a:r>
              <a:rPr lang="en-US" sz="2000" dirty="0">
                <a:latin typeface="Comic Sans MS" panose="030F0702030302020204" pitchFamily="66" charset="0"/>
              </a:rPr>
              <a:t>Receiver</a:t>
            </a:r>
          </a:p>
        </p:txBody>
      </p:sp>
      <p:sp>
        <p:nvSpPr>
          <p:cNvPr id="28" name="TextBox 2">
            <a:extLst>
              <a:ext uri="{FF2B5EF4-FFF2-40B4-BE49-F238E27FC236}">
                <a16:creationId xmlns:a16="http://schemas.microsoft.com/office/drawing/2014/main" id="{34D6E119-FB40-4ACC-B26F-547A599E2427}"/>
              </a:ext>
            </a:extLst>
          </p:cNvPr>
          <p:cNvSpPr txBox="1">
            <a:spLocks noChangeArrowheads="1"/>
          </p:cNvSpPr>
          <p:nvPr/>
        </p:nvSpPr>
        <p:spPr bwMode="auto">
          <a:xfrm>
            <a:off x="0" y="1367135"/>
            <a:ext cx="2580494" cy="461665"/>
          </a:xfrm>
          <a:prstGeom prst="rect">
            <a:avLst/>
          </a:prstGeom>
          <a:solidFill>
            <a:srgbClr val="051471"/>
          </a:solidFill>
          <a:ln>
            <a:noFill/>
          </a:ln>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lgn="ctr">
              <a:spcBef>
                <a:spcPct val="0"/>
              </a:spcBef>
              <a:buFontTx/>
              <a:buNone/>
            </a:pPr>
            <a:endParaRPr lang="en-US" altLang="en-US" i="0" dirty="0">
              <a:solidFill>
                <a:schemeClr val="tx1"/>
              </a:solidFill>
              <a:latin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89121859-7BB3-44DF-A29D-67241042FA0D}"/>
              </a:ext>
            </a:extLst>
          </p:cNvPr>
          <p:cNvCxnSpPr>
            <a:cxnSpLocks/>
          </p:cNvCxnSpPr>
          <p:nvPr/>
        </p:nvCxnSpPr>
        <p:spPr>
          <a:xfrm>
            <a:off x="6177813" y="2616617"/>
            <a:ext cx="1649016" cy="959054"/>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E2DEFE3-E95F-463A-BD34-ABDBC63A017A}"/>
              </a:ext>
            </a:extLst>
          </p:cNvPr>
          <p:cNvSpPr txBox="1"/>
          <p:nvPr/>
        </p:nvSpPr>
        <p:spPr>
          <a:xfrm>
            <a:off x="3276601" y="3898865"/>
            <a:ext cx="2666999" cy="1054135"/>
          </a:xfrm>
          <a:prstGeom prst="rect">
            <a:avLst/>
          </a:prstGeom>
          <a:solidFill>
            <a:srgbClr val="081CA3"/>
          </a:solidFill>
        </p:spPr>
        <p:txBody>
          <a:bodyPr wrap="square" rtlCol="0">
            <a:spAutoFit/>
          </a:bodyPr>
          <a:lstStyle/>
          <a:p>
            <a:pPr algn="ctr">
              <a:lnSpc>
                <a:spcPts val="2500"/>
              </a:lnSpc>
            </a:pPr>
            <a:r>
              <a:rPr lang="en-US" dirty="0">
                <a:latin typeface="Arial" panose="020B0604020202020204" pitchFamily="34" charset="0"/>
                <a:cs typeface="Arial" panose="020B0604020202020204" pitchFamily="34" charset="0"/>
              </a:rPr>
              <a:t>No (or few)</a:t>
            </a:r>
          </a:p>
          <a:p>
            <a:pPr algn="ctr">
              <a:lnSpc>
                <a:spcPts val="2500"/>
              </a:lnSpc>
            </a:pPr>
            <a:r>
              <a:rPr lang="en-US" dirty="0">
                <a:latin typeface="Arial" panose="020B0604020202020204" pitchFamily="34" charset="0"/>
                <a:cs typeface="Arial" panose="020B0604020202020204" pitchFamily="34" charset="0"/>
              </a:rPr>
              <a:t>l</a:t>
            </a:r>
            <a:r>
              <a:rPr lang="en-US" sz="2400" i="0" baseline="0" dirty="0">
                <a:latin typeface="Arial" panose="020B0604020202020204" pitchFamily="34" charset="0"/>
                <a:cs typeface="Arial" panose="020B0604020202020204" pitchFamily="34" charset="0"/>
              </a:rPr>
              <a:t>ossy intermediate ground reflections</a:t>
            </a:r>
            <a:endParaRPr lang="en-US" dirty="0">
              <a:latin typeface="Arial" panose="020B0604020202020204" pitchFamily="34" charset="0"/>
              <a:cs typeface="Arial" panose="020B0604020202020204" pitchFamily="34" charset="0"/>
            </a:endParaRPr>
          </a:p>
        </p:txBody>
      </p:sp>
      <p:sp>
        <p:nvSpPr>
          <p:cNvPr id="25" name="TextBox 10">
            <a:extLst>
              <a:ext uri="{FF2B5EF4-FFF2-40B4-BE49-F238E27FC236}">
                <a16:creationId xmlns:a16="http://schemas.microsoft.com/office/drawing/2014/main" id="{63DF4C34-02FB-48EC-9E98-31CD61B9C614}"/>
              </a:ext>
            </a:extLst>
          </p:cNvPr>
          <p:cNvSpPr txBox="1">
            <a:spLocks noChangeArrowheads="1"/>
          </p:cNvSpPr>
          <p:nvPr/>
        </p:nvSpPr>
        <p:spPr bwMode="auto">
          <a:xfrm>
            <a:off x="2286000" y="1676400"/>
            <a:ext cx="1203325" cy="461962"/>
          </a:xfrm>
          <a:prstGeom prst="rect">
            <a:avLst/>
          </a:prstGeom>
          <a:solidFill>
            <a:srgbClr val="0919A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i="0">
                <a:solidFill>
                  <a:schemeClr val="tx1"/>
                </a:solidFill>
                <a:latin typeface="Arial" panose="020B0604020202020204" pitchFamily="34" charset="0"/>
                <a:cs typeface="Arial" panose="020B0604020202020204" pitchFamily="34" charset="0"/>
              </a:rPr>
              <a:t>            </a:t>
            </a:r>
          </a:p>
        </p:txBody>
      </p:sp>
      <p:sp>
        <p:nvSpPr>
          <p:cNvPr id="40" name="TextBox 21">
            <a:extLst>
              <a:ext uri="{FF2B5EF4-FFF2-40B4-BE49-F238E27FC236}">
                <a16:creationId xmlns:a16="http://schemas.microsoft.com/office/drawing/2014/main" id="{14D8C441-FA6E-434E-97EC-101FE6DCC31D}"/>
              </a:ext>
            </a:extLst>
          </p:cNvPr>
          <p:cNvSpPr txBox="1">
            <a:spLocks noChangeArrowheads="1"/>
          </p:cNvSpPr>
          <p:nvPr/>
        </p:nvSpPr>
        <p:spPr bwMode="auto">
          <a:xfrm>
            <a:off x="304800" y="1676400"/>
            <a:ext cx="2159000" cy="461962"/>
          </a:xfrm>
          <a:prstGeom prst="rect">
            <a:avLst/>
          </a:prstGeom>
          <a:solidFill>
            <a:srgbClr val="030E7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lgn="ctr">
              <a:spcBef>
                <a:spcPct val="0"/>
              </a:spcBef>
              <a:buFontTx/>
              <a:buNone/>
            </a:pPr>
            <a:r>
              <a:rPr lang="en-US" altLang="en-US" sz="800" i="0">
                <a:solidFill>
                  <a:schemeClr val="tx1"/>
                </a:solidFill>
                <a:latin typeface="Arial" panose="020B0604020202020204" pitchFamily="34" charset="0"/>
                <a:cs typeface="Arial" panose="020B0604020202020204" pitchFamily="34" charset="0"/>
              </a:rPr>
              <a:t>                                                                              </a:t>
            </a:r>
            <a:r>
              <a:rPr lang="en-US" altLang="en-US" i="0">
                <a:solidFill>
                  <a:schemeClr val="tx1"/>
                </a:solidFill>
                <a:latin typeface="Arial" panose="020B0604020202020204" pitchFamily="34" charset="0"/>
                <a:cs typeface="Arial" panose="020B0604020202020204" pitchFamily="34" charset="0"/>
              </a:rPr>
              <a:t> </a:t>
            </a:r>
          </a:p>
        </p:txBody>
      </p:sp>
      <p:sp>
        <p:nvSpPr>
          <p:cNvPr id="41" name="TextBox 21">
            <a:extLst>
              <a:ext uri="{FF2B5EF4-FFF2-40B4-BE49-F238E27FC236}">
                <a16:creationId xmlns:a16="http://schemas.microsoft.com/office/drawing/2014/main" id="{71B9A99A-68DB-4283-AF9A-A1498D7F04BA}"/>
              </a:ext>
            </a:extLst>
          </p:cNvPr>
          <p:cNvSpPr txBox="1">
            <a:spLocks noChangeArrowheads="1"/>
          </p:cNvSpPr>
          <p:nvPr/>
        </p:nvSpPr>
        <p:spPr bwMode="auto">
          <a:xfrm>
            <a:off x="0" y="2128838"/>
            <a:ext cx="2159000" cy="461962"/>
          </a:xfrm>
          <a:prstGeom prst="rect">
            <a:avLst/>
          </a:prstGeom>
          <a:solidFill>
            <a:srgbClr val="030E7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lgn="ctr">
              <a:spcBef>
                <a:spcPct val="0"/>
              </a:spcBef>
              <a:buFontTx/>
              <a:buNone/>
            </a:pPr>
            <a:r>
              <a:rPr lang="en-US" altLang="en-US" sz="800" i="0">
                <a:solidFill>
                  <a:schemeClr val="tx1"/>
                </a:solidFill>
                <a:latin typeface="Arial" panose="020B0604020202020204" pitchFamily="34" charset="0"/>
                <a:cs typeface="Arial" panose="020B0604020202020204" pitchFamily="34" charset="0"/>
              </a:rPr>
              <a:t>                                                                              </a:t>
            </a:r>
            <a:r>
              <a:rPr lang="en-US" altLang="en-US" i="0">
                <a:solidFill>
                  <a:schemeClr val="tx1"/>
                </a:solidFill>
                <a:latin typeface="Arial" panose="020B0604020202020204" pitchFamily="34" charset="0"/>
                <a:cs typeface="Arial" panose="020B0604020202020204" pitchFamily="34" charset="0"/>
              </a:rPr>
              <a:t> </a:t>
            </a:r>
          </a:p>
        </p:txBody>
      </p:sp>
      <p:sp>
        <p:nvSpPr>
          <p:cNvPr id="12295" name="TextBox 11">
            <a:extLst>
              <a:ext uri="{FF2B5EF4-FFF2-40B4-BE49-F238E27FC236}">
                <a16:creationId xmlns:a16="http://schemas.microsoft.com/office/drawing/2014/main" id="{2341409D-269C-407F-9DDF-546C6B04F998}"/>
              </a:ext>
            </a:extLst>
          </p:cNvPr>
          <p:cNvSpPr txBox="1">
            <a:spLocks noChangeArrowheads="1"/>
          </p:cNvSpPr>
          <p:nvPr/>
        </p:nvSpPr>
        <p:spPr bwMode="auto">
          <a:xfrm>
            <a:off x="3164115" y="2608501"/>
            <a:ext cx="2590800" cy="425758"/>
          </a:xfrm>
          <a:prstGeom prst="rect">
            <a:avLst/>
          </a:prstGeom>
          <a:solidFill>
            <a:srgbClr val="040D84"/>
          </a:solidFill>
          <a:ln>
            <a:noFill/>
          </a:ln>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lgn="ctr">
              <a:lnSpc>
                <a:spcPts val="2600"/>
              </a:lnSpc>
              <a:spcBef>
                <a:spcPct val="0"/>
              </a:spcBef>
              <a:buFontTx/>
              <a:buNone/>
            </a:pPr>
            <a:endParaRPr lang="en-US" altLang="en-US" i="0" dirty="0">
              <a:solidFill>
                <a:schemeClr val="tx1"/>
              </a:solidFill>
              <a:latin typeface="Arial" panose="020B0604020202020204" pitchFamily="34" charset="0"/>
              <a:cs typeface="Arial" panose="020B0604020202020204" pitchFamily="34" charset="0"/>
            </a:endParaRPr>
          </a:p>
        </p:txBody>
      </p:sp>
      <p:sp>
        <p:nvSpPr>
          <p:cNvPr id="12300" name="TextBox 21">
            <a:extLst>
              <a:ext uri="{FF2B5EF4-FFF2-40B4-BE49-F238E27FC236}">
                <a16:creationId xmlns:a16="http://schemas.microsoft.com/office/drawing/2014/main" id="{7168202C-60FA-4EA3-9E59-6CEF8E280A1E}"/>
              </a:ext>
            </a:extLst>
          </p:cNvPr>
          <p:cNvSpPr txBox="1">
            <a:spLocks noChangeArrowheads="1"/>
          </p:cNvSpPr>
          <p:nvPr/>
        </p:nvSpPr>
        <p:spPr bwMode="auto">
          <a:xfrm>
            <a:off x="2514600" y="2971800"/>
            <a:ext cx="41421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lgn="ctr">
              <a:spcBef>
                <a:spcPct val="0"/>
              </a:spcBef>
              <a:buFontTx/>
              <a:buNone/>
            </a:pPr>
            <a:r>
              <a:rPr lang="en-US" altLang="en-US" i="0" dirty="0">
                <a:solidFill>
                  <a:schemeClr val="tx1"/>
                </a:solidFill>
                <a:latin typeface="Arial" panose="020B0604020202020204" pitchFamily="34" charset="0"/>
                <a:cs typeface="Arial" panose="020B0604020202020204" pitchFamily="34" charset="0"/>
              </a:rPr>
              <a:t>One or more chordal hop(s)</a:t>
            </a:r>
          </a:p>
        </p:txBody>
      </p:sp>
      <p:sp>
        <p:nvSpPr>
          <p:cNvPr id="12290" name="Rectangle 2">
            <a:extLst>
              <a:ext uri="{FF2B5EF4-FFF2-40B4-BE49-F238E27FC236}">
                <a16:creationId xmlns:a16="http://schemas.microsoft.com/office/drawing/2014/main" id="{ECC9D61C-3C36-46EC-AFAD-EB942C52E9CF}"/>
              </a:ext>
            </a:extLst>
          </p:cNvPr>
          <p:cNvSpPr>
            <a:spLocks noGrp="1"/>
          </p:cNvSpPr>
          <p:nvPr>
            <p:ph type="title"/>
          </p:nvPr>
        </p:nvSpPr>
        <p:spPr>
          <a:xfrm>
            <a:off x="-1" y="2751"/>
            <a:ext cx="7391401" cy="1249107"/>
          </a:xfrm>
          <a:solidFill>
            <a:schemeClr val="tx1"/>
          </a:solidFill>
        </p:spPr>
        <p:txBody>
          <a:bodyPr/>
          <a:lstStyle/>
          <a:p>
            <a:pPr algn="ctr">
              <a:lnSpc>
                <a:spcPts val="2800"/>
              </a:lnSpc>
            </a:pPr>
            <a:r>
              <a:rPr lang="en-US" altLang="en-US" sz="3200" dirty="0">
                <a:solidFill>
                  <a:srgbClr val="FF0000"/>
                </a:solidFill>
                <a:latin typeface="Arial" panose="020B0604020202020204" pitchFamily="34" charset="0"/>
                <a:cs typeface="Arial" panose="020B0604020202020204" pitchFamily="34" charset="0"/>
              </a:rPr>
              <a:t>A</a:t>
            </a:r>
            <a:r>
              <a:rPr lang="en-US" altLang="en-US" sz="3200" b="1" dirty="0">
                <a:solidFill>
                  <a:srgbClr val="FF0000"/>
                </a:solidFill>
                <a:latin typeface="Arial" panose="020B0604020202020204" pitchFamily="34" charset="0"/>
                <a:cs typeface="Arial" panose="020B0604020202020204" pitchFamily="34" charset="0"/>
              </a:rPr>
              <a:t>bove-the-MUF </a:t>
            </a:r>
            <a:r>
              <a:rPr lang="en-US" altLang="en-US" sz="3200" dirty="0">
                <a:solidFill>
                  <a:srgbClr val="FF0000"/>
                </a:solidFill>
                <a:latin typeface="Arial" panose="020B0604020202020204" pitchFamily="34" charset="0"/>
                <a:cs typeface="Arial" panose="020B0604020202020204" pitchFamily="34" charset="0"/>
              </a:rPr>
              <a:t>P</a:t>
            </a:r>
            <a:r>
              <a:rPr lang="en-US" altLang="en-US" sz="3200" b="1" dirty="0">
                <a:solidFill>
                  <a:srgbClr val="FF0000"/>
                </a:solidFill>
                <a:latin typeface="Arial" panose="020B0604020202020204" pitchFamily="34" charset="0"/>
                <a:cs typeface="Arial" panose="020B0604020202020204" pitchFamily="34" charset="0"/>
              </a:rPr>
              <a:t>artial </a:t>
            </a:r>
            <a:r>
              <a:rPr lang="en-US" altLang="en-US" sz="3200" dirty="0">
                <a:solidFill>
                  <a:srgbClr val="FF0000"/>
                </a:solidFill>
                <a:latin typeface="Arial" panose="020B0604020202020204" pitchFamily="34" charset="0"/>
                <a:cs typeface="Arial" panose="020B0604020202020204" pitchFamily="34" charset="0"/>
              </a:rPr>
              <a:t>R</a:t>
            </a:r>
            <a:r>
              <a:rPr altLang="en-US" sz="3200" b="1" dirty="0">
                <a:solidFill>
                  <a:srgbClr val="FF0000"/>
                </a:solidFill>
                <a:latin typeface="Arial" panose="020B0604020202020204" pitchFamily="34" charset="0"/>
                <a:cs typeface="Arial" panose="020B0604020202020204" pitchFamily="34" charset="0"/>
              </a:rPr>
              <a:t>eflections</a:t>
            </a:r>
            <a:r>
              <a:rPr lang="en-US" altLang="en-US" sz="3200" b="1" dirty="0">
                <a:solidFill>
                  <a:srgbClr val="FF0000"/>
                </a:solidFill>
                <a:latin typeface="Arial" panose="020B0604020202020204" pitchFamily="34" charset="0"/>
                <a:cs typeface="Arial" panose="020B0604020202020204" pitchFamily="34" charset="0"/>
              </a:rPr>
              <a:t> </a:t>
            </a:r>
            <a:br>
              <a:rPr lang="en-US" altLang="en-US" sz="3100" b="1" dirty="0">
                <a:solidFill>
                  <a:srgbClr val="FF0000"/>
                </a:solidFill>
                <a:latin typeface="Arial" panose="020B0604020202020204" pitchFamily="34" charset="0"/>
                <a:cs typeface="Arial" panose="020B0604020202020204" pitchFamily="34" charset="0"/>
              </a:rPr>
            </a:br>
            <a:r>
              <a:rPr lang="en-US" altLang="en-US" sz="3100" b="1" dirty="0">
                <a:solidFill>
                  <a:srgbClr val="FF0000"/>
                </a:solidFill>
                <a:latin typeface="Arial" panose="020B0604020202020204" pitchFamily="34" charset="0"/>
                <a:cs typeface="Arial" panose="020B0604020202020204" pitchFamily="34" charset="0"/>
              </a:rPr>
              <a:t>via</a:t>
            </a:r>
            <a:r>
              <a:rPr lang="en-US" altLang="en-US" sz="3100" dirty="0">
                <a:solidFill>
                  <a:srgbClr val="FF0000"/>
                </a:solidFill>
                <a:latin typeface="Arial" panose="020B0604020202020204" pitchFamily="34" charset="0"/>
                <a:cs typeface="Arial" panose="020B0604020202020204" pitchFamily="34" charset="0"/>
              </a:rPr>
              <a:t> C</a:t>
            </a:r>
            <a:r>
              <a:rPr lang="en-US" altLang="en-US" sz="3100" b="1" dirty="0">
                <a:solidFill>
                  <a:srgbClr val="FF0000"/>
                </a:solidFill>
                <a:latin typeface="Arial" panose="020B0604020202020204" pitchFamily="34" charset="0"/>
                <a:cs typeface="Arial" panose="020B0604020202020204" pitchFamily="34" charset="0"/>
              </a:rPr>
              <a:t>hordal </a:t>
            </a:r>
            <a:r>
              <a:rPr lang="en-US" altLang="en-US" sz="3100" dirty="0">
                <a:solidFill>
                  <a:srgbClr val="FF0000"/>
                </a:solidFill>
                <a:latin typeface="Arial" panose="020B0604020202020204" pitchFamily="34" charset="0"/>
                <a:cs typeface="Arial" panose="020B0604020202020204" pitchFamily="34" charset="0"/>
              </a:rPr>
              <a:t>H</a:t>
            </a:r>
            <a:r>
              <a:rPr lang="en-US" altLang="en-US" sz="3100" b="1" dirty="0">
                <a:solidFill>
                  <a:srgbClr val="FF0000"/>
                </a:solidFill>
                <a:latin typeface="Arial" panose="020B0604020202020204" pitchFamily="34" charset="0"/>
                <a:cs typeface="Arial" panose="020B0604020202020204" pitchFamily="34" charset="0"/>
              </a:rPr>
              <a:t>ops between </a:t>
            </a:r>
            <a:r>
              <a:rPr lang="en-US" sz="3100" i="0" baseline="0" dirty="0">
                <a:solidFill>
                  <a:srgbClr val="FF0000"/>
                </a:solidFill>
                <a:latin typeface="Arial" panose="020B0604020202020204" pitchFamily="34" charset="0"/>
                <a:cs typeface="Arial" panose="020B0604020202020204" pitchFamily="34" charset="0"/>
              </a:rPr>
              <a:t>E</a:t>
            </a:r>
            <a:r>
              <a:rPr lang="en-US" sz="3600" i="0" baseline="-25000" dirty="0">
                <a:solidFill>
                  <a:srgbClr val="FF0000"/>
                </a:solidFill>
                <a:latin typeface="Arial" panose="020B0604020202020204" pitchFamily="34" charset="0"/>
                <a:cs typeface="Arial" panose="020B0604020202020204" pitchFamily="34" charset="0"/>
              </a:rPr>
              <a:t>s</a:t>
            </a:r>
            <a:r>
              <a:rPr lang="en-US" sz="3100" i="0" baseline="-25000" dirty="0">
                <a:solidFill>
                  <a:srgbClr val="FF0000"/>
                </a:solidFill>
                <a:latin typeface="Arial" panose="020B0604020202020204" pitchFamily="34" charset="0"/>
                <a:cs typeface="Arial" panose="020B0604020202020204" pitchFamily="34" charset="0"/>
              </a:rPr>
              <a:t> </a:t>
            </a:r>
            <a:r>
              <a:rPr lang="en-US" altLang="en-US" sz="3100" b="1" dirty="0">
                <a:solidFill>
                  <a:srgbClr val="FF0000"/>
                </a:solidFill>
                <a:latin typeface="Arial" panose="020B0604020202020204" pitchFamily="34" charset="0"/>
                <a:cs typeface="Arial" panose="020B0604020202020204" pitchFamily="34" charset="0"/>
              </a:rPr>
              <a:t>Patches</a:t>
            </a:r>
            <a:br>
              <a:rPr lang="en-US" altLang="en-US" sz="2800" b="1" dirty="0">
                <a:solidFill>
                  <a:srgbClr val="FF0000"/>
                </a:solidFill>
                <a:latin typeface="Arial" panose="020B0604020202020204" pitchFamily="34" charset="0"/>
                <a:cs typeface="Arial" panose="020B0604020202020204" pitchFamily="34" charset="0"/>
              </a:rPr>
            </a:br>
            <a:r>
              <a:rPr lang="en-US" altLang="en-US" sz="2400" dirty="0">
                <a:solidFill>
                  <a:srgbClr val="000000"/>
                </a:solidFill>
                <a:latin typeface="Arial" panose="020B0604020202020204" pitchFamily="34" charset="0"/>
                <a:cs typeface="Arial" panose="020B0604020202020204" pitchFamily="34" charset="0"/>
              </a:rPr>
              <a:t>2</a:t>
            </a:r>
            <a:r>
              <a:rPr lang="en-US" altLang="en-US" sz="2400" b="1" dirty="0">
                <a:solidFill>
                  <a:srgbClr val="000000"/>
                </a:solidFill>
                <a:latin typeface="Arial" panose="020B0604020202020204" pitchFamily="34" charset="0"/>
                <a:cs typeface="Arial" panose="020B0604020202020204" pitchFamily="34" charset="0"/>
              </a:rPr>
              <a:t>000 km (1200 miles) to 10,000+ km (6000+ miles)</a:t>
            </a:r>
            <a:endParaRPr altLang="en-US" sz="2400" b="1" dirty="0">
              <a:solidFill>
                <a:srgbClr val="000000"/>
              </a:solidFill>
              <a:latin typeface="Arial" panose="020B0604020202020204" pitchFamily="34" charset="0"/>
              <a:cs typeface="Arial" panose="020B0604020202020204" pitchFamily="34" charset="0"/>
            </a:endParaRPr>
          </a:p>
        </p:txBody>
      </p:sp>
      <p:cxnSp>
        <p:nvCxnSpPr>
          <p:cNvPr id="34" name="Straight Arrow Connector 33">
            <a:extLst>
              <a:ext uri="{FF2B5EF4-FFF2-40B4-BE49-F238E27FC236}">
                <a16:creationId xmlns:a16="http://schemas.microsoft.com/office/drawing/2014/main" id="{9B85D5C1-1928-4B87-BD00-CB0A78D8E0BD}"/>
              </a:ext>
            </a:extLst>
          </p:cNvPr>
          <p:cNvCxnSpPr/>
          <p:nvPr/>
        </p:nvCxnSpPr>
        <p:spPr bwMode="auto">
          <a:xfrm flipH="1" flipV="1">
            <a:off x="3702186" y="2530069"/>
            <a:ext cx="106059" cy="553455"/>
          </a:xfrm>
          <a:prstGeom prst="straightConnector1">
            <a:avLst/>
          </a:prstGeom>
          <a:solidFill>
            <a:schemeClr val="accent1"/>
          </a:solidFill>
          <a:ln w="317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 name="TextBox 42">
            <a:extLst>
              <a:ext uri="{FF2B5EF4-FFF2-40B4-BE49-F238E27FC236}">
                <a16:creationId xmlns:a16="http://schemas.microsoft.com/office/drawing/2014/main" id="{25208246-9DE4-4BF9-B954-43DB62F8E58A}"/>
              </a:ext>
            </a:extLst>
          </p:cNvPr>
          <p:cNvSpPr txBox="1"/>
          <p:nvPr/>
        </p:nvSpPr>
        <p:spPr>
          <a:xfrm>
            <a:off x="7866715" y="3067664"/>
            <a:ext cx="1048685" cy="430887"/>
          </a:xfrm>
          <a:prstGeom prst="rect">
            <a:avLst/>
          </a:prstGeom>
          <a:solidFill>
            <a:srgbClr val="020749"/>
          </a:solidFill>
        </p:spPr>
        <p:txBody>
          <a:bodyPr wrap="none" rtlCol="0">
            <a:spAutoFit/>
          </a:bodyPr>
          <a:lstStyle/>
          <a:p>
            <a:r>
              <a:rPr lang="en-US" sz="2200" dirty="0"/>
              <a:t>           </a:t>
            </a:r>
          </a:p>
        </p:txBody>
      </p:sp>
      <p:sp>
        <p:nvSpPr>
          <p:cNvPr id="42" name="TextBox 41">
            <a:extLst>
              <a:ext uri="{FF2B5EF4-FFF2-40B4-BE49-F238E27FC236}">
                <a16:creationId xmlns:a16="http://schemas.microsoft.com/office/drawing/2014/main" id="{6F379CB2-7C11-4D10-AE73-31A1C0697513}"/>
              </a:ext>
            </a:extLst>
          </p:cNvPr>
          <p:cNvSpPr txBox="1"/>
          <p:nvPr/>
        </p:nvSpPr>
        <p:spPr>
          <a:xfrm>
            <a:off x="7467600" y="3963650"/>
            <a:ext cx="1095172" cy="1323439"/>
          </a:xfrm>
          <a:prstGeom prst="rect">
            <a:avLst/>
          </a:prstGeom>
          <a:noFill/>
        </p:spPr>
        <p:txBody>
          <a:bodyPr wrap="none" rtlCol="0">
            <a:spAutoFit/>
          </a:bodyPr>
          <a:lstStyle/>
          <a:p>
            <a:pPr algn="ctr">
              <a:lnSpc>
                <a:spcPts val="2400"/>
              </a:lnSpc>
            </a:pPr>
            <a:r>
              <a:rPr lang="en-US" sz="2200" dirty="0">
                <a:highlight>
                  <a:srgbClr val="000714"/>
                </a:highlight>
              </a:rPr>
              <a:t>Hawaii</a:t>
            </a:r>
          </a:p>
          <a:p>
            <a:pPr algn="ctr">
              <a:lnSpc>
                <a:spcPts val="2400"/>
              </a:lnSpc>
            </a:pPr>
            <a:r>
              <a:rPr lang="en-US" sz="2200" dirty="0">
                <a:highlight>
                  <a:srgbClr val="000714"/>
                </a:highlight>
              </a:rPr>
              <a:t>Europe</a:t>
            </a:r>
          </a:p>
          <a:p>
            <a:pPr algn="ctr">
              <a:lnSpc>
                <a:spcPts val="2400"/>
              </a:lnSpc>
            </a:pPr>
            <a:r>
              <a:rPr lang="en-US" sz="2200" dirty="0">
                <a:highlight>
                  <a:srgbClr val="000714"/>
                </a:highlight>
              </a:rPr>
              <a:t>Africa</a:t>
            </a:r>
          </a:p>
          <a:p>
            <a:pPr algn="ctr">
              <a:lnSpc>
                <a:spcPts val="2400"/>
              </a:lnSpc>
            </a:pPr>
            <a:r>
              <a:rPr lang="en-US" sz="2200" dirty="0">
                <a:highlight>
                  <a:srgbClr val="000714"/>
                </a:highlight>
              </a:rPr>
              <a:t>Asia</a:t>
            </a:r>
          </a:p>
        </p:txBody>
      </p:sp>
      <p:pic>
        <p:nvPicPr>
          <p:cNvPr id="32" name="Picture 2" descr="Geometry of non-tilted Es cloud to cloud propagation">
            <a:extLst>
              <a:ext uri="{FF2B5EF4-FFF2-40B4-BE49-F238E27FC236}">
                <a16:creationId xmlns:a16="http://schemas.microsoft.com/office/drawing/2014/main" id="{DAE6CC89-9ECA-4E2A-BA24-6AFF2CC315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468" t="33047" r="58670" b="56354"/>
          <a:stretch/>
        </p:blipFill>
        <p:spPr bwMode="auto">
          <a:xfrm>
            <a:off x="3828900" y="1882389"/>
            <a:ext cx="1581300" cy="553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a:extLst>
              <a:ext uri="{FF2B5EF4-FFF2-40B4-BE49-F238E27FC236}">
                <a16:creationId xmlns:a16="http://schemas.microsoft.com/office/drawing/2014/main" id="{4623A33A-E034-4F27-AB33-5C13DFE20707}"/>
              </a:ext>
            </a:extLst>
          </p:cNvPr>
          <p:cNvCxnSpPr>
            <a:cxnSpLocks/>
          </p:cNvCxnSpPr>
          <p:nvPr/>
        </p:nvCxnSpPr>
        <p:spPr>
          <a:xfrm flipV="1">
            <a:off x="2727158" y="2384494"/>
            <a:ext cx="1637573" cy="26356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54D92FC-C887-4D04-8B6D-82497F219F1E}"/>
              </a:ext>
            </a:extLst>
          </p:cNvPr>
          <p:cNvCxnSpPr>
            <a:cxnSpLocks/>
          </p:cNvCxnSpPr>
          <p:nvPr/>
        </p:nvCxnSpPr>
        <p:spPr>
          <a:xfrm>
            <a:off x="4375749" y="2377427"/>
            <a:ext cx="1796451" cy="243014"/>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183A5BC-C7EF-4DC4-BC35-4F81E71CE78C}"/>
              </a:ext>
            </a:extLst>
          </p:cNvPr>
          <p:cNvCxnSpPr/>
          <p:nvPr/>
        </p:nvCxnSpPr>
        <p:spPr bwMode="auto">
          <a:xfrm flipV="1">
            <a:off x="5273974" y="2530069"/>
            <a:ext cx="81184" cy="504190"/>
          </a:xfrm>
          <a:prstGeom prst="straightConnector1">
            <a:avLst/>
          </a:prstGeom>
          <a:solidFill>
            <a:schemeClr val="accent1"/>
          </a:solidFill>
          <a:ln w="317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TextBox 35">
            <a:extLst>
              <a:ext uri="{FF2B5EF4-FFF2-40B4-BE49-F238E27FC236}">
                <a16:creationId xmlns:a16="http://schemas.microsoft.com/office/drawing/2014/main" id="{13D52CF7-ACCC-47C9-9F60-8841C46DB8CF}"/>
              </a:ext>
            </a:extLst>
          </p:cNvPr>
          <p:cNvSpPr txBox="1"/>
          <p:nvPr/>
        </p:nvSpPr>
        <p:spPr>
          <a:xfrm>
            <a:off x="0" y="2238763"/>
            <a:ext cx="2575153" cy="682238"/>
          </a:xfrm>
          <a:prstGeom prst="rect">
            <a:avLst/>
          </a:prstGeom>
          <a:noFill/>
        </p:spPr>
        <p:txBody>
          <a:bodyPr wrap="square" rtlCol="0">
            <a:spAutoFit/>
          </a:bodyPr>
          <a:lstStyle/>
          <a:p>
            <a:pPr>
              <a:lnSpc>
                <a:spcPts val="2300"/>
              </a:lnSpc>
            </a:pPr>
            <a:r>
              <a:rPr lang="en-US" dirty="0">
                <a:latin typeface="Arial" panose="020B0604020202020204" pitchFamily="34" charset="0"/>
                <a:cs typeface="Arial" panose="020B0604020202020204" pitchFamily="34" charset="0"/>
              </a:rPr>
              <a:t>E</a:t>
            </a:r>
            <a:r>
              <a:rPr lang="en-US" sz="2400" i="0" baseline="0" dirty="0">
                <a:solidFill>
                  <a:schemeClr val="tx1"/>
                </a:solidFill>
                <a:latin typeface="Arial" panose="020B0604020202020204" pitchFamily="34" charset="0"/>
                <a:cs typeface="Arial" panose="020B0604020202020204" pitchFamily="34" charset="0"/>
              </a:rPr>
              <a:t>levation angle</a:t>
            </a:r>
          </a:p>
          <a:p>
            <a:pPr>
              <a:lnSpc>
                <a:spcPts val="2300"/>
              </a:lnSpc>
            </a:pPr>
            <a:r>
              <a:rPr lang="en-US" dirty="0">
                <a:latin typeface="Arial" panose="020B0604020202020204" pitchFamily="34" charset="0"/>
                <a:cs typeface="Arial" panose="020B0604020202020204" pitchFamily="34" charset="0"/>
              </a:rPr>
              <a:t>usually below 5</a:t>
            </a:r>
            <a:r>
              <a:rPr lang="en-US" sz="2400" baseline="0" dirty="0"/>
              <a:t>º</a:t>
            </a:r>
            <a:endParaRPr lang="en-US" sz="2400" i="0" baseline="0" dirty="0">
              <a:latin typeface="Arial" panose="020B0604020202020204" pitchFamily="34" charset="0"/>
              <a:cs typeface="Arial" panose="020B0604020202020204" pitchFamily="34" charset="0"/>
            </a:endParaRPr>
          </a:p>
        </p:txBody>
      </p:sp>
      <p:cxnSp>
        <p:nvCxnSpPr>
          <p:cNvPr id="38" name="Straight Arrow Connector 37">
            <a:extLst>
              <a:ext uri="{FF2B5EF4-FFF2-40B4-BE49-F238E27FC236}">
                <a16:creationId xmlns:a16="http://schemas.microsoft.com/office/drawing/2014/main" id="{BE8E0CD8-34FB-480F-B480-21FC6BB31B00}"/>
              </a:ext>
            </a:extLst>
          </p:cNvPr>
          <p:cNvCxnSpPr/>
          <p:nvPr/>
        </p:nvCxnSpPr>
        <p:spPr bwMode="auto">
          <a:xfrm>
            <a:off x="1410506" y="2820700"/>
            <a:ext cx="252587" cy="435550"/>
          </a:xfrm>
          <a:prstGeom prst="straightConnector1">
            <a:avLst/>
          </a:prstGeom>
          <a:solidFill>
            <a:schemeClr val="accent1"/>
          </a:solidFill>
          <a:ln w="317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 name="TextBox 44">
            <a:extLst>
              <a:ext uri="{FF2B5EF4-FFF2-40B4-BE49-F238E27FC236}">
                <a16:creationId xmlns:a16="http://schemas.microsoft.com/office/drawing/2014/main" id="{3036A2F8-8B15-473F-BA10-34E96595FB8A}"/>
              </a:ext>
            </a:extLst>
          </p:cNvPr>
          <p:cNvSpPr txBox="1"/>
          <p:nvPr/>
        </p:nvSpPr>
        <p:spPr>
          <a:xfrm>
            <a:off x="152400" y="4267200"/>
            <a:ext cx="1371600" cy="430887"/>
          </a:xfrm>
          <a:prstGeom prst="rect">
            <a:avLst/>
          </a:prstGeom>
          <a:noFill/>
        </p:spPr>
        <p:txBody>
          <a:bodyPr wrap="square" rtlCol="0">
            <a:spAutoFit/>
          </a:bodyPr>
          <a:lstStyle/>
          <a:p>
            <a:pPr algn="ctr"/>
            <a:r>
              <a:rPr lang="en-US" sz="2200" dirty="0">
                <a:highlight>
                  <a:srgbClr val="000714"/>
                </a:highlight>
              </a:rPr>
              <a:t>Maryland</a:t>
            </a:r>
            <a:r>
              <a:rPr lang="en-US" sz="2200" dirty="0"/>
              <a:t>  </a:t>
            </a:r>
          </a:p>
        </p:txBody>
      </p:sp>
      <p:cxnSp>
        <p:nvCxnSpPr>
          <p:cNvPr id="18" name="Straight Connector 17">
            <a:extLst>
              <a:ext uri="{FF2B5EF4-FFF2-40B4-BE49-F238E27FC236}">
                <a16:creationId xmlns:a16="http://schemas.microsoft.com/office/drawing/2014/main" id="{71C69E9D-17D7-4473-8CE6-CB5DC565BD63}"/>
              </a:ext>
            </a:extLst>
          </p:cNvPr>
          <p:cNvCxnSpPr>
            <a:cxnSpLocks/>
          </p:cNvCxnSpPr>
          <p:nvPr/>
        </p:nvCxnSpPr>
        <p:spPr>
          <a:xfrm flipV="1">
            <a:off x="977789" y="2650569"/>
            <a:ext cx="1749369" cy="1082842"/>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E1DD1F6D-44D3-402C-A6E3-1EC1B8BD402E}"/>
              </a:ext>
            </a:extLst>
          </p:cNvPr>
          <p:cNvSpPr txBox="1"/>
          <p:nvPr/>
        </p:nvSpPr>
        <p:spPr>
          <a:xfrm>
            <a:off x="3854" y="1466418"/>
            <a:ext cx="9140145" cy="438582"/>
          </a:xfrm>
          <a:prstGeom prst="rect">
            <a:avLst/>
          </a:prstGeom>
          <a:solidFill>
            <a:srgbClr val="030E77"/>
          </a:solidFill>
        </p:spPr>
        <p:txBody>
          <a:bodyPr wrap="square" rtlCol="0">
            <a:spAutoFit/>
          </a:bodyPr>
          <a:lstStyle/>
          <a:p>
            <a:pPr algn="ctr">
              <a:lnSpc>
                <a:spcPts val="2700"/>
              </a:lnSpc>
            </a:pPr>
            <a:r>
              <a:rPr lang="en-US" sz="2300" i="0" baseline="0" dirty="0">
                <a:solidFill>
                  <a:schemeClr val="tx1"/>
                </a:solidFill>
                <a:latin typeface="Arial" panose="020B0604020202020204" pitchFamily="34" charset="0"/>
                <a:cs typeface="Arial" panose="020B0604020202020204" pitchFamily="34" charset="0"/>
              </a:rPr>
              <a:t>Multiple localized, irregularly spaced, irregularly shaped E</a:t>
            </a:r>
            <a:r>
              <a:rPr lang="en-US" sz="2800" i="0" baseline="-25000" dirty="0">
                <a:solidFill>
                  <a:schemeClr val="tx1"/>
                </a:solidFill>
                <a:latin typeface="Arial" panose="020B0604020202020204" pitchFamily="34" charset="0"/>
                <a:cs typeface="Arial" panose="020B0604020202020204" pitchFamily="34" charset="0"/>
              </a:rPr>
              <a:t>s</a:t>
            </a:r>
            <a:r>
              <a:rPr lang="en-US" sz="2300" i="0" baseline="-25000" dirty="0">
                <a:solidFill>
                  <a:schemeClr val="tx1"/>
                </a:solidFill>
                <a:latin typeface="Arial" panose="020B0604020202020204" pitchFamily="34" charset="0"/>
                <a:cs typeface="Arial" panose="020B0604020202020204" pitchFamily="34" charset="0"/>
              </a:rPr>
              <a:t> </a:t>
            </a:r>
            <a:r>
              <a:rPr lang="en-US" sz="2300" i="0" baseline="0" dirty="0">
                <a:solidFill>
                  <a:schemeClr val="tx1"/>
                </a:solidFill>
                <a:latin typeface="Arial" panose="020B0604020202020204" pitchFamily="34" charset="0"/>
                <a:cs typeface="Arial" panose="020B0604020202020204" pitchFamily="34" charset="0"/>
              </a:rPr>
              <a:t>patches</a:t>
            </a:r>
          </a:p>
        </p:txBody>
      </p:sp>
      <p:sp>
        <p:nvSpPr>
          <p:cNvPr id="47" name="TextBox 11">
            <a:extLst>
              <a:ext uri="{FF2B5EF4-FFF2-40B4-BE49-F238E27FC236}">
                <a16:creationId xmlns:a16="http://schemas.microsoft.com/office/drawing/2014/main" id="{C1B91988-66BD-4D17-806B-558F877AC705}"/>
              </a:ext>
            </a:extLst>
          </p:cNvPr>
          <p:cNvSpPr txBox="1">
            <a:spLocks noChangeArrowheads="1"/>
          </p:cNvSpPr>
          <p:nvPr/>
        </p:nvSpPr>
        <p:spPr bwMode="auto">
          <a:xfrm>
            <a:off x="7256" y="3160485"/>
            <a:ext cx="1109007" cy="425758"/>
          </a:xfrm>
          <a:prstGeom prst="rect">
            <a:avLst/>
          </a:prstGeom>
          <a:solidFill>
            <a:srgbClr val="010952"/>
          </a:solidFill>
          <a:ln>
            <a:noFill/>
          </a:ln>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lgn="ctr">
              <a:lnSpc>
                <a:spcPts val="2600"/>
              </a:lnSpc>
              <a:spcBef>
                <a:spcPct val="0"/>
              </a:spcBef>
              <a:buFontTx/>
              <a:buNone/>
            </a:pPr>
            <a:r>
              <a:rPr lang="en-US" altLang="en-US" i="0" dirty="0">
                <a:solidFill>
                  <a:schemeClr val="tx1"/>
                </a:solidFill>
                <a:latin typeface="Arial" panose="020B0604020202020204" pitchFamily="34" charset="0"/>
                <a:cs typeface="Arial" panose="020B0604020202020204" pitchFamily="34" charset="0"/>
              </a:rPr>
              <a:t> </a:t>
            </a:r>
          </a:p>
        </p:txBody>
      </p:sp>
      <p:sp>
        <p:nvSpPr>
          <p:cNvPr id="48" name="TextBox 11">
            <a:extLst>
              <a:ext uri="{FF2B5EF4-FFF2-40B4-BE49-F238E27FC236}">
                <a16:creationId xmlns:a16="http://schemas.microsoft.com/office/drawing/2014/main" id="{896B279D-3949-426D-85A0-05C4FAAFC1B7}"/>
              </a:ext>
            </a:extLst>
          </p:cNvPr>
          <p:cNvSpPr txBox="1">
            <a:spLocks noChangeArrowheads="1"/>
          </p:cNvSpPr>
          <p:nvPr/>
        </p:nvSpPr>
        <p:spPr bwMode="auto">
          <a:xfrm rot="19584822">
            <a:off x="634881" y="3184815"/>
            <a:ext cx="849492" cy="425758"/>
          </a:xfrm>
          <a:prstGeom prst="rect">
            <a:avLst/>
          </a:prstGeom>
          <a:solidFill>
            <a:srgbClr val="010952"/>
          </a:solidFill>
          <a:ln>
            <a:noFill/>
          </a:ln>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lgn="ctr">
              <a:lnSpc>
                <a:spcPts val="2600"/>
              </a:lnSpc>
              <a:spcBef>
                <a:spcPct val="0"/>
              </a:spcBef>
              <a:buFontTx/>
              <a:buNone/>
            </a:pPr>
            <a:r>
              <a:rPr lang="en-US" altLang="en-US" i="0" dirty="0">
                <a:solidFill>
                  <a:schemeClr val="tx1"/>
                </a:solidFill>
                <a:latin typeface="Arial" panose="020B0604020202020204" pitchFamily="34" charset="0"/>
                <a:cs typeface="Arial" panose="020B0604020202020204" pitchFamily="34" charset="0"/>
              </a:rPr>
              <a:t> </a:t>
            </a:r>
          </a:p>
        </p:txBody>
      </p:sp>
      <p:sp>
        <p:nvSpPr>
          <p:cNvPr id="46" name="TextBox 45">
            <a:extLst>
              <a:ext uri="{FF2B5EF4-FFF2-40B4-BE49-F238E27FC236}">
                <a16:creationId xmlns:a16="http://schemas.microsoft.com/office/drawing/2014/main" id="{B8C5F9FB-C0A3-465F-AA96-131F73B7D817}"/>
              </a:ext>
            </a:extLst>
          </p:cNvPr>
          <p:cNvSpPr txBox="1"/>
          <p:nvPr/>
        </p:nvSpPr>
        <p:spPr>
          <a:xfrm>
            <a:off x="3855" y="3160417"/>
            <a:ext cx="1445895" cy="682238"/>
          </a:xfrm>
          <a:prstGeom prst="rect">
            <a:avLst/>
          </a:prstGeom>
          <a:noFill/>
        </p:spPr>
        <p:txBody>
          <a:bodyPr wrap="square" rtlCol="0">
            <a:spAutoFit/>
          </a:bodyPr>
          <a:lstStyle/>
          <a:p>
            <a:pPr>
              <a:lnSpc>
                <a:spcPts val="2300"/>
              </a:lnSpc>
            </a:pPr>
            <a:r>
              <a:rPr lang="en-US" dirty="0">
                <a:latin typeface="Arial" panose="020B0604020202020204" pitchFamily="34" charset="0"/>
                <a:cs typeface="Arial" panose="020B0604020202020204" pitchFamily="34" charset="0"/>
              </a:rPr>
              <a:t>50 ft high</a:t>
            </a:r>
            <a:endParaRPr lang="en-US" sz="2400" i="0" baseline="0" dirty="0">
              <a:solidFill>
                <a:schemeClr val="tx1"/>
              </a:solidFill>
              <a:latin typeface="Arial" panose="020B0604020202020204" pitchFamily="34" charset="0"/>
              <a:cs typeface="Arial" panose="020B0604020202020204" pitchFamily="34" charset="0"/>
            </a:endParaRPr>
          </a:p>
          <a:p>
            <a:pPr>
              <a:lnSpc>
                <a:spcPts val="2300"/>
              </a:lnSpc>
            </a:pPr>
            <a:r>
              <a:rPr lang="en-US" dirty="0">
                <a:latin typeface="Arial" panose="020B0604020202020204" pitchFamily="34" charset="0"/>
                <a:cs typeface="Arial" panose="020B0604020202020204" pitchFamily="34" charset="0"/>
              </a:rPr>
              <a:t>   </a:t>
            </a:r>
            <a:r>
              <a:rPr lang="en-US" sz="2400" i="0" baseline="0" dirty="0">
                <a:solidFill>
                  <a:schemeClr val="tx1"/>
                </a:solidFill>
                <a:latin typeface="Arial" panose="020B0604020202020204" pitchFamily="34" charset="0"/>
                <a:cs typeface="Arial" panose="020B0604020202020204" pitchFamily="34" charset="0"/>
              </a:rPr>
              <a:t>Yagi</a:t>
            </a:r>
            <a:endParaRPr lang="en-US" sz="2400" i="0" baseline="0" dirty="0">
              <a:latin typeface="Arial" panose="020B0604020202020204" pitchFamily="34" charset="0"/>
              <a:cs typeface="Arial" panose="020B0604020202020204" pitchFamily="34" charset="0"/>
            </a:endParaRPr>
          </a:p>
        </p:txBody>
      </p:sp>
      <p:sp>
        <p:nvSpPr>
          <p:cNvPr id="50" name="TextBox 11">
            <a:extLst>
              <a:ext uri="{FF2B5EF4-FFF2-40B4-BE49-F238E27FC236}">
                <a16:creationId xmlns:a16="http://schemas.microsoft.com/office/drawing/2014/main" id="{B79826BA-F9DD-40DC-B1B5-43427B10A8BB}"/>
              </a:ext>
            </a:extLst>
          </p:cNvPr>
          <p:cNvSpPr txBox="1">
            <a:spLocks noChangeArrowheads="1"/>
          </p:cNvSpPr>
          <p:nvPr/>
        </p:nvSpPr>
        <p:spPr bwMode="auto">
          <a:xfrm rot="21033784">
            <a:off x="2792539" y="2618344"/>
            <a:ext cx="548157" cy="425758"/>
          </a:xfrm>
          <a:prstGeom prst="rect">
            <a:avLst/>
          </a:prstGeom>
          <a:solidFill>
            <a:srgbClr val="040D84"/>
          </a:solidFill>
          <a:ln>
            <a:noFill/>
          </a:ln>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lgn="ctr">
              <a:lnSpc>
                <a:spcPts val="2600"/>
              </a:lnSpc>
              <a:spcBef>
                <a:spcPct val="0"/>
              </a:spcBef>
              <a:buFontTx/>
              <a:buNone/>
            </a:pPr>
            <a:endParaRPr lang="en-US" altLang="en-US" i="0" dirty="0">
              <a:solidFill>
                <a:schemeClr val="tx1"/>
              </a:solidFill>
              <a:latin typeface="Arial" panose="020B0604020202020204" pitchFamily="34" charset="0"/>
              <a:cs typeface="Arial" panose="020B0604020202020204" pitchFamily="34" charset="0"/>
            </a:endParaRPr>
          </a:p>
        </p:txBody>
      </p:sp>
      <p:sp>
        <p:nvSpPr>
          <p:cNvPr id="51" name="TextBox 11">
            <a:extLst>
              <a:ext uri="{FF2B5EF4-FFF2-40B4-BE49-F238E27FC236}">
                <a16:creationId xmlns:a16="http://schemas.microsoft.com/office/drawing/2014/main" id="{4A1E9130-CB0E-4915-A263-8008728EBCB0}"/>
              </a:ext>
            </a:extLst>
          </p:cNvPr>
          <p:cNvSpPr txBox="1">
            <a:spLocks noChangeArrowheads="1"/>
          </p:cNvSpPr>
          <p:nvPr/>
        </p:nvSpPr>
        <p:spPr bwMode="auto">
          <a:xfrm rot="533698">
            <a:off x="4346195" y="2445561"/>
            <a:ext cx="548157" cy="425758"/>
          </a:xfrm>
          <a:prstGeom prst="rect">
            <a:avLst/>
          </a:prstGeom>
          <a:solidFill>
            <a:srgbClr val="040D84"/>
          </a:solidFill>
          <a:ln>
            <a:noFill/>
          </a:ln>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lgn="ctr">
              <a:lnSpc>
                <a:spcPts val="2600"/>
              </a:lnSpc>
              <a:spcBef>
                <a:spcPct val="0"/>
              </a:spcBef>
              <a:buFontTx/>
              <a:buNone/>
            </a:pPr>
            <a:endParaRPr lang="en-US" altLang="en-US" i="0" dirty="0">
              <a:solidFill>
                <a:schemeClr val="tx1"/>
              </a:solidFill>
              <a:latin typeface="Arial" panose="020B0604020202020204" pitchFamily="34" charset="0"/>
              <a:cs typeface="Arial" panose="020B0604020202020204" pitchFamily="34" charset="0"/>
            </a:endParaRPr>
          </a:p>
        </p:txBody>
      </p:sp>
      <p:sp>
        <p:nvSpPr>
          <p:cNvPr id="52" name="TextBox 11">
            <a:extLst>
              <a:ext uri="{FF2B5EF4-FFF2-40B4-BE49-F238E27FC236}">
                <a16:creationId xmlns:a16="http://schemas.microsoft.com/office/drawing/2014/main" id="{7458D888-24AB-4911-8ED1-68565687E973}"/>
              </a:ext>
            </a:extLst>
          </p:cNvPr>
          <p:cNvSpPr txBox="1">
            <a:spLocks noChangeArrowheads="1"/>
          </p:cNvSpPr>
          <p:nvPr/>
        </p:nvSpPr>
        <p:spPr bwMode="auto">
          <a:xfrm rot="533698">
            <a:off x="5594426" y="2607824"/>
            <a:ext cx="548157" cy="425758"/>
          </a:xfrm>
          <a:prstGeom prst="rect">
            <a:avLst/>
          </a:prstGeom>
          <a:solidFill>
            <a:srgbClr val="040D84"/>
          </a:solidFill>
          <a:ln>
            <a:noFill/>
          </a:ln>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lgn="ctr">
              <a:lnSpc>
                <a:spcPts val="2600"/>
              </a:lnSpc>
              <a:spcBef>
                <a:spcPct val="0"/>
              </a:spcBef>
              <a:buFontTx/>
              <a:buNone/>
            </a:pPr>
            <a:endParaRPr lang="en-US" altLang="en-US" i="0" dirty="0">
              <a:solidFill>
                <a:schemeClr val="tx1"/>
              </a:solidFill>
              <a:latin typeface="Arial" panose="020B0604020202020204" pitchFamily="34" charset="0"/>
              <a:cs typeface="Arial" panose="020B0604020202020204" pitchFamily="34" charset="0"/>
            </a:endParaRPr>
          </a:p>
        </p:txBody>
      </p:sp>
      <p:sp>
        <p:nvSpPr>
          <p:cNvPr id="53" name="TextBox 11">
            <a:extLst>
              <a:ext uri="{FF2B5EF4-FFF2-40B4-BE49-F238E27FC236}">
                <a16:creationId xmlns:a16="http://schemas.microsoft.com/office/drawing/2014/main" id="{40D1F203-43C2-4F5C-8BD6-44648A59EC85}"/>
              </a:ext>
            </a:extLst>
          </p:cNvPr>
          <p:cNvSpPr txBox="1">
            <a:spLocks noChangeArrowheads="1"/>
          </p:cNvSpPr>
          <p:nvPr/>
        </p:nvSpPr>
        <p:spPr bwMode="auto">
          <a:xfrm rot="21033784">
            <a:off x="2088595" y="3113584"/>
            <a:ext cx="548157" cy="425758"/>
          </a:xfrm>
          <a:prstGeom prst="rect">
            <a:avLst/>
          </a:prstGeom>
          <a:solidFill>
            <a:srgbClr val="040C6F"/>
          </a:solidFill>
          <a:ln>
            <a:noFill/>
          </a:ln>
        </p:spPr>
        <p:txBody>
          <a:bodyPr wrap="square">
            <a:spAutoFit/>
          </a:bodyPr>
          <a:lstStyle>
            <a:lvl1pPr>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1pPr>
            <a:lvl2pPr marL="742950" indent="-28575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2pPr>
            <a:lvl3pPr marL="11430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3pPr>
            <a:lvl4pPr marL="16002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4pPr>
            <a:lvl5pPr marL="2057400" indent="-228600">
              <a:spcBef>
                <a:spcPct val="20000"/>
              </a:spcBef>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2400" i="1">
                <a:solidFill>
                  <a:srgbClr val="0D0D0D"/>
                </a:solidFill>
                <a:latin typeface="Lucida Sans Unicode" panose="020B0602030504020204" pitchFamily="34" charset="0"/>
                <a:cs typeface="Lucida Sans Unicode" panose="020B0602030504020204" pitchFamily="34" charset="0"/>
              </a:defRPr>
            </a:lvl9pPr>
          </a:lstStyle>
          <a:p>
            <a:pPr algn="ctr">
              <a:lnSpc>
                <a:spcPts val="2600"/>
              </a:lnSpc>
              <a:spcBef>
                <a:spcPct val="0"/>
              </a:spcBef>
              <a:buFontTx/>
              <a:buNone/>
            </a:pPr>
            <a:endParaRPr lang="en-US" altLang="en-US" i="0" dirty="0">
              <a:solidFill>
                <a:schemeClr val="tx1"/>
              </a:solidFill>
              <a:latin typeface="Arial" panose="020B0604020202020204" pitchFamily="34" charset="0"/>
              <a:cs typeface="Arial" panose="020B0604020202020204" pitchFamily="34" charset="0"/>
            </a:endParaRPr>
          </a:p>
        </p:txBody>
      </p:sp>
      <p:cxnSp>
        <p:nvCxnSpPr>
          <p:cNvPr id="29" name="Straight Arrow Connector 28">
            <a:extLst>
              <a:ext uri="{FF2B5EF4-FFF2-40B4-BE49-F238E27FC236}">
                <a16:creationId xmlns:a16="http://schemas.microsoft.com/office/drawing/2014/main" id="{E4757DE5-6333-4655-A8AF-971BA7D9E02C}"/>
              </a:ext>
            </a:extLst>
          </p:cNvPr>
          <p:cNvCxnSpPr/>
          <p:nvPr/>
        </p:nvCxnSpPr>
        <p:spPr bwMode="auto">
          <a:xfrm flipH="1">
            <a:off x="6172200" y="1938148"/>
            <a:ext cx="262656" cy="652652"/>
          </a:xfrm>
          <a:prstGeom prst="straightConnector1">
            <a:avLst/>
          </a:prstGeom>
          <a:solidFill>
            <a:schemeClr val="accent1"/>
          </a:solidFill>
          <a:ln w="317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Straight Arrow Connector 43">
            <a:extLst>
              <a:ext uri="{FF2B5EF4-FFF2-40B4-BE49-F238E27FC236}">
                <a16:creationId xmlns:a16="http://schemas.microsoft.com/office/drawing/2014/main" id="{649D3D9D-0D9B-4825-805B-3D698891CEB5}"/>
              </a:ext>
            </a:extLst>
          </p:cNvPr>
          <p:cNvCxnSpPr/>
          <p:nvPr/>
        </p:nvCxnSpPr>
        <p:spPr bwMode="auto">
          <a:xfrm>
            <a:off x="4355133" y="1948543"/>
            <a:ext cx="0" cy="413657"/>
          </a:xfrm>
          <a:prstGeom prst="straightConnector1">
            <a:avLst/>
          </a:prstGeom>
          <a:solidFill>
            <a:schemeClr val="accent1"/>
          </a:solidFill>
          <a:ln w="317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 name="Straight Arrow Connector 2">
            <a:extLst>
              <a:ext uri="{FF2B5EF4-FFF2-40B4-BE49-F238E27FC236}">
                <a16:creationId xmlns:a16="http://schemas.microsoft.com/office/drawing/2014/main" id="{24D6917E-5940-4EB4-AC57-C78648F031F3}"/>
              </a:ext>
            </a:extLst>
          </p:cNvPr>
          <p:cNvCxnSpPr/>
          <p:nvPr/>
        </p:nvCxnSpPr>
        <p:spPr bwMode="auto">
          <a:xfrm>
            <a:off x="2423552" y="1948544"/>
            <a:ext cx="278206" cy="718456"/>
          </a:xfrm>
          <a:prstGeom prst="straightConnector1">
            <a:avLst/>
          </a:prstGeom>
          <a:solidFill>
            <a:schemeClr val="accent1"/>
          </a:solidFill>
          <a:ln w="317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43020">
                                            <p:txEl>
                                              <p:pRg st="0" end="0"/>
                                            </p:txEl>
                                          </p:spTgt>
                                        </p:tgtEl>
                                        <p:attrNameLst>
                                          <p:attrName>style.visibility</p:attrName>
                                        </p:attrNameLst>
                                      </p:cBhvr>
                                      <p:to>
                                        <p:strVal val="visible"/>
                                      </p:to>
                                    </p:set>
                                    <p:animEffect transition="in" filter="wipe(left)">
                                      <p:cBhvr>
                                        <p:cTn id="7" dur="500"/>
                                        <p:tgtEl>
                                          <p:spTgt spid="430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0"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6130CE77-A4FD-4702-962E-4DCD9A60AAEF}"/>
              </a:ext>
            </a:extLst>
          </p:cNvPr>
          <p:cNvSpPr>
            <a:spLocks noGrp="1"/>
          </p:cNvSpPr>
          <p:nvPr>
            <p:ph type="title"/>
          </p:nvPr>
        </p:nvSpPr>
        <p:spPr>
          <a:xfrm>
            <a:off x="0" y="80210"/>
            <a:ext cx="7925692" cy="1740464"/>
          </a:xfrm>
          <a:noFill/>
        </p:spPr>
        <p:txBody>
          <a:bodyPr/>
          <a:lstStyle/>
          <a:p>
            <a:pPr>
              <a:lnSpc>
                <a:spcPts val="2400"/>
              </a:lnSpc>
            </a:pPr>
            <a:r>
              <a:rPr lang="en-US" sz="3200" i="0" baseline="0" dirty="0">
                <a:solidFill>
                  <a:srgbClr val="FF0000"/>
                </a:solidFill>
                <a:latin typeface="Arial" panose="020B0604020202020204" pitchFamily="34" charset="0"/>
                <a:cs typeface="Arial" panose="020B0604020202020204" pitchFamily="34" charset="0"/>
              </a:rPr>
              <a:t>Why is Mid-Latitude E</a:t>
            </a:r>
            <a:r>
              <a:rPr lang="en-US" sz="4000" i="0" baseline="-25000" dirty="0">
                <a:solidFill>
                  <a:srgbClr val="FF0000"/>
                </a:solidFill>
                <a:latin typeface="Arial" panose="020B0604020202020204" pitchFamily="34" charset="0"/>
                <a:cs typeface="Arial" panose="020B0604020202020204" pitchFamily="34" charset="0"/>
              </a:rPr>
              <a:t>s</a:t>
            </a:r>
            <a:r>
              <a:rPr lang="en-US" sz="3200" i="0" baseline="0" dirty="0">
                <a:solidFill>
                  <a:srgbClr val="FF0000"/>
                </a:solidFill>
                <a:latin typeface="Arial" panose="020B0604020202020204" pitchFamily="34" charset="0"/>
                <a:cs typeface="Arial" panose="020B0604020202020204" pitchFamily="34" charset="0"/>
              </a:rPr>
              <a:t> Very </a:t>
            </a:r>
            <a:r>
              <a:rPr lang="en-US" sz="3200" dirty="0">
                <a:solidFill>
                  <a:srgbClr val="FF0000"/>
                </a:solidFill>
                <a:latin typeface="Arial" panose="020B0604020202020204" pitchFamily="34" charset="0"/>
                <a:cs typeface="Arial" panose="020B0604020202020204" pitchFamily="34" charset="0"/>
              </a:rPr>
              <a:t>D</a:t>
            </a:r>
            <a:r>
              <a:rPr lang="en-US" sz="3200" i="0" baseline="0" dirty="0">
                <a:solidFill>
                  <a:srgbClr val="FF0000"/>
                </a:solidFill>
                <a:latin typeface="Arial" panose="020B0604020202020204" pitchFamily="34" charset="0"/>
                <a:cs typeface="Arial" panose="020B0604020202020204" pitchFamily="34" charset="0"/>
              </a:rPr>
              <a:t>ifferent?</a:t>
            </a:r>
            <a:br>
              <a:rPr lang="en-US" sz="3500" dirty="0">
                <a:solidFill>
                  <a:srgbClr val="FF0000"/>
                </a:solidFill>
                <a:latin typeface="Arial" panose="020B0604020202020204" pitchFamily="34" charset="0"/>
                <a:cs typeface="Arial" panose="020B0604020202020204" pitchFamily="34" charset="0"/>
              </a:rPr>
            </a:br>
            <a:r>
              <a:rPr lang="en-US" sz="1900" dirty="0">
                <a:solidFill>
                  <a:srgbClr val="000000"/>
                </a:solidFill>
                <a:latin typeface="Arial" panose="020B0604020202020204" pitchFamily="34" charset="0"/>
                <a:cs typeface="Arial" panose="020B0604020202020204" pitchFamily="34" charset="0"/>
              </a:rPr>
              <a:t>H</a:t>
            </a:r>
            <a:r>
              <a:rPr lang="en-US" sz="1900" i="0" baseline="0" dirty="0">
                <a:solidFill>
                  <a:srgbClr val="000000"/>
                </a:solidFill>
                <a:latin typeface="Arial" panose="020B0604020202020204" pitchFamily="34" charset="0"/>
                <a:cs typeface="Arial" panose="020B0604020202020204" pitchFamily="34" charset="0"/>
              </a:rPr>
              <a:t>igh temperature ablation ionizes the daily influx of many tons</a:t>
            </a:r>
            <a:br>
              <a:rPr lang="en-US" sz="1900" dirty="0">
                <a:solidFill>
                  <a:srgbClr val="000000"/>
                </a:solidFill>
                <a:latin typeface="Arial" panose="020B0604020202020204" pitchFamily="34" charset="0"/>
                <a:cs typeface="Arial" panose="020B0604020202020204" pitchFamily="34" charset="0"/>
              </a:rPr>
            </a:br>
            <a:r>
              <a:rPr lang="en-US" sz="1900" i="0" baseline="0" dirty="0">
                <a:solidFill>
                  <a:srgbClr val="000000"/>
                </a:solidFill>
                <a:latin typeface="Arial" panose="020B0604020202020204" pitchFamily="34" charset="0"/>
                <a:cs typeface="Arial" panose="020B0604020202020204" pitchFamily="34" charset="0"/>
              </a:rPr>
              <a:t>of metallic meteoroid dust.</a:t>
            </a:r>
            <a:r>
              <a:rPr lang="en-US" sz="1900" dirty="0">
                <a:solidFill>
                  <a:srgbClr val="000000"/>
                </a:solidFill>
                <a:latin typeface="Arial" panose="020B0604020202020204" pitchFamily="34" charset="0"/>
                <a:cs typeface="Arial" panose="020B0604020202020204" pitchFamily="34" charset="0"/>
              </a:rPr>
              <a:t> Vertical w</a:t>
            </a:r>
            <a:r>
              <a:rPr lang="en-US" sz="1900" i="0" baseline="0" dirty="0">
                <a:solidFill>
                  <a:srgbClr val="000000"/>
                </a:solidFill>
                <a:latin typeface="Arial" panose="020B0604020202020204" pitchFamily="34" charset="0"/>
                <a:cs typeface="Arial" panose="020B0604020202020204" pitchFamily="34" charset="0"/>
              </a:rPr>
              <a:t>ind shears and tidal winds</a:t>
            </a:r>
            <a:br>
              <a:rPr lang="en-US" sz="1900" i="0" baseline="0" dirty="0">
                <a:solidFill>
                  <a:srgbClr val="000000"/>
                </a:solidFill>
                <a:latin typeface="Arial" panose="020B0604020202020204" pitchFamily="34" charset="0"/>
                <a:cs typeface="Arial" panose="020B0604020202020204" pitchFamily="34" charset="0"/>
              </a:rPr>
            </a:br>
            <a:r>
              <a:rPr lang="en-US" sz="1900" i="0" baseline="0" dirty="0">
                <a:solidFill>
                  <a:srgbClr val="000000"/>
                </a:solidFill>
                <a:latin typeface="Arial" panose="020B0604020202020204" pitchFamily="34" charset="0"/>
                <a:cs typeface="Arial" panose="020B0604020202020204" pitchFamily="34" charset="0"/>
              </a:rPr>
              <a:t>concentrate the ions into thin dense patches. </a:t>
            </a:r>
            <a:r>
              <a:rPr lang="en-US" sz="1900" dirty="0">
                <a:solidFill>
                  <a:srgbClr val="000000"/>
                </a:solidFill>
                <a:latin typeface="Arial" panose="020B0604020202020204" pitchFamily="34" charset="0"/>
                <a:cs typeface="Arial" panose="020B0604020202020204" pitchFamily="34" charset="0"/>
              </a:rPr>
              <a:t>E</a:t>
            </a:r>
            <a:r>
              <a:rPr lang="en-US" sz="1900" i="0" baseline="0" dirty="0">
                <a:solidFill>
                  <a:srgbClr val="000000"/>
                </a:solidFill>
                <a:latin typeface="Arial" panose="020B0604020202020204" pitchFamily="34" charset="0"/>
                <a:cs typeface="Arial" panose="020B0604020202020204" pitchFamily="34" charset="0"/>
              </a:rPr>
              <a:t>lectrons move</a:t>
            </a:r>
            <a:br>
              <a:rPr lang="en-US" sz="1900" i="0" baseline="0" dirty="0">
                <a:solidFill>
                  <a:srgbClr val="000000"/>
                </a:solidFill>
                <a:latin typeface="Arial" panose="020B0604020202020204" pitchFamily="34" charset="0"/>
                <a:cs typeface="Arial" panose="020B0604020202020204" pitchFamily="34" charset="0"/>
              </a:rPr>
            </a:br>
            <a:r>
              <a:rPr lang="en-US" sz="1900" i="0" baseline="0" dirty="0">
                <a:solidFill>
                  <a:srgbClr val="000000"/>
                </a:solidFill>
                <a:latin typeface="Arial" panose="020B0604020202020204" pitchFamily="34" charset="0"/>
                <a:cs typeface="Arial" panose="020B0604020202020204" pitchFamily="34" charset="0"/>
              </a:rPr>
              <a:t>to the ions along magnetic field lines, forming</a:t>
            </a:r>
            <a:r>
              <a:rPr lang="en-US" sz="1900" i="0" baseline="0" dirty="0">
                <a:solidFill>
                  <a:srgbClr val="000714"/>
                </a:solidFill>
                <a:latin typeface="Arial" panose="020B0604020202020204" pitchFamily="34" charset="0"/>
                <a:cs typeface="Arial" panose="020B0604020202020204" pitchFamily="34" charset="0"/>
              </a:rPr>
              <a:t> E</a:t>
            </a:r>
            <a:r>
              <a:rPr lang="en-US" sz="2800" i="0" baseline="-25000" dirty="0">
                <a:solidFill>
                  <a:srgbClr val="000714"/>
                </a:solidFill>
                <a:latin typeface="Arial" panose="020B0604020202020204" pitchFamily="34" charset="0"/>
                <a:cs typeface="Arial" panose="020B0604020202020204" pitchFamily="34" charset="0"/>
              </a:rPr>
              <a:t>s</a:t>
            </a:r>
            <a:r>
              <a:rPr lang="en-US" sz="2000" i="0" baseline="-25000" dirty="0">
                <a:solidFill>
                  <a:srgbClr val="000714"/>
                </a:solidFill>
                <a:latin typeface="Arial" panose="020B0604020202020204" pitchFamily="34" charset="0"/>
                <a:cs typeface="Arial" panose="020B0604020202020204" pitchFamily="34" charset="0"/>
              </a:rPr>
              <a:t> </a:t>
            </a:r>
            <a:r>
              <a:rPr lang="en-US" sz="1900" i="0" baseline="0" dirty="0">
                <a:solidFill>
                  <a:srgbClr val="000000"/>
                </a:solidFill>
                <a:latin typeface="Arial" panose="020B0604020202020204" pitchFamily="34" charset="0"/>
                <a:cs typeface="Arial" panose="020B0604020202020204" pitchFamily="34" charset="0"/>
              </a:rPr>
              <a:t>patches</a:t>
            </a:r>
            <a:endParaRPr altLang="en-US" sz="1900" b="1" dirty="0">
              <a:solidFill>
                <a:srgbClr val="000000"/>
              </a:solidFill>
              <a:latin typeface="Arial" panose="020B0604020202020204" pitchFamily="34" charset="0"/>
              <a:cs typeface="Arial" panose="020B0604020202020204" pitchFamily="34" charset="0"/>
            </a:endParaRPr>
          </a:p>
        </p:txBody>
      </p:sp>
      <p:pic>
        <p:nvPicPr>
          <p:cNvPr id="8195" name="Picture 2" descr="Geometry of non-tilted Es cloud to cloud propagation">
            <a:extLst>
              <a:ext uri="{FF2B5EF4-FFF2-40B4-BE49-F238E27FC236}">
                <a16:creationId xmlns:a16="http://schemas.microsoft.com/office/drawing/2014/main" id="{2CC169AF-8303-4772-BF6E-DC0CE1B85F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50" t="25606" r="2357" b="710"/>
          <a:stretch>
            <a:fillRect/>
          </a:stretch>
        </p:blipFill>
        <p:spPr bwMode="auto">
          <a:xfrm>
            <a:off x="0" y="3143250"/>
            <a:ext cx="913288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79718727-9EE9-4105-8CBF-E74F036E906A}"/>
              </a:ext>
            </a:extLst>
          </p:cNvPr>
          <p:cNvCxnSpPr>
            <a:cxnSpLocks/>
          </p:cNvCxnSpPr>
          <p:nvPr/>
        </p:nvCxnSpPr>
        <p:spPr>
          <a:xfrm>
            <a:off x="2771800" y="4041068"/>
            <a:ext cx="5040288" cy="1080207"/>
          </a:xfrm>
          <a:prstGeom prst="line">
            <a:avLst/>
          </a:prstGeom>
          <a:ln w="41275">
            <a:solidFill>
              <a:srgbClr val="028BFE"/>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7E14C2F-9EAF-4751-B279-F62D435377DE}"/>
              </a:ext>
            </a:extLst>
          </p:cNvPr>
          <p:cNvSpPr txBox="1"/>
          <p:nvPr/>
        </p:nvSpPr>
        <p:spPr>
          <a:xfrm rot="359434">
            <a:off x="6623437" y="3220567"/>
            <a:ext cx="184731" cy="369332"/>
          </a:xfrm>
          <a:prstGeom prst="rect">
            <a:avLst/>
          </a:prstGeom>
          <a:solidFill>
            <a:srgbClr val="081585"/>
          </a:solidFill>
        </p:spPr>
        <p:txBody>
          <a:bodyPr wrap="none" rtlCol="0">
            <a:spAutoFit/>
          </a:bodyPr>
          <a:lstStyle/>
          <a:p>
            <a:endParaRPr lang="en-US" dirty="0"/>
          </a:p>
        </p:txBody>
      </p:sp>
      <p:sp>
        <p:nvSpPr>
          <p:cNvPr id="12" name="TextBox 11">
            <a:extLst>
              <a:ext uri="{FF2B5EF4-FFF2-40B4-BE49-F238E27FC236}">
                <a16:creationId xmlns:a16="http://schemas.microsoft.com/office/drawing/2014/main" id="{830F88D5-8212-4376-8403-CE6387F00A18}"/>
              </a:ext>
            </a:extLst>
          </p:cNvPr>
          <p:cNvSpPr txBox="1"/>
          <p:nvPr/>
        </p:nvSpPr>
        <p:spPr>
          <a:xfrm rot="359434">
            <a:off x="6556140" y="3220567"/>
            <a:ext cx="184731" cy="369332"/>
          </a:xfrm>
          <a:prstGeom prst="rect">
            <a:avLst/>
          </a:prstGeom>
          <a:solidFill>
            <a:srgbClr val="081585"/>
          </a:solidFill>
        </p:spPr>
        <p:txBody>
          <a:bodyPr wrap="none" rtlCol="0">
            <a:spAutoFit/>
          </a:bodyPr>
          <a:lstStyle/>
          <a:p>
            <a:endParaRPr lang="en-US" dirty="0"/>
          </a:p>
        </p:txBody>
      </p:sp>
      <p:sp>
        <p:nvSpPr>
          <p:cNvPr id="13" name="TextBox 12">
            <a:extLst>
              <a:ext uri="{FF2B5EF4-FFF2-40B4-BE49-F238E27FC236}">
                <a16:creationId xmlns:a16="http://schemas.microsoft.com/office/drawing/2014/main" id="{C45AC244-9A0E-4E75-9468-6D420FA9B95D}"/>
              </a:ext>
            </a:extLst>
          </p:cNvPr>
          <p:cNvSpPr txBox="1"/>
          <p:nvPr/>
        </p:nvSpPr>
        <p:spPr>
          <a:xfrm rot="359434">
            <a:off x="6263397" y="3220567"/>
            <a:ext cx="184731" cy="369332"/>
          </a:xfrm>
          <a:prstGeom prst="rect">
            <a:avLst/>
          </a:prstGeom>
          <a:solidFill>
            <a:srgbClr val="05158E"/>
          </a:solidFill>
        </p:spPr>
        <p:txBody>
          <a:bodyPr wrap="none" rtlCol="0">
            <a:spAutoFit/>
          </a:bodyPr>
          <a:lstStyle/>
          <a:p>
            <a:endParaRPr lang="en-US" dirty="0"/>
          </a:p>
        </p:txBody>
      </p:sp>
      <p:sp>
        <p:nvSpPr>
          <p:cNvPr id="14" name="TextBox 13">
            <a:extLst>
              <a:ext uri="{FF2B5EF4-FFF2-40B4-BE49-F238E27FC236}">
                <a16:creationId xmlns:a16="http://schemas.microsoft.com/office/drawing/2014/main" id="{5B6A6319-348C-4714-83FE-532D8EC8E27C}"/>
              </a:ext>
            </a:extLst>
          </p:cNvPr>
          <p:cNvSpPr txBox="1"/>
          <p:nvPr/>
        </p:nvSpPr>
        <p:spPr>
          <a:xfrm rot="359434">
            <a:off x="6083377" y="3220567"/>
            <a:ext cx="184731" cy="369332"/>
          </a:xfrm>
          <a:prstGeom prst="rect">
            <a:avLst/>
          </a:prstGeom>
          <a:solidFill>
            <a:srgbClr val="06169C"/>
          </a:solidFill>
        </p:spPr>
        <p:txBody>
          <a:bodyPr wrap="none" rtlCol="0">
            <a:spAutoFit/>
          </a:bodyPr>
          <a:lstStyle/>
          <a:p>
            <a:endParaRPr lang="en-US" dirty="0"/>
          </a:p>
        </p:txBody>
      </p:sp>
      <p:sp>
        <p:nvSpPr>
          <p:cNvPr id="15" name="TextBox 14">
            <a:extLst>
              <a:ext uri="{FF2B5EF4-FFF2-40B4-BE49-F238E27FC236}">
                <a16:creationId xmlns:a16="http://schemas.microsoft.com/office/drawing/2014/main" id="{AECEA323-DC15-4433-8CD0-9481EE0B3B55}"/>
              </a:ext>
            </a:extLst>
          </p:cNvPr>
          <p:cNvSpPr txBox="1"/>
          <p:nvPr/>
        </p:nvSpPr>
        <p:spPr>
          <a:xfrm rot="359434">
            <a:off x="5903357" y="3255663"/>
            <a:ext cx="184731" cy="369332"/>
          </a:xfrm>
          <a:prstGeom prst="rect">
            <a:avLst/>
          </a:prstGeom>
          <a:solidFill>
            <a:srgbClr val="06169C"/>
          </a:solidFill>
        </p:spPr>
        <p:txBody>
          <a:bodyPr wrap="none" rtlCol="0">
            <a:spAutoFit/>
          </a:bodyPr>
          <a:lstStyle/>
          <a:p>
            <a:endParaRPr lang="en-US" dirty="0"/>
          </a:p>
        </p:txBody>
      </p:sp>
      <p:sp>
        <p:nvSpPr>
          <p:cNvPr id="16" name="TextBox 15">
            <a:extLst>
              <a:ext uri="{FF2B5EF4-FFF2-40B4-BE49-F238E27FC236}">
                <a16:creationId xmlns:a16="http://schemas.microsoft.com/office/drawing/2014/main" id="{2CF1E9BB-0B35-4009-A04E-B7B13F823D89}"/>
              </a:ext>
            </a:extLst>
          </p:cNvPr>
          <p:cNvSpPr txBox="1"/>
          <p:nvPr/>
        </p:nvSpPr>
        <p:spPr>
          <a:xfrm rot="359434">
            <a:off x="5728048" y="3255663"/>
            <a:ext cx="184731" cy="369332"/>
          </a:xfrm>
          <a:prstGeom prst="rect">
            <a:avLst/>
          </a:prstGeom>
          <a:solidFill>
            <a:srgbClr val="061AA3"/>
          </a:solidFill>
        </p:spPr>
        <p:txBody>
          <a:bodyPr wrap="none" rtlCol="0">
            <a:spAutoFit/>
          </a:bodyPr>
          <a:lstStyle/>
          <a:p>
            <a:endParaRPr lang="en-US" dirty="0"/>
          </a:p>
        </p:txBody>
      </p:sp>
      <p:sp>
        <p:nvSpPr>
          <p:cNvPr id="17" name="TextBox 16">
            <a:extLst>
              <a:ext uri="{FF2B5EF4-FFF2-40B4-BE49-F238E27FC236}">
                <a16:creationId xmlns:a16="http://schemas.microsoft.com/office/drawing/2014/main" id="{8CA7EEF4-02D8-45DF-8CC3-B9C6B0C6E5BA}"/>
              </a:ext>
            </a:extLst>
          </p:cNvPr>
          <p:cNvSpPr txBox="1"/>
          <p:nvPr/>
        </p:nvSpPr>
        <p:spPr>
          <a:xfrm rot="359434">
            <a:off x="5816300" y="3255663"/>
            <a:ext cx="184731" cy="369332"/>
          </a:xfrm>
          <a:prstGeom prst="rect">
            <a:avLst/>
          </a:prstGeom>
          <a:solidFill>
            <a:srgbClr val="0920AC"/>
          </a:solidFill>
        </p:spPr>
        <p:txBody>
          <a:bodyPr wrap="none" rtlCol="0">
            <a:spAutoFit/>
          </a:bodyPr>
          <a:lstStyle/>
          <a:p>
            <a:endParaRPr lang="en-US" dirty="0"/>
          </a:p>
        </p:txBody>
      </p:sp>
      <p:sp>
        <p:nvSpPr>
          <p:cNvPr id="18" name="TextBox 17">
            <a:extLst>
              <a:ext uri="{FF2B5EF4-FFF2-40B4-BE49-F238E27FC236}">
                <a16:creationId xmlns:a16="http://schemas.microsoft.com/office/drawing/2014/main" id="{D08C9160-D9B2-4F9F-A65B-582EF1BA998C}"/>
              </a:ext>
            </a:extLst>
          </p:cNvPr>
          <p:cNvSpPr txBox="1"/>
          <p:nvPr/>
        </p:nvSpPr>
        <p:spPr>
          <a:xfrm rot="359434">
            <a:off x="5744292" y="3643323"/>
            <a:ext cx="184731" cy="369332"/>
          </a:xfrm>
          <a:prstGeom prst="rect">
            <a:avLst/>
          </a:prstGeom>
          <a:solidFill>
            <a:srgbClr val="1B249D"/>
          </a:solidFill>
        </p:spPr>
        <p:txBody>
          <a:bodyPr wrap="none" rtlCol="0">
            <a:spAutoFit/>
          </a:bodyPr>
          <a:lstStyle/>
          <a:p>
            <a:endParaRPr lang="en-US" dirty="0"/>
          </a:p>
        </p:txBody>
      </p:sp>
      <p:sp>
        <p:nvSpPr>
          <p:cNvPr id="19" name="TextBox 18">
            <a:extLst>
              <a:ext uri="{FF2B5EF4-FFF2-40B4-BE49-F238E27FC236}">
                <a16:creationId xmlns:a16="http://schemas.microsoft.com/office/drawing/2014/main" id="{823AFDF8-2ED2-486D-AAC1-4D9F314A5664}"/>
              </a:ext>
            </a:extLst>
          </p:cNvPr>
          <p:cNvSpPr txBox="1"/>
          <p:nvPr/>
        </p:nvSpPr>
        <p:spPr>
          <a:xfrm rot="359434">
            <a:off x="5728048" y="3652615"/>
            <a:ext cx="184731" cy="369332"/>
          </a:xfrm>
          <a:prstGeom prst="rect">
            <a:avLst/>
          </a:prstGeom>
          <a:solidFill>
            <a:srgbClr val="071AA4"/>
          </a:solidFill>
        </p:spPr>
        <p:txBody>
          <a:bodyPr wrap="none" rtlCol="0">
            <a:spAutoFit/>
          </a:bodyPr>
          <a:lstStyle/>
          <a:p>
            <a:endParaRPr lang="en-US" dirty="0"/>
          </a:p>
        </p:txBody>
      </p:sp>
      <p:sp>
        <p:nvSpPr>
          <p:cNvPr id="20" name="TextBox 19">
            <a:extLst>
              <a:ext uri="{FF2B5EF4-FFF2-40B4-BE49-F238E27FC236}">
                <a16:creationId xmlns:a16="http://schemas.microsoft.com/office/drawing/2014/main" id="{8F7D1FEC-3E94-49AB-9D13-3B1AC160576F}"/>
              </a:ext>
            </a:extLst>
          </p:cNvPr>
          <p:cNvSpPr txBox="1"/>
          <p:nvPr/>
        </p:nvSpPr>
        <p:spPr>
          <a:xfrm rot="359434">
            <a:off x="5908068" y="3652615"/>
            <a:ext cx="184731" cy="369332"/>
          </a:xfrm>
          <a:prstGeom prst="rect">
            <a:avLst/>
          </a:prstGeom>
          <a:solidFill>
            <a:srgbClr val="0920AC"/>
          </a:solidFill>
        </p:spPr>
        <p:txBody>
          <a:bodyPr wrap="none" rtlCol="0">
            <a:spAutoFit/>
          </a:bodyPr>
          <a:lstStyle/>
          <a:p>
            <a:endParaRPr lang="en-US" dirty="0"/>
          </a:p>
        </p:txBody>
      </p:sp>
      <p:sp>
        <p:nvSpPr>
          <p:cNvPr id="21" name="TextBox 20">
            <a:extLst>
              <a:ext uri="{FF2B5EF4-FFF2-40B4-BE49-F238E27FC236}">
                <a16:creationId xmlns:a16="http://schemas.microsoft.com/office/drawing/2014/main" id="{0CE087EA-81A4-4298-8810-8B97121F05A9}"/>
              </a:ext>
            </a:extLst>
          </p:cNvPr>
          <p:cNvSpPr txBox="1"/>
          <p:nvPr/>
        </p:nvSpPr>
        <p:spPr>
          <a:xfrm rot="359434">
            <a:off x="6088088" y="3643323"/>
            <a:ext cx="184731" cy="369332"/>
          </a:xfrm>
          <a:prstGeom prst="rect">
            <a:avLst/>
          </a:prstGeom>
          <a:solidFill>
            <a:srgbClr val="06169C"/>
          </a:solidFill>
        </p:spPr>
        <p:txBody>
          <a:bodyPr wrap="none" rtlCol="0">
            <a:spAutoFit/>
          </a:bodyPr>
          <a:lstStyle/>
          <a:p>
            <a:endParaRPr lang="en-US" dirty="0"/>
          </a:p>
        </p:txBody>
      </p:sp>
      <p:sp>
        <p:nvSpPr>
          <p:cNvPr id="22" name="TextBox 21">
            <a:extLst>
              <a:ext uri="{FF2B5EF4-FFF2-40B4-BE49-F238E27FC236}">
                <a16:creationId xmlns:a16="http://schemas.microsoft.com/office/drawing/2014/main" id="{908ED87F-17FE-4931-8721-67C10B5B7B0E}"/>
              </a:ext>
            </a:extLst>
          </p:cNvPr>
          <p:cNvSpPr txBox="1"/>
          <p:nvPr/>
        </p:nvSpPr>
        <p:spPr>
          <a:xfrm rot="359434">
            <a:off x="6232104" y="3652615"/>
            <a:ext cx="184731" cy="369332"/>
          </a:xfrm>
          <a:prstGeom prst="rect">
            <a:avLst/>
          </a:prstGeom>
          <a:solidFill>
            <a:srgbClr val="051793"/>
          </a:solidFill>
        </p:spPr>
        <p:txBody>
          <a:bodyPr wrap="none" rtlCol="0">
            <a:spAutoFit/>
          </a:bodyPr>
          <a:lstStyle/>
          <a:p>
            <a:endParaRPr lang="en-US" dirty="0"/>
          </a:p>
        </p:txBody>
      </p:sp>
      <p:sp>
        <p:nvSpPr>
          <p:cNvPr id="23" name="TextBox 22">
            <a:extLst>
              <a:ext uri="{FF2B5EF4-FFF2-40B4-BE49-F238E27FC236}">
                <a16:creationId xmlns:a16="http://schemas.microsoft.com/office/drawing/2014/main" id="{D63AC171-D0B7-48D0-9ECC-A22A9467244C}"/>
              </a:ext>
            </a:extLst>
          </p:cNvPr>
          <p:cNvSpPr txBox="1"/>
          <p:nvPr/>
        </p:nvSpPr>
        <p:spPr>
          <a:xfrm rot="359434">
            <a:off x="6412124" y="3652615"/>
            <a:ext cx="184731" cy="369332"/>
          </a:xfrm>
          <a:prstGeom prst="rect">
            <a:avLst/>
          </a:prstGeom>
          <a:solidFill>
            <a:srgbClr val="06168F"/>
          </a:solidFill>
        </p:spPr>
        <p:txBody>
          <a:bodyPr wrap="none" rtlCol="0">
            <a:spAutoFit/>
          </a:bodyPr>
          <a:lstStyle/>
          <a:p>
            <a:endParaRPr lang="en-US" dirty="0"/>
          </a:p>
        </p:txBody>
      </p:sp>
      <p:sp>
        <p:nvSpPr>
          <p:cNvPr id="24" name="TextBox 23">
            <a:extLst>
              <a:ext uri="{FF2B5EF4-FFF2-40B4-BE49-F238E27FC236}">
                <a16:creationId xmlns:a16="http://schemas.microsoft.com/office/drawing/2014/main" id="{28BDF1A5-11A9-47D5-A70B-F61B9E8D82D4}"/>
              </a:ext>
            </a:extLst>
          </p:cNvPr>
          <p:cNvSpPr txBox="1"/>
          <p:nvPr/>
        </p:nvSpPr>
        <p:spPr>
          <a:xfrm rot="359434">
            <a:off x="6624228" y="3761420"/>
            <a:ext cx="184731" cy="369332"/>
          </a:xfrm>
          <a:prstGeom prst="rect">
            <a:avLst/>
          </a:prstGeom>
          <a:solidFill>
            <a:srgbClr val="020D75"/>
          </a:solidFill>
        </p:spPr>
        <p:txBody>
          <a:bodyPr wrap="none" rtlCol="0">
            <a:spAutoFit/>
          </a:bodyPr>
          <a:lstStyle/>
          <a:p>
            <a:endParaRPr lang="en-US" dirty="0"/>
          </a:p>
        </p:txBody>
      </p:sp>
      <p:sp>
        <p:nvSpPr>
          <p:cNvPr id="25" name="TextBox 24">
            <a:extLst>
              <a:ext uri="{FF2B5EF4-FFF2-40B4-BE49-F238E27FC236}">
                <a16:creationId xmlns:a16="http://schemas.microsoft.com/office/drawing/2014/main" id="{18934AFD-7218-40AA-A64B-B33ADFB9D46A}"/>
              </a:ext>
            </a:extLst>
          </p:cNvPr>
          <p:cNvSpPr txBox="1"/>
          <p:nvPr/>
        </p:nvSpPr>
        <p:spPr>
          <a:xfrm rot="359434">
            <a:off x="6804248" y="3761420"/>
            <a:ext cx="184731" cy="369332"/>
          </a:xfrm>
          <a:prstGeom prst="rect">
            <a:avLst/>
          </a:prstGeom>
          <a:solidFill>
            <a:srgbClr val="040F78"/>
          </a:solidFill>
        </p:spPr>
        <p:txBody>
          <a:bodyPr wrap="none" rtlCol="0">
            <a:spAutoFit/>
          </a:bodyPr>
          <a:lstStyle/>
          <a:p>
            <a:endParaRPr lang="en-US" dirty="0"/>
          </a:p>
        </p:txBody>
      </p:sp>
      <p:sp>
        <p:nvSpPr>
          <p:cNvPr id="26" name="TextBox 25">
            <a:extLst>
              <a:ext uri="{FF2B5EF4-FFF2-40B4-BE49-F238E27FC236}">
                <a16:creationId xmlns:a16="http://schemas.microsoft.com/office/drawing/2014/main" id="{5A60B9A1-8573-4F6B-AAB4-DF63B97898C6}"/>
              </a:ext>
            </a:extLst>
          </p:cNvPr>
          <p:cNvSpPr txBox="1"/>
          <p:nvPr/>
        </p:nvSpPr>
        <p:spPr>
          <a:xfrm rot="1897630">
            <a:off x="6016426" y="3787468"/>
            <a:ext cx="761747" cy="369332"/>
          </a:xfrm>
          <a:prstGeom prst="rect">
            <a:avLst/>
          </a:prstGeom>
          <a:solidFill>
            <a:srgbClr val="04148E"/>
          </a:solidFill>
        </p:spPr>
        <p:txBody>
          <a:bodyPr wrap="none" rtlCol="0">
            <a:spAutoFit/>
          </a:bodyPr>
          <a:lstStyle/>
          <a:p>
            <a:r>
              <a:rPr lang="en-US" dirty="0"/>
              <a:t>          </a:t>
            </a:r>
          </a:p>
        </p:txBody>
      </p:sp>
      <p:sp>
        <p:nvSpPr>
          <p:cNvPr id="27" name="TextBox 26">
            <a:extLst>
              <a:ext uri="{FF2B5EF4-FFF2-40B4-BE49-F238E27FC236}">
                <a16:creationId xmlns:a16="http://schemas.microsoft.com/office/drawing/2014/main" id="{724FBAE1-421E-40B7-88A7-94F0CAEB0E98}"/>
              </a:ext>
            </a:extLst>
          </p:cNvPr>
          <p:cNvSpPr txBox="1"/>
          <p:nvPr/>
        </p:nvSpPr>
        <p:spPr>
          <a:xfrm>
            <a:off x="3625269" y="3212976"/>
            <a:ext cx="184731" cy="369332"/>
          </a:xfrm>
          <a:prstGeom prst="rect">
            <a:avLst/>
          </a:prstGeom>
          <a:solidFill>
            <a:srgbClr val="0920AC"/>
          </a:solidFill>
        </p:spPr>
        <p:txBody>
          <a:bodyPr wrap="none" rtlCol="0">
            <a:spAutoFit/>
          </a:bodyPr>
          <a:lstStyle/>
          <a:p>
            <a:endParaRPr lang="en-US" dirty="0"/>
          </a:p>
        </p:txBody>
      </p:sp>
      <p:sp>
        <p:nvSpPr>
          <p:cNvPr id="28" name="TextBox 27">
            <a:extLst>
              <a:ext uri="{FF2B5EF4-FFF2-40B4-BE49-F238E27FC236}">
                <a16:creationId xmlns:a16="http://schemas.microsoft.com/office/drawing/2014/main" id="{7FCF15DC-6019-4DC6-89A8-C2354FBD906E}"/>
              </a:ext>
            </a:extLst>
          </p:cNvPr>
          <p:cNvSpPr txBox="1"/>
          <p:nvPr/>
        </p:nvSpPr>
        <p:spPr>
          <a:xfrm>
            <a:off x="4996016" y="3609020"/>
            <a:ext cx="761747" cy="369332"/>
          </a:xfrm>
          <a:prstGeom prst="rect">
            <a:avLst/>
          </a:prstGeom>
          <a:solidFill>
            <a:srgbClr val="04148E"/>
          </a:solidFill>
        </p:spPr>
        <p:txBody>
          <a:bodyPr wrap="none" rtlCol="0">
            <a:spAutoFit/>
          </a:bodyPr>
          <a:lstStyle/>
          <a:p>
            <a:r>
              <a:rPr lang="en-US" dirty="0"/>
              <a:t>          </a:t>
            </a:r>
          </a:p>
        </p:txBody>
      </p:sp>
      <p:sp>
        <p:nvSpPr>
          <p:cNvPr id="6" name="TextBox 5">
            <a:extLst>
              <a:ext uri="{FF2B5EF4-FFF2-40B4-BE49-F238E27FC236}">
                <a16:creationId xmlns:a16="http://schemas.microsoft.com/office/drawing/2014/main" id="{6223C108-A712-4049-9A1F-C3A77126FF0B}"/>
              </a:ext>
            </a:extLst>
          </p:cNvPr>
          <p:cNvSpPr txBox="1"/>
          <p:nvPr/>
        </p:nvSpPr>
        <p:spPr>
          <a:xfrm>
            <a:off x="3575970" y="3861628"/>
            <a:ext cx="364202" cy="215444"/>
          </a:xfrm>
          <a:prstGeom prst="rect">
            <a:avLst/>
          </a:prstGeom>
          <a:solidFill>
            <a:srgbClr val="05129E"/>
          </a:solidFill>
        </p:spPr>
        <p:txBody>
          <a:bodyPr wrap="none" rtlCol="0">
            <a:spAutoFit/>
          </a:bodyPr>
          <a:lstStyle/>
          <a:p>
            <a:r>
              <a:rPr lang="en-US" sz="800" dirty="0"/>
              <a:t>       </a:t>
            </a:r>
          </a:p>
        </p:txBody>
      </p:sp>
      <p:sp>
        <p:nvSpPr>
          <p:cNvPr id="31" name="TextBox 30">
            <a:extLst>
              <a:ext uri="{FF2B5EF4-FFF2-40B4-BE49-F238E27FC236}">
                <a16:creationId xmlns:a16="http://schemas.microsoft.com/office/drawing/2014/main" id="{7DC7F50D-FA6A-4162-B5EB-356F2EF427A7}"/>
              </a:ext>
            </a:extLst>
          </p:cNvPr>
          <p:cNvSpPr txBox="1"/>
          <p:nvPr/>
        </p:nvSpPr>
        <p:spPr>
          <a:xfrm>
            <a:off x="3904168" y="3933056"/>
            <a:ext cx="364202" cy="215444"/>
          </a:xfrm>
          <a:prstGeom prst="rect">
            <a:avLst/>
          </a:prstGeom>
          <a:solidFill>
            <a:srgbClr val="05129E"/>
          </a:solidFill>
        </p:spPr>
        <p:txBody>
          <a:bodyPr wrap="none" rtlCol="0">
            <a:spAutoFit/>
          </a:bodyPr>
          <a:lstStyle/>
          <a:p>
            <a:r>
              <a:rPr lang="en-US" sz="800" dirty="0"/>
              <a:t>       </a:t>
            </a:r>
          </a:p>
        </p:txBody>
      </p:sp>
      <p:sp>
        <p:nvSpPr>
          <p:cNvPr id="32" name="TextBox 31">
            <a:extLst>
              <a:ext uri="{FF2B5EF4-FFF2-40B4-BE49-F238E27FC236}">
                <a16:creationId xmlns:a16="http://schemas.microsoft.com/office/drawing/2014/main" id="{03FE1AE7-F314-4EFB-A828-F7126C75B507}"/>
              </a:ext>
            </a:extLst>
          </p:cNvPr>
          <p:cNvSpPr txBox="1"/>
          <p:nvPr/>
        </p:nvSpPr>
        <p:spPr>
          <a:xfrm>
            <a:off x="4224042" y="3897052"/>
            <a:ext cx="364202" cy="215444"/>
          </a:xfrm>
          <a:prstGeom prst="rect">
            <a:avLst/>
          </a:prstGeom>
          <a:solidFill>
            <a:srgbClr val="05129E"/>
          </a:solidFill>
        </p:spPr>
        <p:txBody>
          <a:bodyPr wrap="none" rtlCol="0">
            <a:spAutoFit/>
          </a:bodyPr>
          <a:lstStyle/>
          <a:p>
            <a:r>
              <a:rPr lang="en-US" sz="800" dirty="0"/>
              <a:t>       </a:t>
            </a:r>
          </a:p>
        </p:txBody>
      </p:sp>
      <p:sp>
        <p:nvSpPr>
          <p:cNvPr id="34" name="TextBox 33">
            <a:extLst>
              <a:ext uri="{FF2B5EF4-FFF2-40B4-BE49-F238E27FC236}">
                <a16:creationId xmlns:a16="http://schemas.microsoft.com/office/drawing/2014/main" id="{468E82D0-27C6-4FD7-9EE8-2489C5F31333}"/>
              </a:ext>
            </a:extLst>
          </p:cNvPr>
          <p:cNvSpPr txBox="1"/>
          <p:nvPr/>
        </p:nvSpPr>
        <p:spPr>
          <a:xfrm>
            <a:off x="4556462" y="3962400"/>
            <a:ext cx="364202" cy="215444"/>
          </a:xfrm>
          <a:prstGeom prst="rect">
            <a:avLst/>
          </a:prstGeom>
          <a:solidFill>
            <a:srgbClr val="05129E"/>
          </a:solidFill>
        </p:spPr>
        <p:txBody>
          <a:bodyPr wrap="none" rtlCol="0">
            <a:spAutoFit/>
          </a:bodyPr>
          <a:lstStyle/>
          <a:p>
            <a:r>
              <a:rPr lang="en-US" sz="800" dirty="0"/>
              <a:t>       </a:t>
            </a:r>
          </a:p>
        </p:txBody>
      </p:sp>
      <p:sp>
        <p:nvSpPr>
          <p:cNvPr id="35" name="TextBox 34">
            <a:extLst>
              <a:ext uri="{FF2B5EF4-FFF2-40B4-BE49-F238E27FC236}">
                <a16:creationId xmlns:a16="http://schemas.microsoft.com/office/drawing/2014/main" id="{1DCB4D03-FF21-4876-8B26-FC7C004B20BC}"/>
              </a:ext>
            </a:extLst>
          </p:cNvPr>
          <p:cNvSpPr txBox="1"/>
          <p:nvPr/>
        </p:nvSpPr>
        <p:spPr>
          <a:xfrm>
            <a:off x="4908118" y="3897052"/>
            <a:ext cx="364202" cy="215444"/>
          </a:xfrm>
          <a:prstGeom prst="rect">
            <a:avLst/>
          </a:prstGeom>
          <a:solidFill>
            <a:srgbClr val="05129E"/>
          </a:solidFill>
        </p:spPr>
        <p:txBody>
          <a:bodyPr wrap="none" rtlCol="0">
            <a:spAutoFit/>
          </a:bodyPr>
          <a:lstStyle/>
          <a:p>
            <a:r>
              <a:rPr lang="en-US" sz="800" dirty="0"/>
              <a:t>       </a:t>
            </a:r>
          </a:p>
        </p:txBody>
      </p:sp>
      <p:sp>
        <p:nvSpPr>
          <p:cNvPr id="36" name="TextBox 35">
            <a:extLst>
              <a:ext uri="{FF2B5EF4-FFF2-40B4-BE49-F238E27FC236}">
                <a16:creationId xmlns:a16="http://schemas.microsoft.com/office/drawing/2014/main" id="{9125899C-BA4F-456E-B3B7-3B42183EF796}"/>
              </a:ext>
            </a:extLst>
          </p:cNvPr>
          <p:cNvSpPr txBox="1"/>
          <p:nvPr/>
        </p:nvSpPr>
        <p:spPr>
          <a:xfrm>
            <a:off x="5196150" y="3933056"/>
            <a:ext cx="364202" cy="215444"/>
          </a:xfrm>
          <a:prstGeom prst="rect">
            <a:avLst/>
          </a:prstGeom>
          <a:solidFill>
            <a:srgbClr val="05129E"/>
          </a:solidFill>
        </p:spPr>
        <p:txBody>
          <a:bodyPr wrap="none" rtlCol="0">
            <a:spAutoFit/>
          </a:bodyPr>
          <a:lstStyle/>
          <a:p>
            <a:r>
              <a:rPr lang="en-US" sz="800" dirty="0"/>
              <a:t>       </a:t>
            </a:r>
          </a:p>
        </p:txBody>
      </p:sp>
      <p:sp>
        <p:nvSpPr>
          <p:cNvPr id="37" name="TextBox 36">
            <a:extLst>
              <a:ext uri="{FF2B5EF4-FFF2-40B4-BE49-F238E27FC236}">
                <a16:creationId xmlns:a16="http://schemas.microsoft.com/office/drawing/2014/main" id="{5FF29118-6C22-49A6-BF06-19A5CCB5EEDD}"/>
              </a:ext>
            </a:extLst>
          </p:cNvPr>
          <p:cNvSpPr txBox="1"/>
          <p:nvPr/>
        </p:nvSpPr>
        <p:spPr>
          <a:xfrm rot="359434">
            <a:off x="5484182" y="3861048"/>
            <a:ext cx="364202" cy="215444"/>
          </a:xfrm>
          <a:prstGeom prst="rect">
            <a:avLst/>
          </a:prstGeom>
          <a:solidFill>
            <a:srgbClr val="05129E"/>
          </a:solidFill>
        </p:spPr>
        <p:txBody>
          <a:bodyPr wrap="none" rtlCol="0">
            <a:spAutoFit/>
          </a:bodyPr>
          <a:lstStyle/>
          <a:p>
            <a:r>
              <a:rPr lang="en-US" sz="800" dirty="0"/>
              <a:t>       </a:t>
            </a:r>
          </a:p>
        </p:txBody>
      </p:sp>
      <p:sp>
        <p:nvSpPr>
          <p:cNvPr id="38" name="TextBox 37">
            <a:extLst>
              <a:ext uri="{FF2B5EF4-FFF2-40B4-BE49-F238E27FC236}">
                <a16:creationId xmlns:a16="http://schemas.microsoft.com/office/drawing/2014/main" id="{83250C2A-DFEE-45DD-AFB8-4BCFC28D3670}"/>
              </a:ext>
            </a:extLst>
          </p:cNvPr>
          <p:cNvSpPr txBox="1"/>
          <p:nvPr/>
        </p:nvSpPr>
        <p:spPr>
          <a:xfrm rot="359434">
            <a:off x="5611954" y="3861048"/>
            <a:ext cx="364202" cy="215444"/>
          </a:xfrm>
          <a:prstGeom prst="rect">
            <a:avLst/>
          </a:prstGeom>
          <a:solidFill>
            <a:srgbClr val="05129E"/>
          </a:solidFill>
        </p:spPr>
        <p:txBody>
          <a:bodyPr wrap="none" rtlCol="0">
            <a:spAutoFit/>
          </a:bodyPr>
          <a:lstStyle/>
          <a:p>
            <a:r>
              <a:rPr lang="en-US" sz="800" dirty="0"/>
              <a:t>       </a:t>
            </a:r>
          </a:p>
        </p:txBody>
      </p:sp>
      <p:sp>
        <p:nvSpPr>
          <p:cNvPr id="39" name="TextBox 38">
            <a:extLst>
              <a:ext uri="{FF2B5EF4-FFF2-40B4-BE49-F238E27FC236}">
                <a16:creationId xmlns:a16="http://schemas.microsoft.com/office/drawing/2014/main" id="{455F6F4F-9251-479D-AAC7-329CCE12F4D7}"/>
              </a:ext>
            </a:extLst>
          </p:cNvPr>
          <p:cNvSpPr txBox="1"/>
          <p:nvPr/>
        </p:nvSpPr>
        <p:spPr>
          <a:xfrm rot="359434">
            <a:off x="5935990" y="3861628"/>
            <a:ext cx="364202" cy="215444"/>
          </a:xfrm>
          <a:prstGeom prst="rect">
            <a:avLst/>
          </a:prstGeom>
          <a:solidFill>
            <a:srgbClr val="05129E"/>
          </a:solidFill>
        </p:spPr>
        <p:txBody>
          <a:bodyPr wrap="none" rtlCol="0">
            <a:spAutoFit/>
          </a:bodyPr>
          <a:lstStyle/>
          <a:p>
            <a:r>
              <a:rPr lang="en-US" sz="800" dirty="0"/>
              <a:t>       </a:t>
            </a:r>
          </a:p>
        </p:txBody>
      </p:sp>
      <p:sp>
        <p:nvSpPr>
          <p:cNvPr id="40" name="TextBox 39">
            <a:extLst>
              <a:ext uri="{FF2B5EF4-FFF2-40B4-BE49-F238E27FC236}">
                <a16:creationId xmlns:a16="http://schemas.microsoft.com/office/drawing/2014/main" id="{66FA107A-F1D8-4BC1-A182-71E23505400B}"/>
              </a:ext>
            </a:extLst>
          </p:cNvPr>
          <p:cNvSpPr txBox="1"/>
          <p:nvPr/>
        </p:nvSpPr>
        <p:spPr>
          <a:xfrm rot="1897630">
            <a:off x="6470283" y="4058500"/>
            <a:ext cx="761747" cy="369332"/>
          </a:xfrm>
          <a:prstGeom prst="rect">
            <a:avLst/>
          </a:prstGeom>
          <a:solidFill>
            <a:srgbClr val="040D69"/>
          </a:solidFill>
        </p:spPr>
        <p:txBody>
          <a:bodyPr wrap="none" rtlCol="0">
            <a:spAutoFit/>
          </a:bodyPr>
          <a:lstStyle/>
          <a:p>
            <a:r>
              <a:rPr lang="en-US" dirty="0"/>
              <a:t>          </a:t>
            </a:r>
          </a:p>
        </p:txBody>
      </p:sp>
      <p:sp>
        <p:nvSpPr>
          <p:cNvPr id="41" name="TextBox 40">
            <a:extLst>
              <a:ext uri="{FF2B5EF4-FFF2-40B4-BE49-F238E27FC236}">
                <a16:creationId xmlns:a16="http://schemas.microsoft.com/office/drawing/2014/main" id="{B1FB4252-9AD1-442D-9D2A-AF4B56F2B10F}"/>
              </a:ext>
            </a:extLst>
          </p:cNvPr>
          <p:cNvSpPr txBox="1"/>
          <p:nvPr/>
        </p:nvSpPr>
        <p:spPr>
          <a:xfrm rot="1897630">
            <a:off x="6168826" y="3939868"/>
            <a:ext cx="761747" cy="369332"/>
          </a:xfrm>
          <a:prstGeom prst="rect">
            <a:avLst/>
          </a:prstGeom>
          <a:solidFill>
            <a:srgbClr val="040F78"/>
          </a:solidFill>
        </p:spPr>
        <p:txBody>
          <a:bodyPr wrap="none" rtlCol="0">
            <a:spAutoFit/>
          </a:bodyPr>
          <a:lstStyle/>
          <a:p>
            <a:r>
              <a:rPr lang="en-US" dirty="0"/>
              <a:t>          </a:t>
            </a:r>
          </a:p>
        </p:txBody>
      </p:sp>
      <p:sp>
        <p:nvSpPr>
          <p:cNvPr id="42" name="TextBox 41">
            <a:extLst>
              <a:ext uri="{FF2B5EF4-FFF2-40B4-BE49-F238E27FC236}">
                <a16:creationId xmlns:a16="http://schemas.microsoft.com/office/drawing/2014/main" id="{3D6EEB4D-9CF2-45BB-B749-BD9AE3A1B8B1}"/>
              </a:ext>
            </a:extLst>
          </p:cNvPr>
          <p:cNvSpPr txBox="1"/>
          <p:nvPr/>
        </p:nvSpPr>
        <p:spPr>
          <a:xfrm rot="1897630">
            <a:off x="7082351" y="4287100"/>
            <a:ext cx="761747" cy="369332"/>
          </a:xfrm>
          <a:prstGeom prst="rect">
            <a:avLst/>
          </a:prstGeom>
          <a:solidFill>
            <a:srgbClr val="020A5D"/>
          </a:solidFill>
        </p:spPr>
        <p:txBody>
          <a:bodyPr wrap="none" rtlCol="0">
            <a:spAutoFit/>
          </a:bodyPr>
          <a:lstStyle/>
          <a:p>
            <a:r>
              <a:rPr lang="en-US" dirty="0"/>
              <a:t>          </a:t>
            </a:r>
          </a:p>
        </p:txBody>
      </p:sp>
      <p:sp>
        <p:nvSpPr>
          <p:cNvPr id="43" name="TextBox 42">
            <a:extLst>
              <a:ext uri="{FF2B5EF4-FFF2-40B4-BE49-F238E27FC236}">
                <a16:creationId xmlns:a16="http://schemas.microsoft.com/office/drawing/2014/main" id="{2E90724D-BC1B-415C-AFDD-552B8257B7B6}"/>
              </a:ext>
            </a:extLst>
          </p:cNvPr>
          <p:cNvSpPr txBox="1"/>
          <p:nvPr/>
        </p:nvSpPr>
        <p:spPr>
          <a:xfrm rot="1306090">
            <a:off x="7665427" y="5199840"/>
            <a:ext cx="761747" cy="369332"/>
          </a:xfrm>
          <a:prstGeom prst="rect">
            <a:avLst/>
          </a:prstGeom>
          <a:solidFill>
            <a:srgbClr val="01073D"/>
          </a:solidFill>
        </p:spPr>
        <p:txBody>
          <a:bodyPr wrap="none" rtlCol="0">
            <a:spAutoFit/>
          </a:bodyPr>
          <a:lstStyle/>
          <a:p>
            <a:r>
              <a:rPr lang="en-US" dirty="0"/>
              <a:t>          </a:t>
            </a:r>
          </a:p>
        </p:txBody>
      </p:sp>
      <p:sp>
        <p:nvSpPr>
          <p:cNvPr id="44" name="TextBox 43">
            <a:extLst>
              <a:ext uri="{FF2B5EF4-FFF2-40B4-BE49-F238E27FC236}">
                <a16:creationId xmlns:a16="http://schemas.microsoft.com/office/drawing/2014/main" id="{84467DD0-1A4E-4CEF-906D-D7F813A190FF}"/>
              </a:ext>
            </a:extLst>
          </p:cNvPr>
          <p:cNvSpPr txBox="1"/>
          <p:nvPr/>
        </p:nvSpPr>
        <p:spPr>
          <a:xfrm rot="1306090">
            <a:off x="7817827" y="4740788"/>
            <a:ext cx="761747" cy="369332"/>
          </a:xfrm>
          <a:prstGeom prst="rect">
            <a:avLst/>
          </a:prstGeom>
          <a:solidFill>
            <a:srgbClr val="01083F"/>
          </a:solidFill>
        </p:spPr>
        <p:txBody>
          <a:bodyPr wrap="none" rtlCol="0">
            <a:spAutoFit/>
          </a:bodyPr>
          <a:lstStyle/>
          <a:p>
            <a:r>
              <a:rPr lang="en-US" dirty="0"/>
              <a:t>          </a:t>
            </a:r>
          </a:p>
        </p:txBody>
      </p:sp>
      <p:sp>
        <p:nvSpPr>
          <p:cNvPr id="45" name="TextBox 44">
            <a:extLst>
              <a:ext uri="{FF2B5EF4-FFF2-40B4-BE49-F238E27FC236}">
                <a16:creationId xmlns:a16="http://schemas.microsoft.com/office/drawing/2014/main" id="{054E85F2-238F-4D8B-960D-9D28BE7544FB}"/>
              </a:ext>
            </a:extLst>
          </p:cNvPr>
          <p:cNvSpPr txBox="1"/>
          <p:nvPr/>
        </p:nvSpPr>
        <p:spPr>
          <a:xfrm rot="176725">
            <a:off x="7677330" y="4337242"/>
            <a:ext cx="761747" cy="369332"/>
          </a:xfrm>
          <a:prstGeom prst="rect">
            <a:avLst/>
          </a:prstGeom>
          <a:solidFill>
            <a:srgbClr val="020A52"/>
          </a:solidFill>
        </p:spPr>
        <p:txBody>
          <a:bodyPr wrap="none" rtlCol="0">
            <a:spAutoFit/>
          </a:bodyPr>
          <a:lstStyle/>
          <a:p>
            <a:r>
              <a:rPr lang="en-US" dirty="0"/>
              <a:t>          </a:t>
            </a:r>
          </a:p>
        </p:txBody>
      </p:sp>
      <p:sp>
        <p:nvSpPr>
          <p:cNvPr id="46" name="TextBox 45">
            <a:extLst>
              <a:ext uri="{FF2B5EF4-FFF2-40B4-BE49-F238E27FC236}">
                <a16:creationId xmlns:a16="http://schemas.microsoft.com/office/drawing/2014/main" id="{4C46AAE2-A58A-48FC-A6D8-023A84124642}"/>
              </a:ext>
            </a:extLst>
          </p:cNvPr>
          <p:cNvSpPr txBox="1"/>
          <p:nvPr/>
        </p:nvSpPr>
        <p:spPr>
          <a:xfrm rot="176725">
            <a:off x="7829565" y="4247611"/>
            <a:ext cx="1012308" cy="369332"/>
          </a:xfrm>
          <a:prstGeom prst="rect">
            <a:avLst/>
          </a:prstGeom>
          <a:solidFill>
            <a:srgbClr val="020A52"/>
          </a:solidFill>
        </p:spPr>
        <p:txBody>
          <a:bodyPr wrap="square" rtlCol="0">
            <a:spAutoFit/>
          </a:bodyPr>
          <a:lstStyle/>
          <a:p>
            <a:r>
              <a:rPr lang="en-US" dirty="0"/>
              <a:t>          </a:t>
            </a:r>
          </a:p>
        </p:txBody>
      </p:sp>
      <p:sp>
        <p:nvSpPr>
          <p:cNvPr id="47" name="TextBox 46">
            <a:extLst>
              <a:ext uri="{FF2B5EF4-FFF2-40B4-BE49-F238E27FC236}">
                <a16:creationId xmlns:a16="http://schemas.microsoft.com/office/drawing/2014/main" id="{01E0E616-BA5E-4A08-81E5-0570A08B4DCC}"/>
              </a:ext>
            </a:extLst>
          </p:cNvPr>
          <p:cNvSpPr txBox="1"/>
          <p:nvPr/>
        </p:nvSpPr>
        <p:spPr>
          <a:xfrm rot="822471">
            <a:off x="7197721" y="4626431"/>
            <a:ext cx="761747" cy="369332"/>
          </a:xfrm>
          <a:prstGeom prst="rect">
            <a:avLst/>
          </a:prstGeom>
          <a:solidFill>
            <a:srgbClr val="020A52"/>
          </a:solidFill>
        </p:spPr>
        <p:txBody>
          <a:bodyPr wrap="none" rtlCol="0">
            <a:spAutoFit/>
          </a:bodyPr>
          <a:lstStyle/>
          <a:p>
            <a:r>
              <a:rPr lang="en-US" dirty="0"/>
              <a:t>          </a:t>
            </a:r>
          </a:p>
        </p:txBody>
      </p:sp>
      <p:sp>
        <p:nvSpPr>
          <p:cNvPr id="48" name="TextBox 47">
            <a:extLst>
              <a:ext uri="{FF2B5EF4-FFF2-40B4-BE49-F238E27FC236}">
                <a16:creationId xmlns:a16="http://schemas.microsoft.com/office/drawing/2014/main" id="{39F46CBB-3267-4CEE-8E93-674ED66C9840}"/>
              </a:ext>
            </a:extLst>
          </p:cNvPr>
          <p:cNvSpPr txBox="1"/>
          <p:nvPr/>
        </p:nvSpPr>
        <p:spPr>
          <a:xfrm rot="822471">
            <a:off x="6513124" y="4271573"/>
            <a:ext cx="761747" cy="369332"/>
          </a:xfrm>
          <a:prstGeom prst="rect">
            <a:avLst/>
          </a:prstGeom>
          <a:solidFill>
            <a:srgbClr val="021369"/>
          </a:solidFill>
        </p:spPr>
        <p:txBody>
          <a:bodyPr wrap="none" rtlCol="0">
            <a:spAutoFit/>
          </a:bodyPr>
          <a:lstStyle/>
          <a:p>
            <a:r>
              <a:rPr lang="en-US" dirty="0"/>
              <a:t>          </a:t>
            </a:r>
          </a:p>
        </p:txBody>
      </p:sp>
      <p:sp>
        <p:nvSpPr>
          <p:cNvPr id="49" name="TextBox 48">
            <a:extLst>
              <a:ext uri="{FF2B5EF4-FFF2-40B4-BE49-F238E27FC236}">
                <a16:creationId xmlns:a16="http://schemas.microsoft.com/office/drawing/2014/main" id="{82D679D7-9EF4-48DB-9A29-036E041D1DFE}"/>
              </a:ext>
            </a:extLst>
          </p:cNvPr>
          <p:cNvSpPr txBox="1"/>
          <p:nvPr/>
        </p:nvSpPr>
        <p:spPr>
          <a:xfrm rot="822471">
            <a:off x="5793565" y="4252569"/>
            <a:ext cx="761747" cy="369332"/>
          </a:xfrm>
          <a:prstGeom prst="rect">
            <a:avLst/>
          </a:prstGeom>
          <a:solidFill>
            <a:srgbClr val="040D83"/>
          </a:solidFill>
        </p:spPr>
        <p:txBody>
          <a:bodyPr wrap="none" rtlCol="0">
            <a:spAutoFit/>
          </a:bodyPr>
          <a:lstStyle/>
          <a:p>
            <a:r>
              <a:rPr lang="en-US" dirty="0"/>
              <a:t>          </a:t>
            </a:r>
          </a:p>
        </p:txBody>
      </p:sp>
      <p:sp>
        <p:nvSpPr>
          <p:cNvPr id="50" name="TextBox 49">
            <a:extLst>
              <a:ext uri="{FF2B5EF4-FFF2-40B4-BE49-F238E27FC236}">
                <a16:creationId xmlns:a16="http://schemas.microsoft.com/office/drawing/2014/main" id="{E00968E8-F082-4FD9-85C3-9CC6FB68D0D2}"/>
              </a:ext>
            </a:extLst>
          </p:cNvPr>
          <p:cNvSpPr txBox="1"/>
          <p:nvPr/>
        </p:nvSpPr>
        <p:spPr>
          <a:xfrm rot="822471">
            <a:off x="5144972" y="4261697"/>
            <a:ext cx="761747" cy="369332"/>
          </a:xfrm>
          <a:prstGeom prst="rect">
            <a:avLst/>
          </a:prstGeom>
          <a:solidFill>
            <a:srgbClr val="04148E"/>
          </a:solidFill>
        </p:spPr>
        <p:txBody>
          <a:bodyPr wrap="none" rtlCol="0">
            <a:spAutoFit/>
          </a:bodyPr>
          <a:lstStyle/>
          <a:p>
            <a:r>
              <a:rPr lang="en-US" dirty="0"/>
              <a:t>          </a:t>
            </a:r>
          </a:p>
        </p:txBody>
      </p:sp>
      <p:sp>
        <p:nvSpPr>
          <p:cNvPr id="51" name="TextBox 50">
            <a:extLst>
              <a:ext uri="{FF2B5EF4-FFF2-40B4-BE49-F238E27FC236}">
                <a16:creationId xmlns:a16="http://schemas.microsoft.com/office/drawing/2014/main" id="{500420D6-6896-403C-B6EA-9F048CA2647D}"/>
              </a:ext>
            </a:extLst>
          </p:cNvPr>
          <p:cNvSpPr txBox="1"/>
          <p:nvPr/>
        </p:nvSpPr>
        <p:spPr>
          <a:xfrm rot="822471">
            <a:off x="4693164" y="4162069"/>
            <a:ext cx="761747" cy="369332"/>
          </a:xfrm>
          <a:prstGeom prst="rect">
            <a:avLst/>
          </a:prstGeom>
          <a:solidFill>
            <a:srgbClr val="04148E"/>
          </a:solidFill>
        </p:spPr>
        <p:txBody>
          <a:bodyPr wrap="none" rtlCol="0">
            <a:spAutoFit/>
          </a:bodyPr>
          <a:lstStyle/>
          <a:p>
            <a:r>
              <a:rPr lang="en-US" dirty="0"/>
              <a:t>          </a:t>
            </a:r>
          </a:p>
        </p:txBody>
      </p:sp>
      <p:sp>
        <p:nvSpPr>
          <p:cNvPr id="52" name="TextBox 51">
            <a:extLst>
              <a:ext uri="{FF2B5EF4-FFF2-40B4-BE49-F238E27FC236}">
                <a16:creationId xmlns:a16="http://schemas.microsoft.com/office/drawing/2014/main" id="{B55D5079-300E-4197-A61F-4AE97DF618FF}"/>
              </a:ext>
            </a:extLst>
          </p:cNvPr>
          <p:cNvSpPr txBox="1"/>
          <p:nvPr/>
        </p:nvSpPr>
        <p:spPr>
          <a:xfrm rot="822471">
            <a:off x="4009088" y="4193871"/>
            <a:ext cx="761747" cy="369332"/>
          </a:xfrm>
          <a:prstGeom prst="rect">
            <a:avLst/>
          </a:prstGeom>
          <a:solidFill>
            <a:srgbClr val="071C9B"/>
          </a:solidFill>
        </p:spPr>
        <p:txBody>
          <a:bodyPr wrap="none" rtlCol="0">
            <a:spAutoFit/>
          </a:bodyPr>
          <a:lstStyle/>
          <a:p>
            <a:r>
              <a:rPr lang="en-US" dirty="0"/>
              <a:t>          </a:t>
            </a:r>
          </a:p>
        </p:txBody>
      </p:sp>
      <p:sp>
        <p:nvSpPr>
          <p:cNvPr id="53" name="TextBox 52">
            <a:extLst>
              <a:ext uri="{FF2B5EF4-FFF2-40B4-BE49-F238E27FC236}">
                <a16:creationId xmlns:a16="http://schemas.microsoft.com/office/drawing/2014/main" id="{A3CCAB74-6FB0-4A79-AD84-6423F4327A88}"/>
              </a:ext>
            </a:extLst>
          </p:cNvPr>
          <p:cNvSpPr txBox="1"/>
          <p:nvPr/>
        </p:nvSpPr>
        <p:spPr>
          <a:xfrm>
            <a:off x="2968064" y="3902676"/>
            <a:ext cx="761747" cy="369332"/>
          </a:xfrm>
          <a:prstGeom prst="rect">
            <a:avLst/>
          </a:prstGeom>
          <a:solidFill>
            <a:srgbClr val="04148E"/>
          </a:solidFill>
        </p:spPr>
        <p:txBody>
          <a:bodyPr wrap="none" rtlCol="0">
            <a:spAutoFit/>
          </a:bodyPr>
          <a:lstStyle/>
          <a:p>
            <a:r>
              <a:rPr lang="en-US" dirty="0"/>
              <a:t>          </a:t>
            </a:r>
          </a:p>
        </p:txBody>
      </p:sp>
      <p:sp>
        <p:nvSpPr>
          <p:cNvPr id="54" name="TextBox 53">
            <a:extLst>
              <a:ext uri="{FF2B5EF4-FFF2-40B4-BE49-F238E27FC236}">
                <a16:creationId xmlns:a16="http://schemas.microsoft.com/office/drawing/2014/main" id="{81426840-B665-4A05-A8BA-0AB4AD5F18CA}"/>
              </a:ext>
            </a:extLst>
          </p:cNvPr>
          <p:cNvSpPr txBox="1"/>
          <p:nvPr/>
        </p:nvSpPr>
        <p:spPr>
          <a:xfrm>
            <a:off x="3430453" y="4055076"/>
            <a:ext cx="761747" cy="369332"/>
          </a:xfrm>
          <a:prstGeom prst="rect">
            <a:avLst/>
          </a:prstGeom>
          <a:solidFill>
            <a:srgbClr val="04148E"/>
          </a:solidFill>
        </p:spPr>
        <p:txBody>
          <a:bodyPr wrap="none" rtlCol="0">
            <a:spAutoFit/>
          </a:bodyPr>
          <a:lstStyle/>
          <a:p>
            <a:r>
              <a:rPr lang="en-US" dirty="0"/>
              <a:t>          </a:t>
            </a:r>
          </a:p>
        </p:txBody>
      </p:sp>
      <p:sp>
        <p:nvSpPr>
          <p:cNvPr id="55" name="TextBox 54">
            <a:extLst>
              <a:ext uri="{FF2B5EF4-FFF2-40B4-BE49-F238E27FC236}">
                <a16:creationId xmlns:a16="http://schemas.microsoft.com/office/drawing/2014/main" id="{55BBBF71-014C-4E2B-83BC-EAEAA9693C21}"/>
              </a:ext>
            </a:extLst>
          </p:cNvPr>
          <p:cNvSpPr txBox="1"/>
          <p:nvPr/>
        </p:nvSpPr>
        <p:spPr>
          <a:xfrm>
            <a:off x="4283966" y="4411362"/>
            <a:ext cx="1511273" cy="461665"/>
          </a:xfrm>
          <a:prstGeom prst="rect">
            <a:avLst/>
          </a:prstGeom>
          <a:noFill/>
        </p:spPr>
        <p:txBody>
          <a:bodyPr wrap="square" rtlCol="0">
            <a:spAutoFit/>
          </a:bodyPr>
          <a:lstStyle/>
          <a:p>
            <a:r>
              <a:rPr lang="en-US" dirty="0">
                <a:latin typeface="Comic Sans MS" panose="030F0702030302020204" pitchFamily="66" charset="0"/>
              </a:rPr>
              <a:t>Receiver</a:t>
            </a:r>
          </a:p>
        </p:txBody>
      </p:sp>
      <p:sp>
        <p:nvSpPr>
          <p:cNvPr id="59" name="TextBox 58">
            <a:extLst>
              <a:ext uri="{FF2B5EF4-FFF2-40B4-BE49-F238E27FC236}">
                <a16:creationId xmlns:a16="http://schemas.microsoft.com/office/drawing/2014/main" id="{8D55DD90-8229-4E9C-B461-AD49E7B7D105}"/>
              </a:ext>
            </a:extLst>
          </p:cNvPr>
          <p:cNvSpPr txBox="1"/>
          <p:nvPr/>
        </p:nvSpPr>
        <p:spPr>
          <a:xfrm rot="19888537">
            <a:off x="1556912" y="4216117"/>
            <a:ext cx="761747" cy="369332"/>
          </a:xfrm>
          <a:prstGeom prst="rect">
            <a:avLst/>
          </a:prstGeom>
          <a:solidFill>
            <a:srgbClr val="050D70"/>
          </a:solidFill>
        </p:spPr>
        <p:txBody>
          <a:bodyPr wrap="none" rtlCol="0">
            <a:spAutoFit/>
          </a:bodyPr>
          <a:lstStyle/>
          <a:p>
            <a:r>
              <a:rPr lang="en-US" dirty="0"/>
              <a:t>          </a:t>
            </a:r>
          </a:p>
        </p:txBody>
      </p:sp>
      <p:sp>
        <p:nvSpPr>
          <p:cNvPr id="60" name="TextBox 59">
            <a:extLst>
              <a:ext uri="{FF2B5EF4-FFF2-40B4-BE49-F238E27FC236}">
                <a16:creationId xmlns:a16="http://schemas.microsoft.com/office/drawing/2014/main" id="{4D988F5C-C379-48C5-9B2F-28B0AA97ADE1}"/>
              </a:ext>
            </a:extLst>
          </p:cNvPr>
          <p:cNvSpPr txBox="1"/>
          <p:nvPr/>
        </p:nvSpPr>
        <p:spPr>
          <a:xfrm rot="19714245">
            <a:off x="975772" y="4758317"/>
            <a:ext cx="804210" cy="461665"/>
          </a:xfrm>
          <a:prstGeom prst="rect">
            <a:avLst/>
          </a:prstGeom>
          <a:solidFill>
            <a:srgbClr val="000850"/>
          </a:solidFill>
        </p:spPr>
        <p:txBody>
          <a:bodyPr wrap="square" rtlCol="0">
            <a:spAutoFit/>
          </a:bodyPr>
          <a:lstStyle/>
          <a:p>
            <a:r>
              <a:rPr lang="en-US" dirty="0"/>
              <a:t>          </a:t>
            </a:r>
          </a:p>
        </p:txBody>
      </p:sp>
      <p:sp>
        <p:nvSpPr>
          <p:cNvPr id="61" name="TextBox 60">
            <a:extLst>
              <a:ext uri="{FF2B5EF4-FFF2-40B4-BE49-F238E27FC236}">
                <a16:creationId xmlns:a16="http://schemas.microsoft.com/office/drawing/2014/main" id="{A35B7DF2-103E-4924-9500-5539CE701D3A}"/>
              </a:ext>
            </a:extLst>
          </p:cNvPr>
          <p:cNvSpPr txBox="1"/>
          <p:nvPr/>
        </p:nvSpPr>
        <p:spPr>
          <a:xfrm rot="19888537">
            <a:off x="2353644" y="4043204"/>
            <a:ext cx="761747" cy="369332"/>
          </a:xfrm>
          <a:prstGeom prst="rect">
            <a:avLst/>
          </a:prstGeom>
          <a:solidFill>
            <a:srgbClr val="04148E"/>
          </a:solidFill>
        </p:spPr>
        <p:txBody>
          <a:bodyPr wrap="none" rtlCol="0">
            <a:spAutoFit/>
          </a:bodyPr>
          <a:lstStyle/>
          <a:p>
            <a:r>
              <a:rPr lang="en-US" dirty="0"/>
              <a:t>          </a:t>
            </a:r>
          </a:p>
        </p:txBody>
      </p:sp>
      <p:sp>
        <p:nvSpPr>
          <p:cNvPr id="62" name="TextBox 61">
            <a:extLst>
              <a:ext uri="{FF2B5EF4-FFF2-40B4-BE49-F238E27FC236}">
                <a16:creationId xmlns:a16="http://schemas.microsoft.com/office/drawing/2014/main" id="{AA921DF5-C859-4AC8-BF2F-360029BF27D7}"/>
              </a:ext>
            </a:extLst>
          </p:cNvPr>
          <p:cNvSpPr txBox="1"/>
          <p:nvPr/>
        </p:nvSpPr>
        <p:spPr>
          <a:xfrm>
            <a:off x="2479708" y="3173079"/>
            <a:ext cx="1119217" cy="461665"/>
          </a:xfrm>
          <a:prstGeom prst="rect">
            <a:avLst/>
          </a:prstGeom>
          <a:solidFill>
            <a:srgbClr val="04148E"/>
          </a:solidFill>
        </p:spPr>
        <p:txBody>
          <a:bodyPr wrap="none" rtlCol="0">
            <a:spAutoFit/>
          </a:bodyPr>
          <a:lstStyle/>
          <a:p>
            <a:r>
              <a:rPr lang="en-US" dirty="0"/>
              <a:t>           </a:t>
            </a:r>
          </a:p>
        </p:txBody>
      </p:sp>
      <p:sp>
        <p:nvSpPr>
          <p:cNvPr id="63" name="TextBox 62">
            <a:extLst>
              <a:ext uri="{FF2B5EF4-FFF2-40B4-BE49-F238E27FC236}">
                <a16:creationId xmlns:a16="http://schemas.microsoft.com/office/drawing/2014/main" id="{3F3F4FAD-BB4A-4304-890B-37850527EBDC}"/>
              </a:ext>
            </a:extLst>
          </p:cNvPr>
          <p:cNvSpPr txBox="1"/>
          <p:nvPr/>
        </p:nvSpPr>
        <p:spPr>
          <a:xfrm>
            <a:off x="2423986" y="3653135"/>
            <a:ext cx="1119217" cy="461665"/>
          </a:xfrm>
          <a:prstGeom prst="rect">
            <a:avLst/>
          </a:prstGeom>
          <a:solidFill>
            <a:srgbClr val="04148E"/>
          </a:solidFill>
        </p:spPr>
        <p:txBody>
          <a:bodyPr wrap="none" rtlCol="0">
            <a:spAutoFit/>
          </a:bodyPr>
          <a:lstStyle/>
          <a:p>
            <a:r>
              <a:rPr lang="en-US" dirty="0"/>
              <a:t>           </a:t>
            </a:r>
          </a:p>
        </p:txBody>
      </p:sp>
      <p:sp>
        <p:nvSpPr>
          <p:cNvPr id="64" name="TextBox 63">
            <a:extLst>
              <a:ext uri="{FF2B5EF4-FFF2-40B4-BE49-F238E27FC236}">
                <a16:creationId xmlns:a16="http://schemas.microsoft.com/office/drawing/2014/main" id="{3A211275-9433-4446-BD56-D7673A99542A}"/>
              </a:ext>
            </a:extLst>
          </p:cNvPr>
          <p:cNvSpPr txBox="1"/>
          <p:nvPr/>
        </p:nvSpPr>
        <p:spPr>
          <a:xfrm>
            <a:off x="2614583" y="3641558"/>
            <a:ext cx="1119217" cy="461665"/>
          </a:xfrm>
          <a:prstGeom prst="rect">
            <a:avLst/>
          </a:prstGeom>
          <a:solidFill>
            <a:srgbClr val="04148E"/>
          </a:solidFill>
        </p:spPr>
        <p:txBody>
          <a:bodyPr wrap="none" rtlCol="0">
            <a:spAutoFit/>
          </a:bodyPr>
          <a:lstStyle/>
          <a:p>
            <a:r>
              <a:rPr lang="en-US" dirty="0"/>
              <a:t>           </a:t>
            </a:r>
          </a:p>
        </p:txBody>
      </p:sp>
      <p:sp>
        <p:nvSpPr>
          <p:cNvPr id="65" name="TextBox 64">
            <a:extLst>
              <a:ext uri="{FF2B5EF4-FFF2-40B4-BE49-F238E27FC236}">
                <a16:creationId xmlns:a16="http://schemas.microsoft.com/office/drawing/2014/main" id="{FEB571F8-F1B9-40A5-BF10-C42A1E60F9EE}"/>
              </a:ext>
            </a:extLst>
          </p:cNvPr>
          <p:cNvSpPr txBox="1"/>
          <p:nvPr/>
        </p:nvSpPr>
        <p:spPr>
          <a:xfrm rot="822471">
            <a:off x="4161488" y="4123597"/>
            <a:ext cx="761747" cy="369332"/>
          </a:xfrm>
          <a:prstGeom prst="rect">
            <a:avLst/>
          </a:prstGeom>
          <a:solidFill>
            <a:srgbClr val="071C9B"/>
          </a:solidFill>
        </p:spPr>
        <p:txBody>
          <a:bodyPr wrap="none" rtlCol="0">
            <a:spAutoFit/>
          </a:bodyPr>
          <a:lstStyle/>
          <a:p>
            <a:r>
              <a:rPr lang="en-US" dirty="0"/>
              <a:t>          </a:t>
            </a:r>
          </a:p>
        </p:txBody>
      </p:sp>
      <p:sp>
        <p:nvSpPr>
          <p:cNvPr id="56" name="TextBox 55">
            <a:extLst>
              <a:ext uri="{FF2B5EF4-FFF2-40B4-BE49-F238E27FC236}">
                <a16:creationId xmlns:a16="http://schemas.microsoft.com/office/drawing/2014/main" id="{E18D573F-020F-41FB-BC69-99CA10C369F9}"/>
              </a:ext>
            </a:extLst>
          </p:cNvPr>
          <p:cNvSpPr txBox="1"/>
          <p:nvPr/>
        </p:nvSpPr>
        <p:spPr>
          <a:xfrm>
            <a:off x="0" y="1838568"/>
            <a:ext cx="9132887" cy="3064856"/>
          </a:xfrm>
          <a:prstGeom prst="rect">
            <a:avLst/>
          </a:prstGeom>
          <a:solidFill>
            <a:srgbClr val="0B23AB"/>
          </a:solidFill>
        </p:spPr>
        <p:txBody>
          <a:bodyPr wrap="square" rtlCol="0">
            <a:spAutoFit/>
          </a:bodyPr>
          <a:lstStyle/>
          <a:p>
            <a:r>
              <a:rPr lang="en-US" dirty="0"/>
              <a:t>   </a:t>
            </a:r>
          </a:p>
          <a:p>
            <a:r>
              <a:rPr lang="en-US" dirty="0"/>
              <a:t>   </a:t>
            </a:r>
          </a:p>
          <a:p>
            <a:r>
              <a:rPr lang="en-US" dirty="0"/>
              <a:t>   </a:t>
            </a:r>
          </a:p>
          <a:p>
            <a:r>
              <a:rPr lang="en-US" dirty="0"/>
              <a:t>   </a:t>
            </a:r>
          </a:p>
          <a:p>
            <a:r>
              <a:rPr lang="en-US" dirty="0"/>
              <a:t>  </a:t>
            </a:r>
          </a:p>
          <a:p>
            <a:r>
              <a:rPr lang="en-US" dirty="0"/>
              <a:t>  </a:t>
            </a:r>
          </a:p>
          <a:p>
            <a:endParaRPr lang="en-US" dirty="0"/>
          </a:p>
          <a:p>
            <a:endParaRPr lang="en-US" dirty="0"/>
          </a:p>
        </p:txBody>
      </p:sp>
      <p:sp>
        <p:nvSpPr>
          <p:cNvPr id="75" name="TextBox 74">
            <a:extLst>
              <a:ext uri="{FF2B5EF4-FFF2-40B4-BE49-F238E27FC236}">
                <a16:creationId xmlns:a16="http://schemas.microsoft.com/office/drawing/2014/main" id="{F19DC9FC-45ED-4827-9AFF-86A4D544336F}"/>
              </a:ext>
            </a:extLst>
          </p:cNvPr>
          <p:cNvSpPr txBox="1"/>
          <p:nvPr/>
        </p:nvSpPr>
        <p:spPr>
          <a:xfrm>
            <a:off x="1856655" y="1853886"/>
            <a:ext cx="6764244" cy="707886"/>
          </a:xfrm>
          <a:prstGeom prst="rect">
            <a:avLst/>
          </a:prstGeom>
          <a:noFill/>
        </p:spPr>
        <p:txBody>
          <a:bodyPr wrap="square" rtlCol="0">
            <a:spAutoFit/>
          </a:bodyPr>
          <a:lstStyle/>
          <a:p>
            <a:pPr>
              <a:lnSpc>
                <a:spcPts val="2300"/>
              </a:lnSpc>
            </a:pPr>
            <a:r>
              <a:rPr lang="en-US" sz="2100" dirty="0"/>
              <a:t>Seasonally varying diurnal high altitude westerly winds</a:t>
            </a:r>
          </a:p>
          <a:p>
            <a:pPr>
              <a:lnSpc>
                <a:spcPts val="2300"/>
              </a:lnSpc>
            </a:pPr>
            <a:r>
              <a:rPr lang="en-US" sz="2100" dirty="0"/>
              <a:t>   a few km above the diurnal easterly winds</a:t>
            </a:r>
          </a:p>
        </p:txBody>
      </p:sp>
      <p:sp>
        <p:nvSpPr>
          <p:cNvPr id="76" name="TextBox 75">
            <a:extLst>
              <a:ext uri="{FF2B5EF4-FFF2-40B4-BE49-F238E27FC236}">
                <a16:creationId xmlns:a16="http://schemas.microsoft.com/office/drawing/2014/main" id="{DBDEE61D-2B74-49B9-AC0F-3EAA11D96192}"/>
              </a:ext>
            </a:extLst>
          </p:cNvPr>
          <p:cNvSpPr txBox="1"/>
          <p:nvPr/>
        </p:nvSpPr>
        <p:spPr>
          <a:xfrm rot="20358319">
            <a:off x="196877" y="4195746"/>
            <a:ext cx="2833519" cy="1200329"/>
          </a:xfrm>
          <a:prstGeom prst="rect">
            <a:avLst/>
          </a:prstGeom>
          <a:solidFill>
            <a:srgbClr val="0B23AB"/>
          </a:solidFill>
        </p:spPr>
        <p:txBody>
          <a:bodyPr wrap="square" rtlCol="0">
            <a:spAutoFit/>
          </a:bodyPr>
          <a:lstStyle/>
          <a:p>
            <a:endParaRPr lang="en-US" dirty="0"/>
          </a:p>
          <a:p>
            <a:endParaRPr lang="en-US" dirty="0"/>
          </a:p>
          <a:p>
            <a:r>
              <a:rPr lang="en-US" dirty="0"/>
              <a:t>           </a:t>
            </a:r>
          </a:p>
        </p:txBody>
      </p:sp>
      <p:sp>
        <p:nvSpPr>
          <p:cNvPr id="79" name="TextBox 78">
            <a:extLst>
              <a:ext uri="{FF2B5EF4-FFF2-40B4-BE49-F238E27FC236}">
                <a16:creationId xmlns:a16="http://schemas.microsoft.com/office/drawing/2014/main" id="{391E0A52-6CF5-4797-9460-A2B04CF05896}"/>
              </a:ext>
            </a:extLst>
          </p:cNvPr>
          <p:cNvSpPr txBox="1"/>
          <p:nvPr/>
        </p:nvSpPr>
        <p:spPr>
          <a:xfrm rot="1334021">
            <a:off x="6188726" y="4149058"/>
            <a:ext cx="2833519" cy="1200329"/>
          </a:xfrm>
          <a:prstGeom prst="rect">
            <a:avLst/>
          </a:prstGeom>
          <a:solidFill>
            <a:srgbClr val="0B23AB"/>
          </a:solidFill>
        </p:spPr>
        <p:txBody>
          <a:bodyPr wrap="square" rtlCol="0">
            <a:spAutoFit/>
          </a:bodyPr>
          <a:lstStyle/>
          <a:p>
            <a:endParaRPr lang="en-US" dirty="0"/>
          </a:p>
          <a:p>
            <a:endParaRPr lang="en-US" dirty="0"/>
          </a:p>
          <a:p>
            <a:r>
              <a:rPr lang="en-US" dirty="0"/>
              <a:t>           </a:t>
            </a:r>
          </a:p>
        </p:txBody>
      </p:sp>
      <p:sp>
        <p:nvSpPr>
          <p:cNvPr id="77" name="TextBox 76">
            <a:extLst>
              <a:ext uri="{FF2B5EF4-FFF2-40B4-BE49-F238E27FC236}">
                <a16:creationId xmlns:a16="http://schemas.microsoft.com/office/drawing/2014/main" id="{6448E2AE-C66A-4056-B790-D7F3EB9EA11A}"/>
              </a:ext>
            </a:extLst>
          </p:cNvPr>
          <p:cNvSpPr txBox="1"/>
          <p:nvPr/>
        </p:nvSpPr>
        <p:spPr>
          <a:xfrm rot="587366">
            <a:off x="6019800" y="4491506"/>
            <a:ext cx="1204176" cy="461665"/>
          </a:xfrm>
          <a:prstGeom prst="rect">
            <a:avLst/>
          </a:prstGeom>
          <a:solidFill>
            <a:srgbClr val="0B23AB"/>
          </a:solidFill>
        </p:spPr>
        <p:txBody>
          <a:bodyPr wrap="none" rtlCol="0">
            <a:spAutoFit/>
          </a:bodyPr>
          <a:lstStyle/>
          <a:p>
            <a:r>
              <a:rPr lang="en-US" dirty="0"/>
              <a:t>            </a:t>
            </a:r>
          </a:p>
        </p:txBody>
      </p:sp>
      <p:sp>
        <p:nvSpPr>
          <p:cNvPr id="81" name="TextBox 80">
            <a:extLst>
              <a:ext uri="{FF2B5EF4-FFF2-40B4-BE49-F238E27FC236}">
                <a16:creationId xmlns:a16="http://schemas.microsoft.com/office/drawing/2014/main" id="{E6B8CA2A-B18F-48DD-A6D9-8B08AACF372A}"/>
              </a:ext>
            </a:extLst>
          </p:cNvPr>
          <p:cNvSpPr txBox="1"/>
          <p:nvPr/>
        </p:nvSpPr>
        <p:spPr>
          <a:xfrm rot="16200000">
            <a:off x="8289308" y="5034479"/>
            <a:ext cx="1204176" cy="461665"/>
          </a:xfrm>
          <a:prstGeom prst="rect">
            <a:avLst/>
          </a:prstGeom>
          <a:solidFill>
            <a:srgbClr val="0B23AB"/>
          </a:solidFill>
        </p:spPr>
        <p:txBody>
          <a:bodyPr wrap="none" rtlCol="0">
            <a:spAutoFit/>
          </a:bodyPr>
          <a:lstStyle/>
          <a:p>
            <a:r>
              <a:rPr lang="en-US" dirty="0"/>
              <a:t>            </a:t>
            </a:r>
          </a:p>
        </p:txBody>
      </p:sp>
      <p:sp>
        <p:nvSpPr>
          <p:cNvPr id="82" name="TextBox 81">
            <a:extLst>
              <a:ext uri="{FF2B5EF4-FFF2-40B4-BE49-F238E27FC236}">
                <a16:creationId xmlns:a16="http://schemas.microsoft.com/office/drawing/2014/main" id="{CFDE9128-13EE-4070-9B1F-EE75CD652861}"/>
              </a:ext>
            </a:extLst>
          </p:cNvPr>
          <p:cNvSpPr txBox="1"/>
          <p:nvPr/>
        </p:nvSpPr>
        <p:spPr>
          <a:xfrm rot="16200000">
            <a:off x="-371255" y="4965502"/>
            <a:ext cx="1204176" cy="461665"/>
          </a:xfrm>
          <a:prstGeom prst="rect">
            <a:avLst/>
          </a:prstGeom>
          <a:solidFill>
            <a:srgbClr val="0B23AB"/>
          </a:solidFill>
        </p:spPr>
        <p:txBody>
          <a:bodyPr wrap="none" rtlCol="0">
            <a:spAutoFit/>
          </a:bodyPr>
          <a:lstStyle/>
          <a:p>
            <a:r>
              <a:rPr lang="en-US" dirty="0"/>
              <a:t>            </a:t>
            </a:r>
          </a:p>
        </p:txBody>
      </p:sp>
      <p:sp>
        <p:nvSpPr>
          <p:cNvPr id="94" name="Thought Bubble: Cloud 93">
            <a:extLst>
              <a:ext uri="{FF2B5EF4-FFF2-40B4-BE49-F238E27FC236}">
                <a16:creationId xmlns:a16="http://schemas.microsoft.com/office/drawing/2014/main" id="{9D97CE2D-99D7-4A78-BD2A-0048F1DE1FD0}"/>
              </a:ext>
            </a:extLst>
          </p:cNvPr>
          <p:cNvSpPr/>
          <p:nvPr/>
        </p:nvSpPr>
        <p:spPr bwMode="auto">
          <a:xfrm>
            <a:off x="3389020" y="2600829"/>
            <a:ext cx="2706980" cy="1437771"/>
          </a:xfrm>
          <a:prstGeom prst="cloudCallou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48" charset="-128"/>
            </a:endParaRPr>
          </a:p>
        </p:txBody>
      </p:sp>
      <p:sp>
        <p:nvSpPr>
          <p:cNvPr id="111" name="TextBox 110">
            <a:extLst>
              <a:ext uri="{FF2B5EF4-FFF2-40B4-BE49-F238E27FC236}">
                <a16:creationId xmlns:a16="http://schemas.microsoft.com/office/drawing/2014/main" id="{C05C6D28-7348-41C0-8FAA-F0AD935B1C45}"/>
              </a:ext>
            </a:extLst>
          </p:cNvPr>
          <p:cNvSpPr txBox="1"/>
          <p:nvPr/>
        </p:nvSpPr>
        <p:spPr>
          <a:xfrm>
            <a:off x="1549692" y="3685668"/>
            <a:ext cx="1902056" cy="415498"/>
          </a:xfrm>
          <a:prstGeom prst="rect">
            <a:avLst/>
          </a:prstGeom>
          <a:noFill/>
        </p:spPr>
        <p:txBody>
          <a:bodyPr wrap="square" rtlCol="0">
            <a:spAutoFit/>
          </a:bodyPr>
          <a:lstStyle/>
          <a:p>
            <a:pPr algn="ctr"/>
            <a:r>
              <a:rPr lang="en-US" sz="2100" dirty="0"/>
              <a:t>Wind shears</a:t>
            </a:r>
          </a:p>
        </p:txBody>
      </p:sp>
      <p:sp>
        <p:nvSpPr>
          <p:cNvPr id="159" name="Flowchart: Connector 158">
            <a:extLst>
              <a:ext uri="{FF2B5EF4-FFF2-40B4-BE49-F238E27FC236}">
                <a16:creationId xmlns:a16="http://schemas.microsoft.com/office/drawing/2014/main" id="{C9A12EC9-94BC-48A0-9C42-70FC69FF7765}"/>
              </a:ext>
            </a:extLst>
          </p:cNvPr>
          <p:cNvSpPr/>
          <p:nvPr/>
        </p:nvSpPr>
        <p:spPr bwMode="auto">
          <a:xfrm>
            <a:off x="990579" y="3089135"/>
            <a:ext cx="457200" cy="457200"/>
          </a:xfrm>
          <a:prstGeom prst="flowChartConnector">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48" charset="-128"/>
            </a:endParaRPr>
          </a:p>
        </p:txBody>
      </p:sp>
      <p:cxnSp>
        <p:nvCxnSpPr>
          <p:cNvPr id="160" name="Straight Connector 159">
            <a:extLst>
              <a:ext uri="{FF2B5EF4-FFF2-40B4-BE49-F238E27FC236}">
                <a16:creationId xmlns:a16="http://schemas.microsoft.com/office/drawing/2014/main" id="{189C54AC-88BD-4F66-9C09-FCD7E58BFC09}"/>
              </a:ext>
            </a:extLst>
          </p:cNvPr>
          <p:cNvCxnSpPr/>
          <p:nvPr/>
        </p:nvCxnSpPr>
        <p:spPr bwMode="auto">
          <a:xfrm rot="360000" flipV="1">
            <a:off x="1064145" y="3143807"/>
            <a:ext cx="294501" cy="365760"/>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1" name="Straight Connector 160">
            <a:extLst>
              <a:ext uri="{FF2B5EF4-FFF2-40B4-BE49-F238E27FC236}">
                <a16:creationId xmlns:a16="http://schemas.microsoft.com/office/drawing/2014/main" id="{0FF5A34C-1CB9-4788-A19E-29B7C1BF23B1}"/>
              </a:ext>
            </a:extLst>
          </p:cNvPr>
          <p:cNvCxnSpPr/>
          <p:nvPr/>
        </p:nvCxnSpPr>
        <p:spPr bwMode="auto">
          <a:xfrm rot="5520000" flipV="1">
            <a:off x="1079668" y="3133711"/>
            <a:ext cx="294501" cy="365760"/>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7" name="TextBox 176">
            <a:extLst>
              <a:ext uri="{FF2B5EF4-FFF2-40B4-BE49-F238E27FC236}">
                <a16:creationId xmlns:a16="http://schemas.microsoft.com/office/drawing/2014/main" id="{FAF76E77-AFA8-46B9-A2B8-312A7B1BBCA7}"/>
              </a:ext>
            </a:extLst>
          </p:cNvPr>
          <p:cNvSpPr txBox="1"/>
          <p:nvPr/>
        </p:nvSpPr>
        <p:spPr>
          <a:xfrm rot="21104966">
            <a:off x="3791719" y="3979455"/>
            <a:ext cx="271228" cy="215444"/>
          </a:xfrm>
          <a:prstGeom prst="rect">
            <a:avLst/>
          </a:prstGeom>
          <a:solidFill>
            <a:srgbClr val="0B23AB"/>
          </a:solidFill>
        </p:spPr>
        <p:txBody>
          <a:bodyPr wrap="none" rtlCol="0">
            <a:spAutoFit/>
          </a:bodyPr>
          <a:lstStyle/>
          <a:p>
            <a:r>
              <a:rPr lang="en-US" sz="800" dirty="0"/>
              <a:t>   </a:t>
            </a:r>
          </a:p>
        </p:txBody>
      </p:sp>
      <p:sp>
        <p:nvSpPr>
          <p:cNvPr id="93" name="Arrow: Left 92">
            <a:extLst>
              <a:ext uri="{FF2B5EF4-FFF2-40B4-BE49-F238E27FC236}">
                <a16:creationId xmlns:a16="http://schemas.microsoft.com/office/drawing/2014/main" id="{D02E03E4-5E0D-4885-A426-88EFABAD9870}"/>
              </a:ext>
            </a:extLst>
          </p:cNvPr>
          <p:cNvSpPr/>
          <p:nvPr/>
        </p:nvSpPr>
        <p:spPr bwMode="auto">
          <a:xfrm rot="20589684">
            <a:off x="5368705" y="2209412"/>
            <a:ext cx="3759129" cy="1322107"/>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48" charset="-128"/>
            </a:endParaRPr>
          </a:p>
        </p:txBody>
      </p:sp>
      <p:sp>
        <p:nvSpPr>
          <p:cNvPr id="179" name="TextBox 178">
            <a:extLst>
              <a:ext uri="{FF2B5EF4-FFF2-40B4-BE49-F238E27FC236}">
                <a16:creationId xmlns:a16="http://schemas.microsoft.com/office/drawing/2014/main" id="{E155DCE5-16CB-44E8-BCAE-7EB04C09BCE6}"/>
              </a:ext>
            </a:extLst>
          </p:cNvPr>
          <p:cNvSpPr txBox="1"/>
          <p:nvPr/>
        </p:nvSpPr>
        <p:spPr>
          <a:xfrm>
            <a:off x="1831744" y="2532239"/>
            <a:ext cx="1902056" cy="415498"/>
          </a:xfrm>
          <a:prstGeom prst="rect">
            <a:avLst/>
          </a:prstGeom>
          <a:noFill/>
        </p:spPr>
        <p:txBody>
          <a:bodyPr wrap="square" rtlCol="0">
            <a:spAutoFit/>
          </a:bodyPr>
          <a:lstStyle/>
          <a:p>
            <a:pPr algn="ctr"/>
            <a:r>
              <a:rPr lang="en-US" sz="2100" dirty="0"/>
              <a:t>Wind shears</a:t>
            </a:r>
          </a:p>
        </p:txBody>
      </p:sp>
      <p:sp>
        <p:nvSpPr>
          <p:cNvPr id="191" name="TextBox 190">
            <a:extLst>
              <a:ext uri="{FF2B5EF4-FFF2-40B4-BE49-F238E27FC236}">
                <a16:creationId xmlns:a16="http://schemas.microsoft.com/office/drawing/2014/main" id="{83A39AD7-CBC0-4BE5-AF63-19AD4CABEA49}"/>
              </a:ext>
            </a:extLst>
          </p:cNvPr>
          <p:cNvSpPr txBox="1"/>
          <p:nvPr/>
        </p:nvSpPr>
        <p:spPr>
          <a:xfrm>
            <a:off x="3388685" y="2786016"/>
            <a:ext cx="2646355" cy="1067343"/>
          </a:xfrm>
          <a:prstGeom prst="rect">
            <a:avLst/>
          </a:prstGeom>
          <a:noFill/>
        </p:spPr>
        <p:txBody>
          <a:bodyPr wrap="square" rtlCol="0">
            <a:spAutoFit/>
          </a:bodyPr>
          <a:lstStyle/>
          <a:p>
            <a:pPr>
              <a:lnSpc>
                <a:spcPts val="1900"/>
              </a:lnSpc>
            </a:pPr>
            <a:r>
              <a:rPr lang="en-US" sz="2100" dirty="0"/>
              <a:t>       Thin dense</a:t>
            </a:r>
          </a:p>
          <a:p>
            <a:pPr>
              <a:lnSpc>
                <a:spcPts val="1900"/>
              </a:lnSpc>
            </a:pPr>
            <a:r>
              <a:rPr lang="en-US" sz="2100" dirty="0"/>
              <a:t>   patches of ions</a:t>
            </a:r>
          </a:p>
          <a:p>
            <a:pPr>
              <a:lnSpc>
                <a:spcPts val="1900"/>
              </a:lnSpc>
            </a:pPr>
            <a:r>
              <a:rPr lang="en-US" sz="2100" dirty="0"/>
              <a:t> and electrons in   the wind shear null</a:t>
            </a:r>
          </a:p>
        </p:txBody>
      </p:sp>
      <p:cxnSp>
        <p:nvCxnSpPr>
          <p:cNvPr id="116" name="Connector: Curved 115">
            <a:extLst>
              <a:ext uri="{FF2B5EF4-FFF2-40B4-BE49-F238E27FC236}">
                <a16:creationId xmlns:a16="http://schemas.microsoft.com/office/drawing/2014/main" id="{801FE5A3-4D36-44CB-AD5E-E41CF5C8F835}"/>
              </a:ext>
            </a:extLst>
          </p:cNvPr>
          <p:cNvCxnSpPr/>
          <p:nvPr/>
        </p:nvCxnSpPr>
        <p:spPr bwMode="auto">
          <a:xfrm rot="-2220000">
            <a:off x="130472" y="4220229"/>
            <a:ext cx="914400" cy="663577"/>
          </a:xfrm>
          <a:prstGeom prst="curvedConnector3">
            <a:avLst>
              <a:gd name="adj1" fmla="val 54504"/>
            </a:avLst>
          </a:prstGeom>
          <a:solidFill>
            <a:schemeClr val="accent1"/>
          </a:solidFill>
          <a:ln w="31750" cap="flat" cmpd="sng" algn="ctr">
            <a:solidFill>
              <a:srgbClr val="C76B4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2" name="TextBox 111">
            <a:extLst>
              <a:ext uri="{FF2B5EF4-FFF2-40B4-BE49-F238E27FC236}">
                <a16:creationId xmlns:a16="http://schemas.microsoft.com/office/drawing/2014/main" id="{0F02466F-5A69-48C4-AD46-1519713BFF2C}"/>
              </a:ext>
            </a:extLst>
          </p:cNvPr>
          <p:cNvSpPr txBox="1"/>
          <p:nvPr/>
        </p:nvSpPr>
        <p:spPr>
          <a:xfrm>
            <a:off x="3244264" y="4114800"/>
            <a:ext cx="1066513" cy="461665"/>
          </a:xfrm>
          <a:prstGeom prst="rect">
            <a:avLst/>
          </a:prstGeom>
          <a:solidFill>
            <a:srgbClr val="0B23AB"/>
          </a:solidFill>
        </p:spPr>
        <p:txBody>
          <a:bodyPr wrap="square" rtlCol="0">
            <a:spAutoFit/>
          </a:bodyPr>
          <a:lstStyle/>
          <a:p>
            <a:r>
              <a:rPr lang="en-US" dirty="0"/>
              <a:t>      </a:t>
            </a:r>
          </a:p>
        </p:txBody>
      </p:sp>
      <p:cxnSp>
        <p:nvCxnSpPr>
          <p:cNvPr id="66" name="Straight Arrow Connector 65">
            <a:extLst>
              <a:ext uri="{FF2B5EF4-FFF2-40B4-BE49-F238E27FC236}">
                <a16:creationId xmlns:a16="http://schemas.microsoft.com/office/drawing/2014/main" id="{A9B83A21-4D17-4A96-A303-FF59D16EE806}"/>
              </a:ext>
            </a:extLst>
          </p:cNvPr>
          <p:cNvCxnSpPr>
            <a:stCxn id="95" idx="0"/>
          </p:cNvCxnSpPr>
          <p:nvPr/>
        </p:nvCxnSpPr>
        <p:spPr bwMode="auto">
          <a:xfrm flipH="1">
            <a:off x="1991763" y="2505767"/>
            <a:ext cx="5342905" cy="31639"/>
          </a:xfrm>
          <a:prstGeom prst="straightConnector1">
            <a:avLst/>
          </a:prstGeom>
          <a:solidFill>
            <a:schemeClr val="accent1"/>
          </a:solidFill>
          <a:ln w="349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9" name="Connector: Curved 128">
            <a:extLst>
              <a:ext uri="{FF2B5EF4-FFF2-40B4-BE49-F238E27FC236}">
                <a16:creationId xmlns:a16="http://schemas.microsoft.com/office/drawing/2014/main" id="{8A8DE96A-59B0-40BD-A042-A75F5888F005}"/>
              </a:ext>
            </a:extLst>
          </p:cNvPr>
          <p:cNvCxnSpPr/>
          <p:nvPr/>
        </p:nvCxnSpPr>
        <p:spPr bwMode="auto">
          <a:xfrm rot="-2220000">
            <a:off x="2330788" y="4217700"/>
            <a:ext cx="914400" cy="663577"/>
          </a:xfrm>
          <a:prstGeom prst="curvedConnector3">
            <a:avLst>
              <a:gd name="adj1" fmla="val 54504"/>
            </a:avLst>
          </a:prstGeom>
          <a:solidFill>
            <a:schemeClr val="accent1"/>
          </a:solidFill>
          <a:ln w="31750" cap="flat" cmpd="sng" algn="ctr">
            <a:solidFill>
              <a:srgbClr val="C76B4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 name="Straight Arrow Connector 122">
            <a:extLst>
              <a:ext uri="{FF2B5EF4-FFF2-40B4-BE49-F238E27FC236}">
                <a16:creationId xmlns:a16="http://schemas.microsoft.com/office/drawing/2014/main" id="{E39C3DD4-E966-4F83-9B4C-6C0F70080831}"/>
              </a:ext>
            </a:extLst>
          </p:cNvPr>
          <p:cNvCxnSpPr/>
          <p:nvPr/>
        </p:nvCxnSpPr>
        <p:spPr bwMode="auto">
          <a:xfrm flipH="1">
            <a:off x="2180543" y="2895600"/>
            <a:ext cx="228600" cy="281657"/>
          </a:xfrm>
          <a:prstGeom prst="straightConnector1">
            <a:avLst/>
          </a:prstGeom>
          <a:solidFill>
            <a:schemeClr val="accent1"/>
          </a:solidFill>
          <a:ln w="349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4" name="Straight Arrow Connector 123">
            <a:extLst>
              <a:ext uri="{FF2B5EF4-FFF2-40B4-BE49-F238E27FC236}">
                <a16:creationId xmlns:a16="http://schemas.microsoft.com/office/drawing/2014/main" id="{038F7047-7640-42BF-B156-0B8385AA1DAF}"/>
              </a:ext>
            </a:extLst>
          </p:cNvPr>
          <p:cNvCxnSpPr/>
          <p:nvPr/>
        </p:nvCxnSpPr>
        <p:spPr bwMode="auto">
          <a:xfrm flipH="1">
            <a:off x="2332943" y="2895600"/>
            <a:ext cx="228600" cy="281657"/>
          </a:xfrm>
          <a:prstGeom prst="straightConnector1">
            <a:avLst/>
          </a:prstGeom>
          <a:solidFill>
            <a:schemeClr val="accent1"/>
          </a:solidFill>
          <a:ln w="349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Straight Arrow Connector 124">
            <a:extLst>
              <a:ext uri="{FF2B5EF4-FFF2-40B4-BE49-F238E27FC236}">
                <a16:creationId xmlns:a16="http://schemas.microsoft.com/office/drawing/2014/main" id="{8D615E7A-4382-4A32-8D2D-2BC649F77330}"/>
              </a:ext>
            </a:extLst>
          </p:cNvPr>
          <p:cNvCxnSpPr/>
          <p:nvPr/>
        </p:nvCxnSpPr>
        <p:spPr bwMode="auto">
          <a:xfrm flipH="1">
            <a:off x="2500186" y="2895600"/>
            <a:ext cx="228600" cy="281657"/>
          </a:xfrm>
          <a:prstGeom prst="straightConnector1">
            <a:avLst/>
          </a:prstGeom>
          <a:solidFill>
            <a:schemeClr val="accent1"/>
          </a:solidFill>
          <a:ln w="349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Straight Arrow Connector 141">
            <a:extLst>
              <a:ext uri="{FF2B5EF4-FFF2-40B4-BE49-F238E27FC236}">
                <a16:creationId xmlns:a16="http://schemas.microsoft.com/office/drawing/2014/main" id="{0B5A2773-A52D-4988-B5F8-35E9EEE26FD5}"/>
              </a:ext>
            </a:extLst>
          </p:cNvPr>
          <p:cNvCxnSpPr/>
          <p:nvPr/>
        </p:nvCxnSpPr>
        <p:spPr bwMode="auto">
          <a:xfrm flipH="1">
            <a:off x="2652586" y="2918743"/>
            <a:ext cx="228600" cy="281657"/>
          </a:xfrm>
          <a:prstGeom prst="straightConnector1">
            <a:avLst/>
          </a:prstGeom>
          <a:solidFill>
            <a:schemeClr val="accent1"/>
          </a:solidFill>
          <a:ln w="349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4" name="Straight Arrow Connector 143">
            <a:extLst>
              <a:ext uri="{FF2B5EF4-FFF2-40B4-BE49-F238E27FC236}">
                <a16:creationId xmlns:a16="http://schemas.microsoft.com/office/drawing/2014/main" id="{D8F6A341-0941-4FB2-8F1B-9711B4BDA690}"/>
              </a:ext>
            </a:extLst>
          </p:cNvPr>
          <p:cNvCxnSpPr/>
          <p:nvPr/>
        </p:nvCxnSpPr>
        <p:spPr bwMode="auto">
          <a:xfrm flipH="1">
            <a:off x="2821028" y="2903621"/>
            <a:ext cx="228600" cy="281657"/>
          </a:xfrm>
          <a:prstGeom prst="straightConnector1">
            <a:avLst/>
          </a:prstGeom>
          <a:solidFill>
            <a:schemeClr val="accent1"/>
          </a:solidFill>
          <a:ln w="349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5" name="Straight Arrow Connector 144">
            <a:extLst>
              <a:ext uri="{FF2B5EF4-FFF2-40B4-BE49-F238E27FC236}">
                <a16:creationId xmlns:a16="http://schemas.microsoft.com/office/drawing/2014/main" id="{D4F0EA2F-DC80-481C-8B95-834DAFDB24E7}"/>
              </a:ext>
            </a:extLst>
          </p:cNvPr>
          <p:cNvCxnSpPr/>
          <p:nvPr/>
        </p:nvCxnSpPr>
        <p:spPr bwMode="auto">
          <a:xfrm flipH="1">
            <a:off x="2997492" y="2895600"/>
            <a:ext cx="228600" cy="281657"/>
          </a:xfrm>
          <a:prstGeom prst="straightConnector1">
            <a:avLst/>
          </a:prstGeom>
          <a:solidFill>
            <a:schemeClr val="accent1"/>
          </a:solidFill>
          <a:ln w="349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6" name="Straight Arrow Connector 145">
            <a:extLst>
              <a:ext uri="{FF2B5EF4-FFF2-40B4-BE49-F238E27FC236}">
                <a16:creationId xmlns:a16="http://schemas.microsoft.com/office/drawing/2014/main" id="{86C6F26C-2AEC-4D47-A3EC-D2164FC96459}"/>
              </a:ext>
            </a:extLst>
          </p:cNvPr>
          <p:cNvCxnSpPr/>
          <p:nvPr/>
        </p:nvCxnSpPr>
        <p:spPr bwMode="auto">
          <a:xfrm flipH="1">
            <a:off x="3149892" y="2895600"/>
            <a:ext cx="228600" cy="281657"/>
          </a:xfrm>
          <a:prstGeom prst="straightConnector1">
            <a:avLst/>
          </a:prstGeom>
          <a:solidFill>
            <a:schemeClr val="accent1"/>
          </a:solidFill>
          <a:ln w="349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5" name="Flowchart: Connector 174">
            <a:extLst>
              <a:ext uri="{FF2B5EF4-FFF2-40B4-BE49-F238E27FC236}">
                <a16:creationId xmlns:a16="http://schemas.microsoft.com/office/drawing/2014/main" id="{0505410E-5308-4E35-B353-A6A869D4A72D}"/>
              </a:ext>
            </a:extLst>
          </p:cNvPr>
          <p:cNvSpPr/>
          <p:nvPr/>
        </p:nvSpPr>
        <p:spPr bwMode="auto">
          <a:xfrm>
            <a:off x="501316" y="3097157"/>
            <a:ext cx="457200" cy="457200"/>
          </a:xfrm>
          <a:prstGeom prst="flowChartConnector">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48" charset="-128"/>
            </a:endParaRPr>
          </a:p>
        </p:txBody>
      </p:sp>
      <p:cxnSp>
        <p:nvCxnSpPr>
          <p:cNvPr id="176" name="Straight Connector 175">
            <a:extLst>
              <a:ext uri="{FF2B5EF4-FFF2-40B4-BE49-F238E27FC236}">
                <a16:creationId xmlns:a16="http://schemas.microsoft.com/office/drawing/2014/main" id="{3B675196-57D8-4C3C-A2D0-5BC32770736A}"/>
              </a:ext>
            </a:extLst>
          </p:cNvPr>
          <p:cNvCxnSpPr/>
          <p:nvPr/>
        </p:nvCxnSpPr>
        <p:spPr bwMode="auto">
          <a:xfrm rot="360000" flipV="1">
            <a:off x="574882" y="3151829"/>
            <a:ext cx="294501" cy="365760"/>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8" name="Straight Connector 177">
            <a:extLst>
              <a:ext uri="{FF2B5EF4-FFF2-40B4-BE49-F238E27FC236}">
                <a16:creationId xmlns:a16="http://schemas.microsoft.com/office/drawing/2014/main" id="{D21DE3E6-7529-4C68-A62D-A174A41C17F4}"/>
              </a:ext>
            </a:extLst>
          </p:cNvPr>
          <p:cNvCxnSpPr/>
          <p:nvPr/>
        </p:nvCxnSpPr>
        <p:spPr bwMode="auto">
          <a:xfrm rot="5520000" flipV="1">
            <a:off x="590405" y="3141733"/>
            <a:ext cx="294501" cy="365760"/>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5" name="TextBox 114">
            <a:extLst>
              <a:ext uri="{FF2B5EF4-FFF2-40B4-BE49-F238E27FC236}">
                <a16:creationId xmlns:a16="http://schemas.microsoft.com/office/drawing/2014/main" id="{2A6A4AA3-0337-4161-9A29-8146E21CD0ED}"/>
              </a:ext>
            </a:extLst>
          </p:cNvPr>
          <p:cNvSpPr txBox="1"/>
          <p:nvPr/>
        </p:nvSpPr>
        <p:spPr>
          <a:xfrm>
            <a:off x="3856" y="6519446"/>
            <a:ext cx="9111116" cy="353943"/>
          </a:xfrm>
          <a:prstGeom prst="rect">
            <a:avLst/>
          </a:prstGeom>
          <a:solidFill>
            <a:srgbClr val="FFFFFF"/>
          </a:solidFill>
        </p:spPr>
        <p:txBody>
          <a:bodyPr wrap="square" rtlCol="0">
            <a:spAutoFit/>
          </a:bodyPr>
          <a:lstStyle/>
          <a:p>
            <a:pPr algn="ctr"/>
            <a:r>
              <a:rPr lang="en-US" sz="1700" dirty="0">
                <a:solidFill>
                  <a:srgbClr val="000000"/>
                </a:solidFill>
              </a:rPr>
              <a:t>researchgate.net/publication/227207773_A_Tutorial_Review_on_Sporadic_E_Layers</a:t>
            </a:r>
          </a:p>
        </p:txBody>
      </p:sp>
      <p:sp>
        <p:nvSpPr>
          <p:cNvPr id="117" name="TextBox 116">
            <a:extLst>
              <a:ext uri="{FF2B5EF4-FFF2-40B4-BE49-F238E27FC236}">
                <a16:creationId xmlns:a16="http://schemas.microsoft.com/office/drawing/2014/main" id="{8BE818C1-077E-48C6-B4B9-6BF2D71305E9}"/>
              </a:ext>
            </a:extLst>
          </p:cNvPr>
          <p:cNvSpPr txBox="1"/>
          <p:nvPr/>
        </p:nvSpPr>
        <p:spPr>
          <a:xfrm>
            <a:off x="1255777" y="3105102"/>
            <a:ext cx="2335272" cy="415498"/>
          </a:xfrm>
          <a:prstGeom prst="rect">
            <a:avLst/>
          </a:prstGeom>
          <a:noFill/>
        </p:spPr>
        <p:txBody>
          <a:bodyPr wrap="square" rtlCol="0">
            <a:spAutoFit/>
          </a:bodyPr>
          <a:lstStyle/>
          <a:p>
            <a:pPr algn="ctr"/>
            <a:r>
              <a:rPr lang="en-US" sz="2100" dirty="0"/>
              <a:t>Wind shear null</a:t>
            </a:r>
          </a:p>
        </p:txBody>
      </p:sp>
      <p:cxnSp>
        <p:nvCxnSpPr>
          <p:cNvPr id="119" name="Straight Arrow Connector 118">
            <a:extLst>
              <a:ext uri="{FF2B5EF4-FFF2-40B4-BE49-F238E27FC236}">
                <a16:creationId xmlns:a16="http://schemas.microsoft.com/office/drawing/2014/main" id="{AD80DC48-B7C1-4CA8-A031-24F53D6B23CE}"/>
              </a:ext>
            </a:extLst>
          </p:cNvPr>
          <p:cNvCxnSpPr/>
          <p:nvPr/>
        </p:nvCxnSpPr>
        <p:spPr bwMode="auto">
          <a:xfrm flipH="1">
            <a:off x="2055019" y="2883568"/>
            <a:ext cx="228600" cy="281657"/>
          </a:xfrm>
          <a:prstGeom prst="straightConnector1">
            <a:avLst/>
          </a:prstGeom>
          <a:solidFill>
            <a:schemeClr val="accent1"/>
          </a:solidFill>
          <a:ln w="349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Straight Arrow Connector 137">
            <a:extLst>
              <a:ext uri="{FF2B5EF4-FFF2-40B4-BE49-F238E27FC236}">
                <a16:creationId xmlns:a16="http://schemas.microsoft.com/office/drawing/2014/main" id="{255E4E5B-865B-4DA7-AA4F-306BBD3A3927}"/>
              </a:ext>
            </a:extLst>
          </p:cNvPr>
          <p:cNvCxnSpPr/>
          <p:nvPr/>
        </p:nvCxnSpPr>
        <p:spPr bwMode="auto">
          <a:xfrm flipV="1">
            <a:off x="2845092" y="3467868"/>
            <a:ext cx="233622" cy="294006"/>
          </a:xfrm>
          <a:prstGeom prst="straightConnector1">
            <a:avLst/>
          </a:prstGeom>
          <a:solidFill>
            <a:schemeClr val="accent1"/>
          </a:solidFill>
          <a:ln w="349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Straight Arrow Connector 138">
            <a:extLst>
              <a:ext uri="{FF2B5EF4-FFF2-40B4-BE49-F238E27FC236}">
                <a16:creationId xmlns:a16="http://schemas.microsoft.com/office/drawing/2014/main" id="{F0138B71-6F8B-42C2-AB49-049EFC1AC9FE}"/>
              </a:ext>
            </a:extLst>
          </p:cNvPr>
          <p:cNvCxnSpPr/>
          <p:nvPr/>
        </p:nvCxnSpPr>
        <p:spPr bwMode="auto">
          <a:xfrm flipV="1">
            <a:off x="2692692" y="3465095"/>
            <a:ext cx="233622" cy="294006"/>
          </a:xfrm>
          <a:prstGeom prst="straightConnector1">
            <a:avLst/>
          </a:prstGeom>
          <a:solidFill>
            <a:schemeClr val="accent1"/>
          </a:solidFill>
          <a:ln w="349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Straight Arrow Connector 139">
            <a:extLst>
              <a:ext uri="{FF2B5EF4-FFF2-40B4-BE49-F238E27FC236}">
                <a16:creationId xmlns:a16="http://schemas.microsoft.com/office/drawing/2014/main" id="{0EE23E70-9614-4BB2-92C3-9F6E114F52B2}"/>
              </a:ext>
            </a:extLst>
          </p:cNvPr>
          <p:cNvCxnSpPr/>
          <p:nvPr/>
        </p:nvCxnSpPr>
        <p:spPr bwMode="auto">
          <a:xfrm flipV="1">
            <a:off x="2548315" y="3453063"/>
            <a:ext cx="233622" cy="294006"/>
          </a:xfrm>
          <a:prstGeom prst="straightConnector1">
            <a:avLst/>
          </a:prstGeom>
          <a:solidFill>
            <a:schemeClr val="accent1"/>
          </a:solidFill>
          <a:ln w="349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 name="Straight Arrow Connector 142">
            <a:extLst>
              <a:ext uri="{FF2B5EF4-FFF2-40B4-BE49-F238E27FC236}">
                <a16:creationId xmlns:a16="http://schemas.microsoft.com/office/drawing/2014/main" id="{E1FB4460-6466-4650-97A4-1C7BFD658903}"/>
              </a:ext>
            </a:extLst>
          </p:cNvPr>
          <p:cNvCxnSpPr/>
          <p:nvPr/>
        </p:nvCxnSpPr>
        <p:spPr bwMode="auto">
          <a:xfrm flipV="1">
            <a:off x="2395916" y="3445042"/>
            <a:ext cx="233622" cy="294006"/>
          </a:xfrm>
          <a:prstGeom prst="straightConnector1">
            <a:avLst/>
          </a:prstGeom>
          <a:solidFill>
            <a:schemeClr val="accent1"/>
          </a:solidFill>
          <a:ln w="349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0" name="Straight Arrow Connector 149">
            <a:extLst>
              <a:ext uri="{FF2B5EF4-FFF2-40B4-BE49-F238E27FC236}">
                <a16:creationId xmlns:a16="http://schemas.microsoft.com/office/drawing/2014/main" id="{17F02BC5-75CD-4A99-BE24-1B6CE509BDFB}"/>
              </a:ext>
            </a:extLst>
          </p:cNvPr>
          <p:cNvCxnSpPr/>
          <p:nvPr/>
        </p:nvCxnSpPr>
        <p:spPr bwMode="auto">
          <a:xfrm flipV="1">
            <a:off x="2251538" y="3441033"/>
            <a:ext cx="233622" cy="294006"/>
          </a:xfrm>
          <a:prstGeom prst="straightConnector1">
            <a:avLst/>
          </a:prstGeom>
          <a:solidFill>
            <a:schemeClr val="accent1"/>
          </a:solidFill>
          <a:ln w="349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1" name="Straight Arrow Connector 150">
            <a:extLst>
              <a:ext uri="{FF2B5EF4-FFF2-40B4-BE49-F238E27FC236}">
                <a16:creationId xmlns:a16="http://schemas.microsoft.com/office/drawing/2014/main" id="{9B23BAD8-3D11-4828-B5B1-5BF4DD0E847B}"/>
              </a:ext>
            </a:extLst>
          </p:cNvPr>
          <p:cNvCxnSpPr/>
          <p:nvPr/>
        </p:nvCxnSpPr>
        <p:spPr bwMode="auto">
          <a:xfrm flipV="1">
            <a:off x="2110155" y="3429000"/>
            <a:ext cx="233622" cy="294006"/>
          </a:xfrm>
          <a:prstGeom prst="straightConnector1">
            <a:avLst/>
          </a:prstGeom>
          <a:solidFill>
            <a:schemeClr val="accent1"/>
          </a:solidFill>
          <a:ln w="349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2" name="Straight Arrow Connector 151">
            <a:extLst>
              <a:ext uri="{FF2B5EF4-FFF2-40B4-BE49-F238E27FC236}">
                <a16:creationId xmlns:a16="http://schemas.microsoft.com/office/drawing/2014/main" id="{CA7BC883-F07F-4B69-A787-C8B187220E15}"/>
              </a:ext>
            </a:extLst>
          </p:cNvPr>
          <p:cNvCxnSpPr/>
          <p:nvPr/>
        </p:nvCxnSpPr>
        <p:spPr bwMode="auto">
          <a:xfrm flipV="1">
            <a:off x="1954755" y="3429000"/>
            <a:ext cx="233622" cy="294006"/>
          </a:xfrm>
          <a:prstGeom prst="straightConnector1">
            <a:avLst/>
          </a:prstGeom>
          <a:solidFill>
            <a:schemeClr val="accent1"/>
          </a:solidFill>
          <a:ln w="349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 name="Straight Arrow Connector 152">
            <a:extLst>
              <a:ext uri="{FF2B5EF4-FFF2-40B4-BE49-F238E27FC236}">
                <a16:creationId xmlns:a16="http://schemas.microsoft.com/office/drawing/2014/main" id="{5A08C3C0-F570-4706-A0D5-142E947042C7}"/>
              </a:ext>
            </a:extLst>
          </p:cNvPr>
          <p:cNvCxnSpPr/>
          <p:nvPr/>
        </p:nvCxnSpPr>
        <p:spPr bwMode="auto">
          <a:xfrm flipV="1">
            <a:off x="1778297" y="3441032"/>
            <a:ext cx="233622" cy="294006"/>
          </a:xfrm>
          <a:prstGeom prst="straightConnector1">
            <a:avLst/>
          </a:prstGeom>
          <a:solidFill>
            <a:schemeClr val="accent1"/>
          </a:solidFill>
          <a:ln w="349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1" name="Flowchart: Connector 120">
            <a:extLst>
              <a:ext uri="{FF2B5EF4-FFF2-40B4-BE49-F238E27FC236}">
                <a16:creationId xmlns:a16="http://schemas.microsoft.com/office/drawing/2014/main" id="{D5122DE4-0AA8-4960-BA99-E01BACA66BAA}"/>
              </a:ext>
            </a:extLst>
          </p:cNvPr>
          <p:cNvSpPr/>
          <p:nvPr/>
        </p:nvSpPr>
        <p:spPr bwMode="auto">
          <a:xfrm>
            <a:off x="16042" y="3100137"/>
            <a:ext cx="457200" cy="457200"/>
          </a:xfrm>
          <a:prstGeom prst="flowChartConnector">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48" charset="-128"/>
            </a:endParaRPr>
          </a:p>
        </p:txBody>
      </p:sp>
      <p:cxnSp>
        <p:nvCxnSpPr>
          <p:cNvPr id="122" name="Straight Connector 121">
            <a:extLst>
              <a:ext uri="{FF2B5EF4-FFF2-40B4-BE49-F238E27FC236}">
                <a16:creationId xmlns:a16="http://schemas.microsoft.com/office/drawing/2014/main" id="{D36549E2-BA38-4263-9CDF-5BA61872554F}"/>
              </a:ext>
            </a:extLst>
          </p:cNvPr>
          <p:cNvCxnSpPr/>
          <p:nvPr/>
        </p:nvCxnSpPr>
        <p:spPr bwMode="auto">
          <a:xfrm rot="360000" flipV="1">
            <a:off x="89608" y="3154809"/>
            <a:ext cx="294501" cy="365760"/>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Straight Connector 125">
            <a:extLst>
              <a:ext uri="{FF2B5EF4-FFF2-40B4-BE49-F238E27FC236}">
                <a16:creationId xmlns:a16="http://schemas.microsoft.com/office/drawing/2014/main" id="{780364A7-0FF4-4DD7-96A9-59FF7A9AAB37}"/>
              </a:ext>
            </a:extLst>
          </p:cNvPr>
          <p:cNvCxnSpPr/>
          <p:nvPr/>
        </p:nvCxnSpPr>
        <p:spPr bwMode="auto">
          <a:xfrm rot="5520000" flipV="1">
            <a:off x="105131" y="3144713"/>
            <a:ext cx="294501" cy="365760"/>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 name="TextBox 91">
            <a:extLst>
              <a:ext uri="{FF2B5EF4-FFF2-40B4-BE49-F238E27FC236}">
                <a16:creationId xmlns:a16="http://schemas.microsoft.com/office/drawing/2014/main" id="{2F1E6F0A-1030-425B-A723-8FCBB635018B}"/>
              </a:ext>
            </a:extLst>
          </p:cNvPr>
          <p:cNvSpPr txBox="1"/>
          <p:nvPr/>
        </p:nvSpPr>
        <p:spPr>
          <a:xfrm>
            <a:off x="1127027" y="4092714"/>
            <a:ext cx="7331173" cy="707886"/>
          </a:xfrm>
          <a:prstGeom prst="rect">
            <a:avLst/>
          </a:prstGeom>
          <a:solidFill>
            <a:srgbClr val="0B23AB"/>
          </a:solidFill>
        </p:spPr>
        <p:txBody>
          <a:bodyPr wrap="square" rtlCol="0">
            <a:spAutoFit/>
          </a:bodyPr>
          <a:lstStyle/>
          <a:p>
            <a:pPr>
              <a:lnSpc>
                <a:spcPts val="2400"/>
              </a:lnSpc>
            </a:pPr>
            <a:r>
              <a:rPr lang="en-US" sz="2100" dirty="0"/>
              <a:t>Seasonally varying diurnal high altitude easterly tidal winds  </a:t>
            </a:r>
          </a:p>
          <a:p>
            <a:pPr>
              <a:lnSpc>
                <a:spcPts val="2400"/>
              </a:lnSpc>
            </a:pPr>
            <a:r>
              <a:rPr lang="en-US" sz="2100" dirty="0"/>
              <a:t>               </a:t>
            </a:r>
            <a:r>
              <a:rPr lang="en-US" sz="2100" dirty="0">
                <a:highlight>
                  <a:srgbClr val="0002C1"/>
                </a:highlight>
              </a:rPr>
              <a:t>at about 95 to 110 km altitude</a:t>
            </a:r>
          </a:p>
        </p:txBody>
      </p:sp>
      <p:cxnSp>
        <p:nvCxnSpPr>
          <p:cNvPr id="127" name="Connector: Curved 126">
            <a:extLst>
              <a:ext uri="{FF2B5EF4-FFF2-40B4-BE49-F238E27FC236}">
                <a16:creationId xmlns:a16="http://schemas.microsoft.com/office/drawing/2014/main" id="{E50880F6-DD06-48BE-8DF5-50C0E82F7702}"/>
              </a:ext>
            </a:extLst>
          </p:cNvPr>
          <p:cNvCxnSpPr/>
          <p:nvPr/>
        </p:nvCxnSpPr>
        <p:spPr bwMode="auto">
          <a:xfrm rot="-2220000">
            <a:off x="1185934" y="4240560"/>
            <a:ext cx="914400" cy="663577"/>
          </a:xfrm>
          <a:prstGeom prst="curvedConnector3">
            <a:avLst>
              <a:gd name="adj1" fmla="val 54504"/>
            </a:avLst>
          </a:prstGeom>
          <a:solidFill>
            <a:schemeClr val="accent1"/>
          </a:solidFill>
          <a:ln w="31750" cap="flat" cmpd="sng" algn="ctr">
            <a:solidFill>
              <a:srgbClr val="C76B4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8" name="TextBox 127">
            <a:extLst>
              <a:ext uri="{FF2B5EF4-FFF2-40B4-BE49-F238E27FC236}">
                <a16:creationId xmlns:a16="http://schemas.microsoft.com/office/drawing/2014/main" id="{454EB75D-C367-4703-A896-E740D3EEA659}"/>
              </a:ext>
            </a:extLst>
          </p:cNvPr>
          <p:cNvSpPr txBox="1"/>
          <p:nvPr/>
        </p:nvSpPr>
        <p:spPr>
          <a:xfrm>
            <a:off x="-1" y="4682460"/>
            <a:ext cx="3013187" cy="1184940"/>
          </a:xfrm>
          <a:prstGeom prst="rect">
            <a:avLst/>
          </a:prstGeom>
          <a:noFill/>
        </p:spPr>
        <p:txBody>
          <a:bodyPr wrap="square" rtlCol="0">
            <a:spAutoFit/>
          </a:bodyPr>
          <a:lstStyle/>
          <a:p>
            <a:pPr algn="ctr">
              <a:spcAft>
                <a:spcPts val="1200"/>
              </a:spcAft>
            </a:pPr>
            <a:r>
              <a:rPr lang="en-US" sz="2100" dirty="0">
                <a:highlight>
                  <a:srgbClr val="C76B49"/>
                </a:highlight>
              </a:rPr>
              <a:t>Tidal winds</a:t>
            </a:r>
          </a:p>
          <a:p>
            <a:pPr algn="ctr">
              <a:lnSpc>
                <a:spcPts val="2400"/>
              </a:lnSpc>
            </a:pPr>
            <a:r>
              <a:rPr lang="en-US" sz="2100" dirty="0">
                <a:highlight>
                  <a:srgbClr val="C76B49"/>
                </a:highlight>
              </a:rPr>
              <a:t>Travelling ionospheric disturbances (TIDs)</a:t>
            </a:r>
          </a:p>
        </p:txBody>
      </p:sp>
      <p:cxnSp>
        <p:nvCxnSpPr>
          <p:cNvPr id="3" name="Straight Arrow Connector 2">
            <a:extLst>
              <a:ext uri="{FF2B5EF4-FFF2-40B4-BE49-F238E27FC236}">
                <a16:creationId xmlns:a16="http://schemas.microsoft.com/office/drawing/2014/main" id="{D17FB3B0-460E-4AAC-B130-EF96A68933BD}"/>
              </a:ext>
            </a:extLst>
          </p:cNvPr>
          <p:cNvCxnSpPr/>
          <p:nvPr/>
        </p:nvCxnSpPr>
        <p:spPr bwMode="auto">
          <a:xfrm flipV="1">
            <a:off x="1226918" y="4094372"/>
            <a:ext cx="6898987" cy="17712"/>
          </a:xfrm>
          <a:prstGeom prst="straightConnector1">
            <a:avLst/>
          </a:prstGeom>
          <a:solidFill>
            <a:schemeClr val="accent1"/>
          </a:solidFill>
          <a:ln w="349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 name="Connector: Curved 132">
            <a:extLst>
              <a:ext uri="{FF2B5EF4-FFF2-40B4-BE49-F238E27FC236}">
                <a16:creationId xmlns:a16="http://schemas.microsoft.com/office/drawing/2014/main" id="{D8BFD158-3DF8-4119-965A-E4CE1AD6865B}"/>
              </a:ext>
            </a:extLst>
          </p:cNvPr>
          <p:cNvCxnSpPr/>
          <p:nvPr/>
        </p:nvCxnSpPr>
        <p:spPr bwMode="auto">
          <a:xfrm rot="-2760000">
            <a:off x="6023095" y="4273721"/>
            <a:ext cx="914400" cy="663577"/>
          </a:xfrm>
          <a:prstGeom prst="curvedConnector3">
            <a:avLst>
              <a:gd name="adj1" fmla="val 54504"/>
            </a:avLst>
          </a:prstGeom>
          <a:solidFill>
            <a:schemeClr val="accent1"/>
          </a:solidFill>
          <a:ln w="31750" cap="flat" cmpd="sng" algn="ctr">
            <a:solidFill>
              <a:srgbClr val="C76B4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4" name="TextBox 133">
            <a:extLst>
              <a:ext uri="{FF2B5EF4-FFF2-40B4-BE49-F238E27FC236}">
                <a16:creationId xmlns:a16="http://schemas.microsoft.com/office/drawing/2014/main" id="{FF03C23C-C353-46DD-99E0-367B476447DB}"/>
              </a:ext>
            </a:extLst>
          </p:cNvPr>
          <p:cNvSpPr txBox="1"/>
          <p:nvPr/>
        </p:nvSpPr>
        <p:spPr>
          <a:xfrm>
            <a:off x="76200" y="5896610"/>
            <a:ext cx="2744819" cy="656590"/>
          </a:xfrm>
          <a:prstGeom prst="rect">
            <a:avLst/>
          </a:prstGeom>
          <a:noFill/>
        </p:spPr>
        <p:txBody>
          <a:bodyPr wrap="square" rtlCol="0">
            <a:spAutoFit/>
          </a:bodyPr>
          <a:lstStyle/>
          <a:p>
            <a:pPr algn="ctr">
              <a:lnSpc>
                <a:spcPts val="2200"/>
              </a:lnSpc>
            </a:pPr>
            <a:r>
              <a:rPr lang="en-US" sz="2100" dirty="0">
                <a:highlight>
                  <a:srgbClr val="FF0000"/>
                </a:highlight>
              </a:rPr>
              <a:t>Ionosphere D Region</a:t>
            </a:r>
          </a:p>
          <a:p>
            <a:pPr algn="ctr">
              <a:lnSpc>
                <a:spcPts val="2200"/>
              </a:lnSpc>
            </a:pPr>
            <a:r>
              <a:rPr lang="en-US" sz="2100" dirty="0">
                <a:highlight>
                  <a:srgbClr val="FF0000"/>
                </a:highlight>
              </a:rPr>
              <a:t>50 to 95 km altitude</a:t>
            </a:r>
          </a:p>
        </p:txBody>
      </p:sp>
      <p:sp>
        <p:nvSpPr>
          <p:cNvPr id="136" name="TextBox 135">
            <a:extLst>
              <a:ext uri="{FF2B5EF4-FFF2-40B4-BE49-F238E27FC236}">
                <a16:creationId xmlns:a16="http://schemas.microsoft.com/office/drawing/2014/main" id="{FF728B69-09A6-4EF7-9D79-5B93787D8324}"/>
              </a:ext>
            </a:extLst>
          </p:cNvPr>
          <p:cNvSpPr txBox="1"/>
          <p:nvPr/>
        </p:nvSpPr>
        <p:spPr>
          <a:xfrm>
            <a:off x="6006393" y="5896610"/>
            <a:ext cx="3009270" cy="656590"/>
          </a:xfrm>
          <a:prstGeom prst="rect">
            <a:avLst/>
          </a:prstGeom>
          <a:noFill/>
        </p:spPr>
        <p:txBody>
          <a:bodyPr wrap="square" rtlCol="0">
            <a:spAutoFit/>
          </a:bodyPr>
          <a:lstStyle/>
          <a:p>
            <a:pPr algn="ctr">
              <a:lnSpc>
                <a:spcPts val="2200"/>
              </a:lnSpc>
            </a:pPr>
            <a:r>
              <a:rPr lang="en-US" sz="2100" dirty="0">
                <a:highlight>
                  <a:srgbClr val="FF0000"/>
                </a:highlight>
              </a:rPr>
              <a:t>Ionosphere D Region</a:t>
            </a:r>
          </a:p>
          <a:p>
            <a:pPr algn="ctr">
              <a:lnSpc>
                <a:spcPts val="2200"/>
              </a:lnSpc>
            </a:pPr>
            <a:r>
              <a:rPr lang="en-US" sz="2100" dirty="0">
                <a:highlight>
                  <a:srgbClr val="FF0000"/>
                </a:highlight>
              </a:rPr>
              <a:t>50 to 95 km altitude</a:t>
            </a:r>
          </a:p>
        </p:txBody>
      </p:sp>
      <p:sp>
        <p:nvSpPr>
          <p:cNvPr id="120" name="TextBox 119">
            <a:extLst>
              <a:ext uri="{FF2B5EF4-FFF2-40B4-BE49-F238E27FC236}">
                <a16:creationId xmlns:a16="http://schemas.microsoft.com/office/drawing/2014/main" id="{DC328C80-72F1-47A3-87C1-E19FBDC1B212}"/>
              </a:ext>
            </a:extLst>
          </p:cNvPr>
          <p:cNvSpPr txBox="1"/>
          <p:nvPr/>
        </p:nvSpPr>
        <p:spPr>
          <a:xfrm>
            <a:off x="3148027" y="4784824"/>
            <a:ext cx="2643173" cy="1631216"/>
          </a:xfrm>
          <a:prstGeom prst="rect">
            <a:avLst/>
          </a:prstGeom>
          <a:solidFill>
            <a:srgbClr val="C76B49"/>
          </a:solidFill>
        </p:spPr>
        <p:txBody>
          <a:bodyPr wrap="square" rtlCol="0">
            <a:spAutoFit/>
          </a:bodyPr>
          <a:lstStyle/>
          <a:p>
            <a:pPr algn="ctr">
              <a:lnSpc>
                <a:spcPts val="2000"/>
              </a:lnSpc>
            </a:pPr>
            <a:r>
              <a:rPr lang="en-US" sz="2100" dirty="0">
                <a:highlight>
                  <a:srgbClr val="C76B49"/>
                </a:highlight>
              </a:rPr>
              <a:t>Tidal wind variability:</a:t>
            </a:r>
          </a:p>
          <a:p>
            <a:pPr algn="ctr">
              <a:lnSpc>
                <a:spcPts val="2000"/>
              </a:lnSpc>
            </a:pPr>
            <a:r>
              <a:rPr lang="en-US" sz="2100" dirty="0">
                <a:highlight>
                  <a:srgbClr val="C76B49"/>
                </a:highlight>
              </a:rPr>
              <a:t>minutes to hours</a:t>
            </a:r>
          </a:p>
          <a:p>
            <a:pPr algn="ctr">
              <a:lnSpc>
                <a:spcPts val="2000"/>
              </a:lnSpc>
            </a:pPr>
            <a:r>
              <a:rPr lang="en-US" sz="2100" dirty="0">
                <a:highlight>
                  <a:srgbClr val="C76B49"/>
                </a:highlight>
              </a:rPr>
              <a:t>12 hours</a:t>
            </a:r>
          </a:p>
          <a:p>
            <a:pPr algn="ctr">
              <a:lnSpc>
                <a:spcPts val="2000"/>
              </a:lnSpc>
            </a:pPr>
            <a:r>
              <a:rPr lang="en-US" sz="2100" dirty="0">
                <a:highlight>
                  <a:srgbClr val="C76B49"/>
                </a:highlight>
              </a:rPr>
              <a:t>24 to 48 hours</a:t>
            </a:r>
          </a:p>
          <a:p>
            <a:pPr algn="ctr">
              <a:lnSpc>
                <a:spcPts val="2000"/>
              </a:lnSpc>
            </a:pPr>
            <a:r>
              <a:rPr lang="en-US" sz="2100" dirty="0">
                <a:highlight>
                  <a:srgbClr val="C76B49"/>
                </a:highlight>
              </a:rPr>
              <a:t>many days</a:t>
            </a:r>
          </a:p>
          <a:p>
            <a:pPr algn="ctr">
              <a:lnSpc>
                <a:spcPts val="2000"/>
              </a:lnSpc>
            </a:pPr>
            <a:r>
              <a:rPr lang="en-US" sz="2100" dirty="0">
                <a:highlight>
                  <a:srgbClr val="C76B49"/>
                </a:highlight>
              </a:rPr>
              <a:t>seasonal</a:t>
            </a:r>
          </a:p>
        </p:txBody>
      </p:sp>
      <p:cxnSp>
        <p:nvCxnSpPr>
          <p:cNvPr id="130" name="Connector: Curved 129">
            <a:extLst>
              <a:ext uri="{FF2B5EF4-FFF2-40B4-BE49-F238E27FC236}">
                <a16:creationId xmlns:a16="http://schemas.microsoft.com/office/drawing/2014/main" id="{4EDFF230-2F5C-42E0-A447-72E2D9FDDFC4}"/>
              </a:ext>
            </a:extLst>
          </p:cNvPr>
          <p:cNvCxnSpPr/>
          <p:nvPr/>
        </p:nvCxnSpPr>
        <p:spPr bwMode="auto">
          <a:xfrm rot="-2400000">
            <a:off x="8111692" y="4219899"/>
            <a:ext cx="914400" cy="663577"/>
          </a:xfrm>
          <a:prstGeom prst="curvedConnector3">
            <a:avLst>
              <a:gd name="adj1" fmla="val 54504"/>
            </a:avLst>
          </a:prstGeom>
          <a:solidFill>
            <a:schemeClr val="accent1"/>
          </a:solidFill>
          <a:ln w="31750" cap="flat" cmpd="sng" algn="ctr">
            <a:solidFill>
              <a:srgbClr val="C76B4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 name="Connector: Curved 112">
            <a:extLst>
              <a:ext uri="{FF2B5EF4-FFF2-40B4-BE49-F238E27FC236}">
                <a16:creationId xmlns:a16="http://schemas.microsoft.com/office/drawing/2014/main" id="{4FAAE9A3-21F9-401B-8CAF-2C92C39E2203}"/>
              </a:ext>
            </a:extLst>
          </p:cNvPr>
          <p:cNvCxnSpPr/>
          <p:nvPr/>
        </p:nvCxnSpPr>
        <p:spPr bwMode="auto">
          <a:xfrm rot="-2220000">
            <a:off x="7055188" y="4226620"/>
            <a:ext cx="914400" cy="663577"/>
          </a:xfrm>
          <a:prstGeom prst="curvedConnector3">
            <a:avLst>
              <a:gd name="adj1" fmla="val 54504"/>
            </a:avLst>
          </a:prstGeom>
          <a:solidFill>
            <a:schemeClr val="accent1"/>
          </a:solidFill>
          <a:ln w="31750" cap="flat" cmpd="sng" algn="ctr">
            <a:solidFill>
              <a:srgbClr val="C76B4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4" name="TextBox 113">
            <a:extLst>
              <a:ext uri="{FF2B5EF4-FFF2-40B4-BE49-F238E27FC236}">
                <a16:creationId xmlns:a16="http://schemas.microsoft.com/office/drawing/2014/main" id="{E97ED13E-481D-4FB2-B129-FC19C8AFA1F0}"/>
              </a:ext>
            </a:extLst>
          </p:cNvPr>
          <p:cNvSpPr txBox="1"/>
          <p:nvPr/>
        </p:nvSpPr>
        <p:spPr>
          <a:xfrm>
            <a:off x="5880354" y="4682460"/>
            <a:ext cx="3035046" cy="1184940"/>
          </a:xfrm>
          <a:prstGeom prst="rect">
            <a:avLst/>
          </a:prstGeom>
          <a:noFill/>
        </p:spPr>
        <p:txBody>
          <a:bodyPr wrap="square" rtlCol="0">
            <a:spAutoFit/>
          </a:bodyPr>
          <a:lstStyle/>
          <a:p>
            <a:pPr algn="ctr">
              <a:spcAft>
                <a:spcPts val="1200"/>
              </a:spcAft>
            </a:pPr>
            <a:r>
              <a:rPr lang="en-US" sz="2100" dirty="0">
                <a:highlight>
                  <a:srgbClr val="C76B49"/>
                </a:highlight>
              </a:rPr>
              <a:t>Tidal winds</a:t>
            </a:r>
          </a:p>
          <a:p>
            <a:pPr algn="ctr">
              <a:lnSpc>
                <a:spcPts val="2400"/>
              </a:lnSpc>
            </a:pPr>
            <a:r>
              <a:rPr lang="en-US" sz="2100" dirty="0">
                <a:highlight>
                  <a:srgbClr val="C76B49"/>
                </a:highlight>
              </a:rPr>
              <a:t>Travelling ionospheric disturbances (TIDs)</a:t>
            </a:r>
          </a:p>
        </p:txBody>
      </p:sp>
      <p:cxnSp>
        <p:nvCxnSpPr>
          <p:cNvPr id="118" name="Straight Arrow Connector 117">
            <a:extLst>
              <a:ext uri="{FF2B5EF4-FFF2-40B4-BE49-F238E27FC236}">
                <a16:creationId xmlns:a16="http://schemas.microsoft.com/office/drawing/2014/main" id="{7746B9CA-D3C6-4AA6-A59E-DD92ECEF320F}"/>
              </a:ext>
            </a:extLst>
          </p:cNvPr>
          <p:cNvCxnSpPr/>
          <p:nvPr/>
        </p:nvCxnSpPr>
        <p:spPr bwMode="auto">
          <a:xfrm flipH="1">
            <a:off x="1394460" y="2705100"/>
            <a:ext cx="485341" cy="446911"/>
          </a:xfrm>
          <a:prstGeom prst="straightConnector1">
            <a:avLst/>
          </a:prstGeom>
          <a:solidFill>
            <a:schemeClr val="accent1"/>
          </a:solidFill>
          <a:ln w="349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1" name="Straight Arrow Connector 130">
            <a:extLst>
              <a:ext uri="{FF2B5EF4-FFF2-40B4-BE49-F238E27FC236}">
                <a16:creationId xmlns:a16="http://schemas.microsoft.com/office/drawing/2014/main" id="{42C83F49-F741-45C6-AFF2-5B5966D2BA10}"/>
              </a:ext>
            </a:extLst>
          </p:cNvPr>
          <p:cNvCxnSpPr/>
          <p:nvPr/>
        </p:nvCxnSpPr>
        <p:spPr bwMode="auto">
          <a:xfrm flipH="1">
            <a:off x="899160" y="2720340"/>
            <a:ext cx="485341" cy="446911"/>
          </a:xfrm>
          <a:prstGeom prst="straightConnector1">
            <a:avLst/>
          </a:prstGeom>
          <a:solidFill>
            <a:schemeClr val="accent1"/>
          </a:solidFill>
          <a:ln w="349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2" name="Straight Arrow Connector 131">
            <a:extLst>
              <a:ext uri="{FF2B5EF4-FFF2-40B4-BE49-F238E27FC236}">
                <a16:creationId xmlns:a16="http://schemas.microsoft.com/office/drawing/2014/main" id="{06BC0BA0-7A2A-4F2D-AB76-ADD778059CF5}"/>
              </a:ext>
            </a:extLst>
          </p:cNvPr>
          <p:cNvCxnSpPr/>
          <p:nvPr/>
        </p:nvCxnSpPr>
        <p:spPr bwMode="auto">
          <a:xfrm flipH="1">
            <a:off x="396240" y="2730629"/>
            <a:ext cx="485341" cy="446911"/>
          </a:xfrm>
          <a:prstGeom prst="straightConnector1">
            <a:avLst/>
          </a:prstGeom>
          <a:solidFill>
            <a:schemeClr val="accent1"/>
          </a:solidFill>
          <a:ln w="349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8" name="TextBox 167">
            <a:extLst>
              <a:ext uri="{FF2B5EF4-FFF2-40B4-BE49-F238E27FC236}">
                <a16:creationId xmlns:a16="http://schemas.microsoft.com/office/drawing/2014/main" id="{05253C4F-2BB6-4735-BAB9-30A35DE2E79A}"/>
              </a:ext>
            </a:extLst>
          </p:cNvPr>
          <p:cNvSpPr txBox="1"/>
          <p:nvPr/>
        </p:nvSpPr>
        <p:spPr>
          <a:xfrm>
            <a:off x="-1" y="1828800"/>
            <a:ext cx="1949167" cy="1016368"/>
          </a:xfrm>
          <a:prstGeom prst="rect">
            <a:avLst/>
          </a:prstGeom>
          <a:solidFill>
            <a:srgbClr val="FF0000"/>
          </a:solidFill>
        </p:spPr>
        <p:txBody>
          <a:bodyPr wrap="square" rtlCol="0">
            <a:spAutoFit/>
          </a:bodyPr>
          <a:lstStyle/>
          <a:p>
            <a:pPr algn="ctr">
              <a:lnSpc>
                <a:spcPts val="1800"/>
              </a:lnSpc>
            </a:pPr>
            <a:r>
              <a:rPr lang="en-US" sz="2000" dirty="0"/>
              <a:t>Electrons can move only along magnetic field lines</a:t>
            </a:r>
          </a:p>
        </p:txBody>
      </p:sp>
      <p:sp>
        <p:nvSpPr>
          <p:cNvPr id="95" name="TextBox 94">
            <a:extLst>
              <a:ext uri="{FF2B5EF4-FFF2-40B4-BE49-F238E27FC236}">
                <a16:creationId xmlns:a16="http://schemas.microsoft.com/office/drawing/2014/main" id="{EFDE3006-92C9-41A6-89A5-54A9FD7E9974}"/>
              </a:ext>
            </a:extLst>
          </p:cNvPr>
          <p:cNvSpPr txBox="1"/>
          <p:nvPr/>
        </p:nvSpPr>
        <p:spPr>
          <a:xfrm rot="20562385">
            <a:off x="5546211" y="2490926"/>
            <a:ext cx="3772097" cy="656590"/>
          </a:xfrm>
          <a:prstGeom prst="rect">
            <a:avLst/>
          </a:prstGeom>
          <a:noFill/>
        </p:spPr>
        <p:txBody>
          <a:bodyPr wrap="square" rtlCol="0">
            <a:spAutoFit/>
          </a:bodyPr>
          <a:lstStyle/>
          <a:p>
            <a:pPr>
              <a:lnSpc>
                <a:spcPts val="2200"/>
              </a:lnSpc>
            </a:pPr>
            <a:r>
              <a:rPr lang="en-US" sz="2100" dirty="0"/>
              <a:t>High temperature ablation of</a:t>
            </a:r>
          </a:p>
          <a:p>
            <a:pPr>
              <a:lnSpc>
                <a:spcPts val="2200"/>
              </a:lnSpc>
            </a:pPr>
            <a:r>
              <a:rPr lang="en-US" sz="2100" dirty="0"/>
              <a:t> tons of metallic meteoroids</a:t>
            </a:r>
          </a:p>
        </p:txBody>
      </p:sp>
    </p:spTree>
    <p:extLst>
      <p:ext uri="{BB962C8B-B14F-4D97-AF65-F5344CB8AC3E}">
        <p14:creationId xmlns:p14="http://schemas.microsoft.com/office/powerpoint/2010/main" val="2885052504"/>
      </p:ext>
    </p:extLst>
  </p:cSld>
  <p:clrMapOvr>
    <a:masterClrMapping/>
  </p:clrMapOvr>
</p:sld>
</file>

<file path=ppt/theme/theme1.xml><?xml version="1.0" encoding="utf-8"?>
<a:theme xmlns:a="http://schemas.openxmlformats.org/drawingml/2006/main" name="CTU template 2013">
  <a:themeElements>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fontScheme name="Netwo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48" charset="-128"/>
          </a:defRPr>
        </a:defPPr>
      </a:lstStyle>
    </a:lnDef>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CTU template 2013</Template>
  <TotalTime>13673</TotalTime>
  <Words>4992</Words>
  <Application>Microsoft Office PowerPoint</Application>
  <PresentationFormat>On-screen Show (4:3)</PresentationFormat>
  <Paragraphs>1002</Paragraphs>
  <Slides>61</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61</vt:i4>
      </vt:variant>
    </vt:vector>
  </HeadingPairs>
  <TitlesOfParts>
    <vt:vector size="68" baseType="lpstr">
      <vt:lpstr>Arial</vt:lpstr>
      <vt:lpstr>Calibri</vt:lpstr>
      <vt:lpstr>Comic Sans MS</vt:lpstr>
      <vt:lpstr>Roboto</vt:lpstr>
      <vt:lpstr>Times New Roman</vt:lpstr>
      <vt:lpstr>Wingdings</vt:lpstr>
      <vt:lpstr>CTU template 2013</vt:lpstr>
      <vt:lpstr>PowerPoint Presentation</vt:lpstr>
      <vt:lpstr>PowerPoint Presentation</vt:lpstr>
      <vt:lpstr>PowerPoint Presentation</vt:lpstr>
      <vt:lpstr>Northern Hemisphere 6 Meter Mid-Latitude Es Propagation        </vt:lpstr>
      <vt:lpstr>      Mid-Latitude Es Propagation Below the MUF propagation    800 to 1200 km Near the MUF propagation     1200 to 2000 km Above the MUF propagation  2000 to 10,000+ km</vt:lpstr>
      <vt:lpstr>          Single Hop Es Propagation By far the most common Es propagation</vt:lpstr>
      <vt:lpstr>      Double Hop Es Propagation Usually about 2800 to 4000 km (1600-2400 miles)     Sometimes as short as 2200 km (1400 miles)</vt:lpstr>
      <vt:lpstr>Above-the-MUF Partial Reflections  via Chordal Hops between Es Patches 2000 km (1200 miles) to 10,000+ km (6000+ miles)</vt:lpstr>
      <vt:lpstr>Why is Mid-Latitude Es Very Different? High temperature ablation ionizes the daily influx of many tons of metallic meteoroid dust. Vertical wind shears and tidal winds concentrate the ions into thin dense patches. Electrons move to the ions along magnetic field lines, forming Es patches</vt:lpstr>
      <vt:lpstr>Observed 12 Hour Variability       of June-July Es Patch Occurrence   at 50-55º North Latitude</vt:lpstr>
      <vt:lpstr>     Increased Meteor Count at Northern Latitudes         from Mid-May to Mid-August Correlates to   increased Es Vertical Incidence Critical Frequency</vt:lpstr>
      <vt:lpstr>PowerPoint Presentation</vt:lpstr>
      <vt:lpstr>Easily Observable Basic Characteristics of Mid-Latitude Es Propagation</vt:lpstr>
      <vt:lpstr>Easily Observable Extreme Variability of Mid-Latitude Es  Occurrence and Patch Locations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High Performance Short Yagis  Light weight and small wind area Yagis       Gain and front-to-rear ratio      Source: VE7BQH charts (December 13, 2021)</vt:lpstr>
      <vt:lpstr>M2 6M3 Lightweight Yagi 3 Element T-matched Yagi 7 Foot Boom   6 Pounds 6 dBd Gain   13 dB F/R Ratio</vt:lpstr>
      <vt:lpstr>EAntenna 50LFA4  4 Element Loop Fed Yagi  10 Foot Boom  13 Pounds 7 dBd Gain   21 dB F/R Ratio</vt:lpstr>
      <vt:lpstr>EAntenna 50LFA5  5 Element Loop Fed Yagi  14 Foot Boom  17 Pounds 8 dBd Gain   21 dB F/R Ratio</vt:lpstr>
      <vt:lpstr>                YU7EF EF0605C      5 element split dipole feed Yagi            14 Foot Boom  17 Pounds         8 dBd Gain   24 dB F/R Ratio</vt:lpstr>
      <vt:lpstr>G0KSC 5LFA 5 Element Loop Fed Yagi  14 Foot Boom  13 Pounds 8 dBd Gain   19 dB F/R Ratio</vt:lpstr>
      <vt:lpstr>  Higher Performance Long Yagis     Significantly improved front-to-rear ratio           Gain and front-to-rear ratio      Source: VE7BQH charts (December 13, 2021)</vt:lpstr>
      <vt:lpstr>G0KSC 6LFA 6 Element Loop Fed Yagi 21 Foot Boom  14 Pounds 9 dBd Gain   30 dB F/R Ratio</vt:lpstr>
      <vt:lpstr>InnovAntennas 6.83m 6LFA 6 Element Loop Fed Yagi 22 Foot Boom  14 Pounds 10 dBd Gain   27 dB F/R Ratio</vt:lpstr>
      <vt:lpstr>Eantennas 50LFA6 6 Element Loop Fed Yagi 23 Foot Boom  30 Pounds 10 dBd Gain   27 dB F/R Ratio</vt:lpstr>
      <vt:lpstr>G0KSC 8.9m 7LFA 7 Element Loop Fed Yagi 29 Foot Boom  33 Pounds 11 dBd Gain   25 dB F/R Ratio</vt:lpstr>
      <vt:lpstr>Eantennas 50LFA7 7 Element Loop Fed Yagi 31 Foot Boom  50 Pounds 11 dBd Gain   26 dB F/R Ratio</vt:lpstr>
      <vt:lpstr>M2 6M7JHV 7 Element T-matched Yagi 26 Foot Boom  18 Pounds 11 dBd Gain   21 dB F/R Ratio</vt:lpstr>
      <vt:lpstr>InnovAntennas 8LFA 8 Element Loop Fed Yagi 38 Foot Boom  40 Pounds 11 dBd Gain   29 dB F/R Ratio</vt:lpstr>
      <vt:lpstr>Yagi Element Construction</vt:lpstr>
      <vt:lpstr>Protecting Yagi Element Joints  Anti-Sieze and Anti-Corrosion Lubricant</vt:lpstr>
      <vt:lpstr>  Yagi Boom Construction</vt:lpstr>
      <vt:lpstr>                  Stauff Clamps      For mounting Yagi elements to a horizontal plate attached to a Yagi boom</vt:lpstr>
      <vt:lpstr>RFI Suppression Choke    necessary at the feed point                of a Yagi split driven element</vt:lpstr>
      <vt:lpstr>RFI Suppression Choke  Coiled RG-213 Resonant Choke suitable for quiet RFI environments</vt:lpstr>
      <vt:lpstr>          RFI Suppression Choke   20 Mix-31 Round-Cable Ferrite Cores                Installed over RG-213   Suitable for most RFI environments</vt:lpstr>
      <vt:lpstr>         RFI Suppression Choke          Five Mix-31 Clamp-On Ferrite Beads Optimized for severe RFI environments</vt:lpstr>
      <vt:lpstr>Low Loss Coaxial Cable Really pays off on 6 meters</vt:lpstr>
      <vt:lpstr>Reliable Coaxial Cable Connectors for 6 Meters                       </vt:lpstr>
      <vt:lpstr>  Amphenol 83-1SP   PL-259 UHF Male Connector</vt:lpstr>
      <vt:lpstr>Its Very Easy to Waterproof your RG-213 Coaxial Cable to preserve the life of your coax</vt:lpstr>
      <vt:lpstr>          Yagi Driven Element Waterproof, shakeproof and corrosion  resistant driven element connections</vt:lpstr>
      <vt:lpstr>      Driven Element Connections Waterproof and Corrosion Resistant</vt:lpstr>
      <vt:lpstr> Inexpensive Materials for Waterproofing your Connectors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Pre-Installed</dc:creator>
  <cp:lastModifiedBy>Francis</cp:lastModifiedBy>
  <cp:revision>585</cp:revision>
  <cp:lastPrinted>2016-05-15T05:39:13Z</cp:lastPrinted>
  <dcterms:created xsi:type="dcterms:W3CDTF">2013-03-22T04:40:49Z</dcterms:created>
  <dcterms:modified xsi:type="dcterms:W3CDTF">2022-05-06T16:51:24Z</dcterms:modified>
</cp:coreProperties>
</file>